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14" r:id="rId4"/>
    <p:sldMasterId id="2147483754" r:id="rId5"/>
    <p:sldMasterId id="2147483892" r:id="rId6"/>
    <p:sldMasterId id="2147483914" r:id="rId7"/>
    <p:sldMasterId id="2147483937" r:id="rId8"/>
  </p:sldMasterIdLst>
  <p:notesMasterIdLst>
    <p:notesMasterId r:id="rId39"/>
  </p:notesMasterIdLst>
  <p:sldIdLst>
    <p:sldId id="275" r:id="rId9"/>
    <p:sldId id="266" r:id="rId10"/>
    <p:sldId id="267" r:id="rId11"/>
    <p:sldId id="276" r:id="rId12"/>
    <p:sldId id="272" r:id="rId13"/>
    <p:sldId id="2147483599" r:id="rId14"/>
    <p:sldId id="2147483601" r:id="rId15"/>
    <p:sldId id="274" r:id="rId16"/>
    <p:sldId id="269" r:id="rId17"/>
    <p:sldId id="277" r:id="rId18"/>
    <p:sldId id="271" r:id="rId19"/>
    <p:sldId id="278" r:id="rId20"/>
    <p:sldId id="262" r:id="rId21"/>
    <p:sldId id="265" r:id="rId22"/>
    <p:sldId id="260" r:id="rId23"/>
    <p:sldId id="264" r:id="rId24"/>
    <p:sldId id="263" r:id="rId25"/>
    <p:sldId id="259" r:id="rId26"/>
    <p:sldId id="2147483620" r:id="rId27"/>
    <p:sldId id="2147483626" r:id="rId28"/>
    <p:sldId id="2147477611" r:id="rId29"/>
    <p:sldId id="2147483647" r:id="rId30"/>
    <p:sldId id="256" r:id="rId31"/>
    <p:sldId id="268" r:id="rId32"/>
    <p:sldId id="258" r:id="rId33"/>
    <p:sldId id="273" r:id="rId34"/>
    <p:sldId id="2147483646" r:id="rId35"/>
    <p:sldId id="261" r:id="rId36"/>
    <p:sldId id="2147483629" r:id="rId37"/>
    <p:sldId id="21474704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007954-6A7A-4F09-9D5A-D10B3396FFA2}">
          <p14:sldIdLst>
            <p14:sldId id="275"/>
            <p14:sldId id="266"/>
            <p14:sldId id="267"/>
            <p14:sldId id="276"/>
            <p14:sldId id="272"/>
            <p14:sldId id="2147483599"/>
            <p14:sldId id="2147483601"/>
            <p14:sldId id="274"/>
            <p14:sldId id="269"/>
            <p14:sldId id="277"/>
            <p14:sldId id="271"/>
            <p14:sldId id="278"/>
            <p14:sldId id="262"/>
            <p14:sldId id="265"/>
            <p14:sldId id="260"/>
            <p14:sldId id="264"/>
            <p14:sldId id="263"/>
            <p14:sldId id="259"/>
            <p14:sldId id="2147483620"/>
            <p14:sldId id="2147483626"/>
            <p14:sldId id="2147477611"/>
          </p14:sldIdLst>
        </p14:section>
        <p14:section name="Untitled Section" id="{135E23D5-3D36-45ED-8507-C8D7C0568262}">
          <p14:sldIdLst>
            <p14:sldId id="2147483647"/>
            <p14:sldId id="256"/>
            <p14:sldId id="268"/>
            <p14:sldId id="258"/>
            <p14:sldId id="273"/>
            <p14:sldId id="2147483646"/>
            <p14:sldId id="261"/>
            <p14:sldId id="2147483629"/>
            <p14:sldId id="2147470446"/>
          </p14:sldIdLst>
        </p14:section>
      </p14:sectionLst>
    </p:ext>
    <p:ext uri="{EFAFB233-063F-42B5-8137-9DF3F51BA10A}">
      <p15:sldGuideLst xmlns:p15="http://schemas.microsoft.com/office/powerpoint/2012/main">
        <p15:guide id="1" orient="horz" pos="432" userDrawn="1">
          <p15:clr>
            <a:srgbClr val="A4A3A4"/>
          </p15:clr>
        </p15:guide>
        <p15:guide id="2" pos="72" userDrawn="1">
          <p15:clr>
            <a:srgbClr val="A4A3A4"/>
          </p15:clr>
        </p15:guide>
        <p15:guide id="3" orient="horz" pos="600" userDrawn="1">
          <p15:clr>
            <a:srgbClr val="A4A3A4"/>
          </p15:clr>
        </p15:guide>
        <p15:guide id="4" pos="2688" userDrawn="1">
          <p15:clr>
            <a:srgbClr val="A4A3A4"/>
          </p15:clr>
        </p15:guide>
        <p15:guide id="5" pos="552" userDrawn="1">
          <p15:clr>
            <a:srgbClr val="A4A3A4"/>
          </p15:clr>
        </p15:guide>
        <p15:guide id="6" orient="horz" pos="6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6A6215-6C3A-43F0-7A9F-0564780D1189}" name="Grace Navarro" initials="GN" userId="S::ghancock@scripps.edu::5118f0ab-7b17-4eed-8fcc-c4f5858a3237" providerId="AD"/>
  <p188:author id="{81F36D1A-E74F-2062-1218-9B4CB122BF0A}" name="Mary Wang" initials="MW" userId="S::maryxw@scripps.edu::9e588c9a-ca11-48ad-8bbb-f964175221a4" providerId="AD"/>
  <p188:author id="{8A3B7941-040F-CB47-AA9B-B103002B83EA}" name="Travis Young" initials="TY" userId="S::youngtr@scripps.edu::a6dbed5e-bc6a-4b65-a1d6-ba147a8f80c5" providerId="AD"/>
  <p188:author id="{736DAC59-4CA0-6D2F-2D4F-5FA753C08523}" name="Kit Bonin" initials="KB" userId="S::cbonin@scripps.edu::7e522752-3a0f-4171-9e97-47bae380d5cf" providerId="AD"/>
  <p188:author id="{EAFD537A-445B-CFF7-193A-9770CE28854A}" name="Natalie Noll" initials="NN" userId="Natalie Noll" providerId="None"/>
  <p188:author id="{EBC3AE7E-A745-B0CB-DE56-96E51CE9B90C}" name="Desi McCoy" initials="DM" userId="S::dmccoy@scripps.edu::d9cc7df5-853c-4cd3-acec-518412662e63" providerId="AD"/>
  <p188:author id="{FF9D128F-4B23-C705-85A8-20F0EC0BA555}" name="Peter Schultz" initials="PS" userId="S::schultz@scripps.edu::2161df28-9c94-40b0-b0c5-50d87f1400a3" providerId="AD"/>
  <p188:author id="{DB34B090-972C-401F-D046-32ADCCCC8F5E}" name="Faith Hark" initials="FH" userId="S::fhark@scripps.edu::21aec982-07bc-4029-af5d-06a3c932921d" providerId="AD"/>
  <p188:author id="{CFA13B97-25C2-B771-49F8-9C2F4D679E6D}" name="Virginia Chambers" initials="VC" userId="S::vchambers@scripps.edu::67ab8ef1-e920-496a-ab3f-310aa43ccec2" providerId="AD"/>
  <p188:author id="{8ED236B1-1DB4-2622-59F8-8F742CDCC02B}" name="Chris Emery" initials="" userId="S::cemery@scripps.edu::80ab294b-763e-43c8-8bff-9c33e21ef74f" providerId="AD"/>
  <p188:author id="{4AD9D9B2-0C57-9FCD-80F6-E072BE6538C0}" name="Case McNamara" initials="CM" userId="S::cmcnamara@scripps.edu::3fe35241-23b4-4700-8c1c-8e3edc336881" providerId="AD"/>
  <p188:author id="{081D9DBC-5B96-21BC-FD91-7A73EC843356}" name="Megan Young" initials="MY" userId="S::myoung@scripps.edu::b59039d5-e844-4808-be78-5537e321a6e4" providerId="AD"/>
  <p188:author id="{D995BAC8-70DD-3C81-B995-3725E276B7B3}" name="Michael Bollong" initials="MB" userId="S::mbollong@scripps.edu::808d83e6-734e-46b6-9c0f-13d4c1eb6b80" providerId="AD"/>
  <p188:author id="{05CF1AE6-8135-D0FB-16F3-5078F7FD833D}" name="Elshan Nakath" initials="EN" userId="S::dnakath@scripps.edu::01bc4b54-c22d-459b-9906-2c1c05089a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77"/>
    <a:srgbClr val="216669"/>
    <a:srgbClr val="0F1B2D"/>
    <a:srgbClr val="DCA8A3"/>
    <a:srgbClr val="44546A"/>
    <a:srgbClr val="BF6D2E"/>
    <a:srgbClr val="193D66"/>
    <a:srgbClr val="8291C6"/>
    <a:srgbClr val="104862"/>
    <a:srgbClr val="963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CB391-BE1C-12A6-6E13-87935D3BB666}" v="1" dt="2026-04-23T13:10:34.409"/>
    <p1510:client id="{5F9046A1-827D-F1BB-7EAC-FAF1A1DEBA60}" v="19" dt="2026-04-22T15:52:24.393"/>
    <p1510:client id="{B32CF0CB-FD69-4A26-A5E9-259DECCD8C9A}" v="2" dt="2026-04-22T15:12:57.215"/>
    <p1510:client id="{C6D9741C-D137-BACB-611B-DBD84CA36341}" v="1" dt="2026-04-23T13:08:00.90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6" autoAdjust="0"/>
  </p:normalViewPr>
  <p:slideViewPr>
    <p:cSldViewPr snapToGrid="0">
      <p:cViewPr varScale="1">
        <p:scale>
          <a:sx n="120" d="100"/>
          <a:sy n="120" d="100"/>
        </p:scale>
        <p:origin x="800" y="184"/>
      </p:cViewPr>
      <p:guideLst>
        <p:guide orient="horz" pos="432"/>
        <p:guide pos="72"/>
        <p:guide orient="horz" pos="600"/>
        <p:guide pos="2688"/>
        <p:guide pos="552"/>
        <p:guide orient="horz" pos="672"/>
      </p:guideLst>
    </p:cSldViewPr>
  </p:slideViewPr>
  <p:notesTextViewPr>
    <p:cViewPr>
      <p:scale>
        <a:sx n="3" d="2"/>
        <a:sy n="3" d="2"/>
      </p:scale>
      <p:origin x="0" y="0"/>
    </p:cViewPr>
  </p:notesTextViewPr>
  <p:sorterViewPr>
    <p:cViewPr>
      <p:scale>
        <a:sx n="100" d="100"/>
        <a:sy n="100" d="100"/>
      </p:scale>
      <p:origin x="0" y="-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E6F43-F7EF-1149-9A0B-386F21FC24A0}" type="datetimeFigureOut">
              <a:rPr lang="en-US" smtClean="0"/>
              <a:t>4/23/26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EDB9A-4FA5-3346-98D5-E3902CAEEF7F}" type="slidenum">
              <a:rPr lang="en-US" smtClean="0"/>
              <a:t>‹#›</a:t>
            </a:fld>
            <a:endParaRPr lang="en-US"/>
          </a:p>
        </p:txBody>
      </p:sp>
    </p:spTree>
    <p:extLst>
      <p:ext uri="{BB962C8B-B14F-4D97-AF65-F5344CB8AC3E}">
        <p14:creationId xmlns:p14="http://schemas.microsoft.com/office/powerpoint/2010/main" val="103377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0ECEA-1E7A-3467-06FF-09397AC3E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E75B8-70BB-91AE-16C4-D2A7A700C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C8B9E-E35B-2AEC-D511-76970A3B0C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6784F3-50A3-D9C4-6980-C6327E512CC9}"/>
              </a:ext>
            </a:extLst>
          </p:cNvPr>
          <p:cNvSpPr>
            <a:spLocks noGrp="1"/>
          </p:cNvSpPr>
          <p:nvPr>
            <p:ph type="sldNum" sz="quarter" idx="5"/>
          </p:nvPr>
        </p:nvSpPr>
        <p:spPr/>
        <p:txBody>
          <a:bodyPr/>
          <a:lstStyle/>
          <a:p>
            <a:fld id="{FA7EDB9A-4FA5-3346-98D5-E3902CAEEF7F}" type="slidenum">
              <a:rPr lang="en-US" smtClean="0"/>
              <a:t>4</a:t>
            </a:fld>
            <a:endParaRPr lang="en-US"/>
          </a:p>
        </p:txBody>
      </p:sp>
    </p:spTree>
    <p:extLst>
      <p:ext uri="{BB962C8B-B14F-4D97-AF65-F5344CB8AC3E}">
        <p14:creationId xmlns:p14="http://schemas.microsoft.com/office/powerpoint/2010/main" val="142928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EDB9A-4FA5-3346-98D5-E3902CAEEF7F}" type="slidenum">
              <a:rPr lang="en-US" smtClean="0"/>
              <a:t>6</a:t>
            </a:fld>
            <a:endParaRPr lang="en-US"/>
          </a:p>
        </p:txBody>
      </p:sp>
    </p:spTree>
    <p:extLst>
      <p:ext uri="{BB962C8B-B14F-4D97-AF65-F5344CB8AC3E}">
        <p14:creationId xmlns:p14="http://schemas.microsoft.com/office/powerpoint/2010/main" val="134548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EDB9A-4FA5-3346-98D5-E3902CAEEF7F}" type="slidenum">
              <a:rPr lang="en-US" smtClean="0"/>
              <a:t>13</a:t>
            </a:fld>
            <a:endParaRPr lang="en-US"/>
          </a:p>
        </p:txBody>
      </p:sp>
    </p:spTree>
    <p:extLst>
      <p:ext uri="{BB962C8B-B14F-4D97-AF65-F5344CB8AC3E}">
        <p14:creationId xmlns:p14="http://schemas.microsoft.com/office/powerpoint/2010/main" val="259111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400" kern="1200">
              <a:solidFill>
                <a:srgbClr val="216669"/>
              </a:solidFill>
              <a:latin typeface="Arial" panose="020B060402020202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77281-F950-4C4F-AF78-4A5E87B486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33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ED1B-34E3-0B7B-C684-E5DDCB17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E8E2E-CBB9-823D-74AC-9D25D9ADD2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B8B6B3-9B42-B74E-2138-5343F3667C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961E4B-F8AC-523A-DE4D-9790F5C409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70E09-AC2B-4272-B38A-95959C7EA3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40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3012A-6231-2070-E36F-6CD505D222A5}"/>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12793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C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322240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24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217496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F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097913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5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F0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478479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13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364077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F2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23436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D43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585000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5568779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5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809745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4F4A88-A148-4340-A414-B95E31D76E0C}"/>
              </a:ext>
            </a:extLst>
          </p:cNvPr>
          <p:cNvSpPr/>
          <p:nvPr userDrawn="1"/>
        </p:nvSpPr>
        <p:spPr>
          <a:xfrm>
            <a:off x="0" y="0"/>
            <a:ext cx="12192000" cy="6154434"/>
          </a:xfrm>
          <a:prstGeom prst="rect">
            <a:avLst/>
          </a:prstGeom>
          <a:solidFill>
            <a:srgbClr val="5DC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8D4BF7-75E9-6149-92E0-216BEA57F814}"/>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46F0992B-17BE-6442-8890-D52FE9339D93}"/>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FD33AE1-A297-5C4C-A632-8F55017BE7C2}"/>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276342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Section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8F670-9F2C-0E4F-9E55-BB21600F101F}"/>
              </a:ext>
            </a:extLst>
          </p:cNvPr>
          <p:cNvSpPr/>
          <p:nvPr userDrawn="1"/>
        </p:nvSpPr>
        <p:spPr>
          <a:xfrm>
            <a:off x="0" y="0"/>
            <a:ext cx="12192000" cy="6154434"/>
          </a:xfrm>
          <a:prstGeom prst="rect">
            <a:avLst/>
          </a:prstGeom>
          <a:solidFill>
            <a:srgbClr val="76A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0C2CAD5-43C2-C347-94FC-63D94AE3F7C0}"/>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4" name="Title 1">
            <a:extLst>
              <a:ext uri="{FF2B5EF4-FFF2-40B4-BE49-F238E27FC236}">
                <a16:creationId xmlns:a16="http://schemas.microsoft.com/office/drawing/2014/main" id="{A1610CB1-742F-0A4E-8857-89A3D109ABB2}"/>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79B01987-4B89-F14E-B156-409AFBB06E9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086346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783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248733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AE26F-A95A-A84A-AC5F-3F91A540BDCF}"/>
              </a:ext>
            </a:extLst>
          </p:cNvPr>
          <p:cNvSpPr/>
          <p:nvPr userDrawn="1"/>
        </p:nvSpPr>
        <p:spPr>
          <a:xfrm>
            <a:off x="0" y="0"/>
            <a:ext cx="12192000" cy="6154434"/>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D5ABE3-4A13-DB44-A011-7B379C3F3C3C}"/>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C292D2E-752D-DB4A-93DD-7E9850BB6B5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D7F58D5-A513-C843-81A1-A5C49C85CF79}"/>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6993159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125E0-F607-3145-AC56-1E2BFD5BD94F}"/>
              </a:ext>
            </a:extLst>
          </p:cNvPr>
          <p:cNvSpPr/>
          <p:nvPr userDrawn="1"/>
        </p:nvSpPr>
        <p:spPr>
          <a:xfrm>
            <a:off x="0" y="0"/>
            <a:ext cx="12192000" cy="61544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9536BF7-20B9-EC4A-87B2-99E1C083417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A93A244-67E8-E24F-9AD4-712380C47AD1}"/>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E8BC43B-29EF-4A4F-8C16-E34A92292736}"/>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965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96347" y="1410658"/>
            <a:ext cx="10988703" cy="4630575"/>
          </a:xfrm>
        </p:spPr>
        <p:txBody>
          <a:bodyPr>
            <a:normAutofit/>
          </a:bodyPr>
          <a:lstStyle>
            <a:lvl1pPr marL="228600" marR="0"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sz="1800" b="0" baseline="0">
                <a:solidFill>
                  <a:schemeClr val="tx1"/>
                </a:solidFill>
              </a:defRPr>
            </a:lvl1pPr>
            <a:lvl2pPr marL="0" indent="0">
              <a:spcBef>
                <a:spcPts val="800"/>
              </a:spcBef>
              <a:spcAft>
                <a:spcPts val="0"/>
              </a:spcAft>
              <a:buClr>
                <a:schemeClr val="accent3">
                  <a:lumMod val="75000"/>
                </a:schemeClr>
              </a:buClr>
              <a:buFont typeface="Wingdings" panose="05000000000000000000" pitchFamily="2" charset="2"/>
              <a:buNone/>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lvl="0"/>
            <a:endParaRPr lang="en-US"/>
          </a:p>
        </p:txBody>
      </p:sp>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596348" y="214499"/>
            <a:ext cx="10942002" cy="1035334"/>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2052086274"/>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9BE48AE-01A0-EE43-A8F0-4B63071EB14E}" type="slidenum">
              <a:rPr lang="en-US" smtClean="0"/>
              <a:t>‹#›</a:t>
            </a:fld>
            <a:endParaRPr lang="en-US"/>
          </a:p>
        </p:txBody>
      </p:sp>
    </p:spTree>
    <p:extLst>
      <p:ext uri="{BB962C8B-B14F-4D97-AF65-F5344CB8AC3E}">
        <p14:creationId xmlns:p14="http://schemas.microsoft.com/office/powerpoint/2010/main" val="192253265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BLACK BG,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49354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72CEED-6A78-0272-4F78-EFC1550224AB}"/>
              </a:ext>
            </a:extLst>
          </p:cNvPr>
          <p:cNvSpPr>
            <a:spLocks noGrp="1"/>
          </p:cNvSpPr>
          <p:nvPr>
            <p:ph type="ftr" sz="quarter" idx="11"/>
          </p:nvPr>
        </p:nvSpPr>
        <p:spPr/>
        <p:txBody>
          <a:bodyPr/>
          <a:lstStyle/>
          <a:p>
            <a:r>
              <a:rPr lang="en-US"/>
              <a:t>Gates Annual Meeting | July 23, 2025 | Confidential</a:t>
            </a:r>
          </a:p>
        </p:txBody>
      </p:sp>
      <p:sp>
        <p:nvSpPr>
          <p:cNvPr id="5" name="Slide Number Placeholder 4">
            <a:extLst>
              <a:ext uri="{FF2B5EF4-FFF2-40B4-BE49-F238E27FC236}">
                <a16:creationId xmlns:a16="http://schemas.microsoft.com/office/drawing/2014/main" id="{65C8BD6B-FC27-E595-97D8-8C20BACFF0FE}"/>
              </a:ext>
            </a:extLst>
          </p:cNvPr>
          <p:cNvSpPr>
            <a:spLocks noGrp="1"/>
          </p:cNvSpPr>
          <p:nvPr>
            <p:ph type="sldNum" sz="quarter" idx="12"/>
          </p:nvPr>
        </p:nvSpPr>
        <p:spPr/>
        <p:txBody>
          <a:bodyPr/>
          <a:lstStyle/>
          <a:p>
            <a:fld id="{65FF10EC-8F14-47D8-A428-64611228446D}" type="slidenum">
              <a:rPr lang="en-US" smtClean="0"/>
              <a:t>‹#›</a:t>
            </a:fld>
            <a:endParaRPr lang="en-US"/>
          </a:p>
        </p:txBody>
      </p:sp>
      <p:pic>
        <p:nvPicPr>
          <p:cNvPr id="6" name="Picture 5" descr="A black background with white text">
            <a:extLst>
              <a:ext uri="{FF2B5EF4-FFF2-40B4-BE49-F238E27FC236}">
                <a16:creationId xmlns:a16="http://schemas.microsoft.com/office/drawing/2014/main" id="{7A36ED65-594D-10D2-D156-7EF4EFE38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412" y="6272972"/>
            <a:ext cx="2502024" cy="488259"/>
          </a:xfrm>
          <a:prstGeom prst="rect">
            <a:avLst/>
          </a:prstGeom>
        </p:spPr>
      </p:pic>
      <p:sp>
        <p:nvSpPr>
          <p:cNvPr id="12" name="Content Placeholder 12">
            <a:extLst>
              <a:ext uri="{FF2B5EF4-FFF2-40B4-BE49-F238E27FC236}">
                <a16:creationId xmlns:a16="http://schemas.microsoft.com/office/drawing/2014/main" id="{A9A2273A-9635-5FF9-8822-71F02019CD9A}"/>
              </a:ext>
            </a:extLst>
          </p:cNvPr>
          <p:cNvSpPr>
            <a:spLocks noGrp="1"/>
          </p:cNvSpPr>
          <p:nvPr>
            <p:ph sz="quarter" idx="13" hasCustomPrompt="1"/>
          </p:nvPr>
        </p:nvSpPr>
        <p:spPr>
          <a:xfrm>
            <a:off x="148411" y="868329"/>
            <a:ext cx="11884561" cy="433456"/>
          </a:xfrm>
        </p:spPr>
        <p:txBody>
          <a:bodyPr/>
          <a:lstStyle>
            <a:lvl1pPr marL="0" indent="0">
              <a:buNone/>
              <a:defRPr b="1" i="1"/>
            </a:lvl1pPr>
          </a:lstStyle>
          <a:p>
            <a:pPr lvl="0"/>
            <a:r>
              <a:rPr lang="en-US"/>
              <a:t>Add Tagline Here</a:t>
            </a:r>
          </a:p>
        </p:txBody>
      </p:sp>
      <p:sp>
        <p:nvSpPr>
          <p:cNvPr id="13" name="Title 12">
            <a:extLst>
              <a:ext uri="{FF2B5EF4-FFF2-40B4-BE49-F238E27FC236}">
                <a16:creationId xmlns:a16="http://schemas.microsoft.com/office/drawing/2014/main" id="{1BF3802C-2E5E-C9CD-46DB-2DC5C82B4CDD}"/>
              </a:ext>
            </a:extLst>
          </p:cNvPr>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4084437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DD78-17D3-EABD-2842-D50DEB302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A50FD-A923-01F4-3CBA-0432097FB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FDDE2-2FC0-0AA5-DAF0-8F933BDA93AF}"/>
              </a:ext>
            </a:extLst>
          </p:cNvPr>
          <p:cNvSpPr>
            <a:spLocks noGrp="1"/>
          </p:cNvSpPr>
          <p:nvPr>
            <p:ph type="dt" sz="half" idx="10"/>
          </p:nvPr>
        </p:nvSpPr>
        <p:spPr/>
        <p:txBody>
          <a:bodyPr/>
          <a:lstStyle/>
          <a:p>
            <a:fld id="{54AA1BEF-2CE1-4213-9D74-BB7B54F3587B}" type="datetimeFigureOut">
              <a:rPr lang="en-US" smtClean="0"/>
              <a:t>4/23/26</a:t>
            </a:fld>
            <a:endParaRPr lang="en-US"/>
          </a:p>
        </p:txBody>
      </p:sp>
      <p:sp>
        <p:nvSpPr>
          <p:cNvPr id="5" name="Footer Placeholder 4">
            <a:extLst>
              <a:ext uri="{FF2B5EF4-FFF2-40B4-BE49-F238E27FC236}">
                <a16:creationId xmlns:a16="http://schemas.microsoft.com/office/drawing/2014/main" id="{B3BFCB15-742F-18E8-D9A1-35A5D0A45ED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0CD52A-EA99-534B-A592-B7D9AA67F455}" type="datetimeFigureOut">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4/23/26</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CE152BF6-7BA2-70F6-B4A9-FC3C6EF8C8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CFA5C1-FBA4-D54D-A4C4-CF988683A4A7}"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8F4A5AC-74D3-A406-1A29-57CABB4D2B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82316"/>
          </a:xfrm>
          <a:prstGeom prst="rect">
            <a:avLst/>
          </a:prstGeom>
        </p:spPr>
      </p:pic>
      <p:sp>
        <p:nvSpPr>
          <p:cNvPr id="8" name="Rectangle 7">
            <a:extLst>
              <a:ext uri="{FF2B5EF4-FFF2-40B4-BE49-F238E27FC236}">
                <a16:creationId xmlns:a16="http://schemas.microsoft.com/office/drawing/2014/main" id="{1BEC64A6-7656-782F-1DAA-1A3A143141B3}"/>
              </a:ext>
            </a:extLst>
          </p:cNvPr>
          <p:cNvSpPr/>
          <p:nvPr userDrawn="1"/>
        </p:nvSpPr>
        <p:spPr>
          <a:xfrm>
            <a:off x="9780104" y="238539"/>
            <a:ext cx="2411896" cy="387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8026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96349" y="1410659"/>
            <a:ext cx="10988703" cy="4630575"/>
          </a:xfrm>
        </p:spPr>
        <p:txBody>
          <a:bodyPr>
            <a:normAutofit/>
          </a:bodyPr>
          <a:lstStyle>
            <a:lvl1pPr marL="228594" marR="0" indent="-228594" algn="l" defTabSz="914377" rtl="0" eaLnBrk="1" fontAlgn="auto" latinLnBrk="0" hangingPunct="1">
              <a:lnSpc>
                <a:spcPct val="100000"/>
              </a:lnSpc>
              <a:spcBef>
                <a:spcPts val="800"/>
              </a:spcBef>
              <a:spcAft>
                <a:spcPts val="0"/>
              </a:spcAft>
              <a:buClrTx/>
              <a:buSzTx/>
              <a:buFont typeface="Arial" panose="020B0604020202020204" pitchFamily="34" charset="0"/>
              <a:buChar char="•"/>
              <a:tabLst/>
              <a:defRPr sz="1800" b="0" baseline="0">
                <a:solidFill>
                  <a:schemeClr val="tx1"/>
                </a:solidFill>
              </a:defRPr>
            </a:lvl1pPr>
            <a:lvl2pPr marL="0" indent="0">
              <a:spcBef>
                <a:spcPts val="800"/>
              </a:spcBef>
              <a:spcAft>
                <a:spcPts val="0"/>
              </a:spcAft>
              <a:buClr>
                <a:schemeClr val="accent3">
                  <a:lumMod val="75000"/>
                </a:schemeClr>
              </a:buClr>
              <a:buFont typeface="Wingdings" panose="05000000000000000000" pitchFamily="2" charset="2"/>
              <a:buNone/>
              <a:defRPr sz="1733"/>
            </a:lvl2pPr>
            <a:lvl3pPr marL="457178" indent="-228589">
              <a:spcBef>
                <a:spcPts val="800"/>
              </a:spcBef>
              <a:spcAft>
                <a:spcPts val="0"/>
              </a:spcAft>
              <a:buClr>
                <a:srgbClr val="3086AB"/>
              </a:buClr>
              <a:buFont typeface="Arial" panose="020B0604020202020204" pitchFamily="34" charset="0"/>
              <a:buChar char="•"/>
              <a:tabLst/>
              <a:defRPr sz="1600" baseline="0"/>
            </a:lvl3pPr>
            <a:lvl4pPr marL="687883" indent="-230706">
              <a:spcBef>
                <a:spcPts val="800"/>
              </a:spcBef>
              <a:spcAft>
                <a:spcPts val="0"/>
              </a:spcAft>
              <a:buFont typeface="Arial" panose="020B0604020202020204" pitchFamily="34" charset="0"/>
              <a:buChar char="-"/>
              <a:tabLst/>
              <a:defRPr baseline="0"/>
            </a:lvl4pPr>
            <a:lvl5pPr marL="916472" indent="-228589">
              <a:spcBef>
                <a:spcPts val="800"/>
              </a:spcBef>
              <a:spcAft>
                <a:spcPts val="0"/>
              </a:spcAft>
              <a:defRPr baseline="0"/>
            </a:lvl5pPr>
          </a:lstStyle>
          <a:p>
            <a:pPr lvl="0"/>
            <a:r>
              <a:rPr lang="en-US"/>
              <a:t>Insert bullet list at full-width of slide</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lvl="0"/>
            <a:endParaRPr lang="en-US"/>
          </a:p>
        </p:txBody>
      </p:sp>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596348" y="214499"/>
            <a:ext cx="10942003" cy="1035335"/>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3044153297"/>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FA07-D3E3-CCBC-875D-68245B4C80C7}"/>
              </a:ext>
            </a:extLst>
          </p:cNvPr>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F46B0F1-F5ED-E613-C8B8-84985E1AA445}"/>
              </a:ext>
            </a:extLst>
          </p:cNvPr>
          <p:cNvSpPr>
            <a:spLocks noGrp="1"/>
          </p:cNvSpPr>
          <p:nvPr>
            <p:ph idx="1"/>
          </p:nvPr>
        </p:nvSpPr>
        <p:spPr/>
        <p:txBody>
          <a:bodyPr>
            <a:normAutofit/>
          </a:bodyPr>
          <a:lstStyle>
            <a:lvl1pPr>
              <a:defRPr sz="2000"/>
            </a:lvl1pPr>
            <a:lvl2pPr>
              <a:spcBef>
                <a:spcPts val="500"/>
              </a:spcBef>
              <a:defRPr sz="1800"/>
            </a:lvl2pPr>
            <a:lvl3pPr>
              <a:spcBef>
                <a:spcPts val="500"/>
              </a:spcBef>
              <a:defRPr sz="1600"/>
            </a:lvl3pPr>
            <a:lvl4pPr>
              <a:spcBef>
                <a:spcPts val="500"/>
              </a:spcBef>
              <a:defRPr sz="1400"/>
            </a:lvl4pPr>
            <a:lvl5pPr>
              <a:spcBef>
                <a:spcPts val="5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088B6B-D0A7-C5A6-482D-054A428AC720}"/>
              </a:ext>
            </a:extLst>
          </p:cNvPr>
          <p:cNvSpPr>
            <a:spLocks noGrp="1"/>
          </p:cNvSpPr>
          <p:nvPr>
            <p:ph type="ftr" sz="quarter" idx="11"/>
          </p:nvPr>
        </p:nvSpPr>
        <p:spPr>
          <a:xfrm>
            <a:off x="4038600" y="6356350"/>
            <a:ext cx="4114800" cy="365125"/>
          </a:xfrm>
          <a:prstGeom prst="rect">
            <a:avLst/>
          </a:prstGeom>
        </p:spPr>
        <p:txBody>
          <a:bodyPr/>
          <a:lstStyle/>
          <a:p>
            <a:r>
              <a:rPr lang="en-US"/>
              <a:t>Gates Annual Meeting | July 23, 2025 | Confidential</a:t>
            </a:r>
          </a:p>
        </p:txBody>
      </p:sp>
      <p:sp>
        <p:nvSpPr>
          <p:cNvPr id="6" name="Slide Number Placeholder 5">
            <a:extLst>
              <a:ext uri="{FF2B5EF4-FFF2-40B4-BE49-F238E27FC236}">
                <a16:creationId xmlns:a16="http://schemas.microsoft.com/office/drawing/2014/main" id="{6B693715-BEDF-20D6-59EC-EB28ABB14835}"/>
              </a:ext>
            </a:extLst>
          </p:cNvPr>
          <p:cNvSpPr>
            <a:spLocks noGrp="1"/>
          </p:cNvSpPr>
          <p:nvPr>
            <p:ph type="sldNum" sz="quarter" idx="12"/>
          </p:nvPr>
        </p:nvSpPr>
        <p:spPr>
          <a:xfrm>
            <a:off x="9292768" y="6356350"/>
            <a:ext cx="2743200" cy="365125"/>
          </a:xfrm>
          <a:prstGeom prst="rect">
            <a:avLst/>
          </a:prstGeom>
        </p:spPr>
        <p:txBody>
          <a:bodyPr/>
          <a:lstStyle/>
          <a:p>
            <a:fld id="{65FF10EC-8F14-47D8-A428-64611228446D}" type="slidenum">
              <a:rPr lang="en-US" smtClean="0"/>
              <a:t>‹#›</a:t>
            </a:fld>
            <a:endParaRPr lang="en-US"/>
          </a:p>
        </p:txBody>
      </p:sp>
      <p:pic>
        <p:nvPicPr>
          <p:cNvPr id="7" name="Picture 6" descr="A black background with white text">
            <a:extLst>
              <a:ext uri="{FF2B5EF4-FFF2-40B4-BE49-F238E27FC236}">
                <a16:creationId xmlns:a16="http://schemas.microsoft.com/office/drawing/2014/main" id="{832BA45D-C441-5036-A0A1-285798AFF4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412" y="6272972"/>
            <a:ext cx="2502024" cy="488259"/>
          </a:xfrm>
          <a:prstGeom prst="rect">
            <a:avLst/>
          </a:prstGeom>
        </p:spPr>
      </p:pic>
      <p:sp>
        <p:nvSpPr>
          <p:cNvPr id="15" name="Content Placeholder 12">
            <a:extLst>
              <a:ext uri="{FF2B5EF4-FFF2-40B4-BE49-F238E27FC236}">
                <a16:creationId xmlns:a16="http://schemas.microsoft.com/office/drawing/2014/main" id="{343CD6B2-9962-0A10-AFAC-8CAB0AB83D75}"/>
              </a:ext>
            </a:extLst>
          </p:cNvPr>
          <p:cNvSpPr>
            <a:spLocks noGrp="1"/>
          </p:cNvSpPr>
          <p:nvPr>
            <p:ph sz="quarter" idx="13" hasCustomPrompt="1"/>
          </p:nvPr>
        </p:nvSpPr>
        <p:spPr>
          <a:xfrm>
            <a:off x="148411" y="868329"/>
            <a:ext cx="11884561" cy="433456"/>
          </a:xfrm>
        </p:spPr>
        <p:txBody>
          <a:bodyPr/>
          <a:lstStyle>
            <a:lvl1pPr marL="0" indent="0">
              <a:buNone/>
              <a:defRPr b="1" i="1"/>
            </a:lvl1pPr>
          </a:lstStyle>
          <a:p>
            <a:pPr lvl="0"/>
            <a:r>
              <a:rPr lang="en-US"/>
              <a:t>Add Tagline Here</a:t>
            </a:r>
          </a:p>
        </p:txBody>
      </p:sp>
    </p:spTree>
    <p:extLst>
      <p:ext uri="{BB962C8B-B14F-4D97-AF65-F5344CB8AC3E}">
        <p14:creationId xmlns:p14="http://schemas.microsoft.com/office/powerpoint/2010/main" val="39483104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5FE8-FE12-E4D9-D700-52D983873FC0}"/>
              </a:ext>
            </a:extLst>
          </p:cNvPr>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464FC5-750F-75CA-6B90-5C85309B72C8}"/>
              </a:ext>
            </a:extLst>
          </p:cNvPr>
          <p:cNvSpPr>
            <a:spLocks noGrp="1"/>
          </p:cNvSpPr>
          <p:nvPr>
            <p:ph sz="half" idx="1"/>
          </p:nvPr>
        </p:nvSpPr>
        <p:spPr>
          <a:xfrm>
            <a:off x="146758" y="1344063"/>
            <a:ext cx="5873042" cy="4832900"/>
          </a:xfrm>
        </p:spPr>
        <p:txBody>
          <a:bodyPr>
            <a:normAutofit/>
          </a:bodyPr>
          <a:lstStyle>
            <a:lvl1pPr>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29C0-9E96-9693-766A-5A79EDDDB178}"/>
              </a:ext>
            </a:extLst>
          </p:cNvPr>
          <p:cNvSpPr>
            <a:spLocks noGrp="1"/>
          </p:cNvSpPr>
          <p:nvPr>
            <p:ph sz="half" idx="2"/>
          </p:nvPr>
        </p:nvSpPr>
        <p:spPr>
          <a:xfrm>
            <a:off x="6172200" y="1744173"/>
            <a:ext cx="5859120" cy="4432790"/>
          </a:xfrm>
          <a:ln>
            <a:solidFill>
              <a:schemeClr val="tx2"/>
            </a:solidFill>
          </a:ln>
        </p:spPr>
        <p:txBody>
          <a:bodyPr/>
          <a:lstStyle>
            <a:lvl1pPr marL="0" indent="0">
              <a:buNone/>
              <a:defRPr/>
            </a:lvl1pPr>
          </a:lstStyle>
          <a:p>
            <a:pPr lvl="0"/>
            <a:endParaRPr lang="en-US"/>
          </a:p>
        </p:txBody>
      </p:sp>
      <p:sp>
        <p:nvSpPr>
          <p:cNvPr id="6" name="Footer Placeholder 5">
            <a:extLst>
              <a:ext uri="{FF2B5EF4-FFF2-40B4-BE49-F238E27FC236}">
                <a16:creationId xmlns:a16="http://schemas.microsoft.com/office/drawing/2014/main" id="{7036FF1B-4E5E-A351-5A5B-AC737C2C00FA}"/>
              </a:ext>
            </a:extLst>
          </p:cNvPr>
          <p:cNvSpPr>
            <a:spLocks noGrp="1"/>
          </p:cNvSpPr>
          <p:nvPr>
            <p:ph type="ftr" sz="quarter" idx="11"/>
          </p:nvPr>
        </p:nvSpPr>
        <p:spPr>
          <a:xfrm>
            <a:off x="4038600" y="6356350"/>
            <a:ext cx="4114800" cy="365125"/>
          </a:xfrm>
          <a:prstGeom prst="rect">
            <a:avLst/>
          </a:prstGeom>
        </p:spPr>
        <p:txBody>
          <a:bodyPr/>
          <a:lstStyle/>
          <a:p>
            <a:r>
              <a:rPr lang="en-US"/>
              <a:t>Gates Annual Meeting | July 23, 2025 | Confidential</a:t>
            </a:r>
          </a:p>
        </p:txBody>
      </p:sp>
      <p:sp>
        <p:nvSpPr>
          <p:cNvPr id="7" name="Slide Number Placeholder 6">
            <a:extLst>
              <a:ext uri="{FF2B5EF4-FFF2-40B4-BE49-F238E27FC236}">
                <a16:creationId xmlns:a16="http://schemas.microsoft.com/office/drawing/2014/main" id="{6C674237-E318-DAD7-CC2F-652B6280790C}"/>
              </a:ext>
            </a:extLst>
          </p:cNvPr>
          <p:cNvSpPr>
            <a:spLocks noGrp="1"/>
          </p:cNvSpPr>
          <p:nvPr>
            <p:ph type="sldNum" sz="quarter" idx="12"/>
          </p:nvPr>
        </p:nvSpPr>
        <p:spPr>
          <a:xfrm>
            <a:off x="9292768" y="6356350"/>
            <a:ext cx="2743200" cy="365125"/>
          </a:xfrm>
          <a:prstGeom prst="rect">
            <a:avLst/>
          </a:prstGeom>
        </p:spPr>
        <p:txBody>
          <a:bodyPr/>
          <a:lstStyle/>
          <a:p>
            <a:fld id="{65FF10EC-8F14-47D8-A428-64611228446D}" type="slidenum">
              <a:rPr lang="en-US" smtClean="0"/>
              <a:t>‹#›</a:t>
            </a:fld>
            <a:endParaRPr lang="en-US"/>
          </a:p>
        </p:txBody>
      </p:sp>
      <p:pic>
        <p:nvPicPr>
          <p:cNvPr id="8" name="Picture 7" descr="A black background with white text">
            <a:extLst>
              <a:ext uri="{FF2B5EF4-FFF2-40B4-BE49-F238E27FC236}">
                <a16:creationId xmlns:a16="http://schemas.microsoft.com/office/drawing/2014/main" id="{2ABEE539-1891-67DC-5D49-6D19DCD678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412" y="6272972"/>
            <a:ext cx="2502024" cy="488259"/>
          </a:xfrm>
          <a:prstGeom prst="rect">
            <a:avLst/>
          </a:prstGeom>
        </p:spPr>
      </p:pic>
      <p:sp>
        <p:nvSpPr>
          <p:cNvPr id="17" name="Content Placeholder 12">
            <a:extLst>
              <a:ext uri="{FF2B5EF4-FFF2-40B4-BE49-F238E27FC236}">
                <a16:creationId xmlns:a16="http://schemas.microsoft.com/office/drawing/2014/main" id="{48AED46B-FF8E-037F-FE59-7AD58A567D4D}"/>
              </a:ext>
            </a:extLst>
          </p:cNvPr>
          <p:cNvSpPr>
            <a:spLocks noGrp="1"/>
          </p:cNvSpPr>
          <p:nvPr>
            <p:ph sz="quarter" idx="13" hasCustomPrompt="1"/>
          </p:nvPr>
        </p:nvSpPr>
        <p:spPr>
          <a:xfrm>
            <a:off x="148411" y="868329"/>
            <a:ext cx="11884561" cy="433456"/>
          </a:xfrm>
        </p:spPr>
        <p:txBody>
          <a:bodyPr/>
          <a:lstStyle>
            <a:lvl1pPr marL="0" indent="0">
              <a:buNone/>
              <a:defRPr b="1" i="1"/>
            </a:lvl1pPr>
          </a:lstStyle>
          <a:p>
            <a:pPr lvl="0"/>
            <a:r>
              <a:rPr lang="en-US"/>
              <a:t>Add Tagline Here</a:t>
            </a:r>
          </a:p>
        </p:txBody>
      </p:sp>
      <p:sp>
        <p:nvSpPr>
          <p:cNvPr id="9" name="Text Placeholder 8">
            <a:extLst>
              <a:ext uri="{FF2B5EF4-FFF2-40B4-BE49-F238E27FC236}">
                <a16:creationId xmlns:a16="http://schemas.microsoft.com/office/drawing/2014/main" id="{B8DBA0B9-BEE8-375F-98BC-E9996F10C698}"/>
              </a:ext>
            </a:extLst>
          </p:cNvPr>
          <p:cNvSpPr>
            <a:spLocks noGrp="1"/>
          </p:cNvSpPr>
          <p:nvPr>
            <p:ph type="body" sz="quarter" idx="14" hasCustomPrompt="1"/>
          </p:nvPr>
        </p:nvSpPr>
        <p:spPr>
          <a:xfrm>
            <a:off x="6172200" y="1344061"/>
            <a:ext cx="5859119" cy="400110"/>
          </a:xfrm>
          <a:solidFill>
            <a:schemeClr val="tx2"/>
          </a:solidFill>
          <a:ln>
            <a:solidFill>
              <a:schemeClr val="tx2"/>
            </a:solidFill>
          </a:ln>
        </p:spPr>
        <p:txBody>
          <a:bodyPr anchor="ctr"/>
          <a:lstStyle>
            <a:lvl1pPr marL="0" indent="0" algn="ctr">
              <a:buNone/>
              <a:defRPr b="0">
                <a:solidFill>
                  <a:schemeClr val="bg1">
                    <a:lumMod val="95000"/>
                  </a:schemeClr>
                </a:solidFill>
              </a:defRPr>
            </a:lvl1pPr>
          </a:lstStyle>
          <a:p>
            <a:pPr lvl="0"/>
            <a:r>
              <a:rPr lang="en-US"/>
              <a:t>Title</a:t>
            </a:r>
          </a:p>
        </p:txBody>
      </p:sp>
    </p:spTree>
    <p:extLst>
      <p:ext uri="{BB962C8B-B14F-4D97-AF65-F5344CB8AC3E}">
        <p14:creationId xmlns:p14="http://schemas.microsoft.com/office/powerpoint/2010/main" val="423793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A64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096943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CC4D0A-51E7-5931-E674-DE92EBAE3B21}"/>
              </a:ext>
            </a:extLst>
          </p:cNvPr>
          <p:cNvSpPr>
            <a:spLocks noGrp="1"/>
          </p:cNvSpPr>
          <p:nvPr>
            <p:ph type="ftr" sz="quarter" idx="10"/>
          </p:nvPr>
        </p:nvSpPr>
        <p:spPr>
          <a:xfrm>
            <a:off x="4038600" y="6356350"/>
            <a:ext cx="4114800" cy="365125"/>
          </a:xfrm>
          <a:prstGeom prst="rect">
            <a:avLst/>
          </a:prstGeom>
        </p:spPr>
        <p:txBody>
          <a:bodyPr/>
          <a:lstStyle/>
          <a:p>
            <a:r>
              <a:rPr lang="en-US"/>
              <a:t>Gates Annual Meeting | July 23, 2025 | Confidential</a:t>
            </a:r>
          </a:p>
        </p:txBody>
      </p:sp>
      <p:sp>
        <p:nvSpPr>
          <p:cNvPr id="3" name="Slide Number Placeholder 2">
            <a:extLst>
              <a:ext uri="{FF2B5EF4-FFF2-40B4-BE49-F238E27FC236}">
                <a16:creationId xmlns:a16="http://schemas.microsoft.com/office/drawing/2014/main" id="{CFA6922C-9E93-4224-4AEE-5343E80F2F00}"/>
              </a:ext>
            </a:extLst>
          </p:cNvPr>
          <p:cNvSpPr>
            <a:spLocks noGrp="1"/>
          </p:cNvSpPr>
          <p:nvPr>
            <p:ph type="sldNum" sz="quarter" idx="11"/>
          </p:nvPr>
        </p:nvSpPr>
        <p:spPr>
          <a:xfrm>
            <a:off x="9292768" y="6356350"/>
            <a:ext cx="2743200" cy="365125"/>
          </a:xfrm>
          <a:prstGeom prst="rect">
            <a:avLst/>
          </a:prstGeom>
        </p:spPr>
        <p:txBody>
          <a:bodyPr/>
          <a:lstStyle/>
          <a:p>
            <a:fld id="{65FF10EC-8F14-47D8-A428-64611228446D}" type="slidenum">
              <a:rPr lang="en-US" smtClean="0"/>
              <a:pPr/>
              <a:t>‹#›</a:t>
            </a:fld>
            <a:endParaRPr lang="en-US"/>
          </a:p>
        </p:txBody>
      </p:sp>
      <p:sp>
        <p:nvSpPr>
          <p:cNvPr id="4" name="Content Placeholder 2">
            <a:extLst>
              <a:ext uri="{FF2B5EF4-FFF2-40B4-BE49-F238E27FC236}">
                <a16:creationId xmlns:a16="http://schemas.microsoft.com/office/drawing/2014/main" id="{18FD9C9E-12A7-EB6F-0911-273F702210B9}"/>
              </a:ext>
            </a:extLst>
          </p:cNvPr>
          <p:cNvSpPr>
            <a:spLocks noGrp="1"/>
          </p:cNvSpPr>
          <p:nvPr>
            <p:ph idx="1"/>
          </p:nvPr>
        </p:nvSpPr>
        <p:spPr>
          <a:xfrm>
            <a:off x="231913" y="1030021"/>
            <a:ext cx="11695044" cy="4953335"/>
          </a:xfrm>
        </p:spPr>
        <p:txBody>
          <a:bodyPr/>
          <a:lstStyle>
            <a:lvl1pPr>
              <a:defRPr sz="2300" b="0"/>
            </a:lvl1pPr>
            <a:lvl2pPr>
              <a:defRPr sz="2300" b="0"/>
            </a:lvl2pPr>
            <a:lvl3pPr>
              <a:defRPr sz="2300" b="0"/>
            </a:lvl3pPr>
            <a:lvl4pPr>
              <a:defRPr sz="2300" b="0"/>
            </a:lvl4pPr>
            <a:lvl5pPr>
              <a:defRPr sz="23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2">
            <a:extLst>
              <a:ext uri="{FF2B5EF4-FFF2-40B4-BE49-F238E27FC236}">
                <a16:creationId xmlns:a16="http://schemas.microsoft.com/office/drawing/2014/main" id="{4A07A002-E088-D5DA-9A7D-7960944985A1}"/>
              </a:ext>
            </a:extLst>
          </p:cNvPr>
          <p:cNvSpPr>
            <a:spLocks noGrp="1"/>
          </p:cNvSpPr>
          <p:nvPr>
            <p:ph type="title"/>
          </p:nvPr>
        </p:nvSpPr>
        <p:spPr>
          <a:xfrm>
            <a:off x="148412" y="0"/>
            <a:ext cx="11884562" cy="681037"/>
          </a:xfrm>
        </p:spPr>
        <p:txBody>
          <a:bodyPr/>
          <a:lstStyle>
            <a:lvl1pPr>
              <a:defRPr>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27592228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6FABBF-0C50-F44D-9D0D-CADD401182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0" y="-6834"/>
            <a:ext cx="12198096" cy="798915"/>
          </a:xfrm>
          <a:prstGeom prst="rect">
            <a:avLst/>
          </a:prstGeom>
        </p:spPr>
      </p:pic>
      <p:sp>
        <p:nvSpPr>
          <p:cNvPr id="10" name="Rectangle 9">
            <a:extLst>
              <a:ext uri="{FF2B5EF4-FFF2-40B4-BE49-F238E27FC236}">
                <a16:creationId xmlns:a16="http://schemas.microsoft.com/office/drawing/2014/main" id="{F5616900-2E3D-434C-9334-38D0C496EDF0}"/>
              </a:ext>
            </a:extLst>
          </p:cNvPr>
          <p:cNvSpPr/>
          <p:nvPr userDrawn="1"/>
        </p:nvSpPr>
        <p:spPr>
          <a:xfrm>
            <a:off x="-7750" y="-7749"/>
            <a:ext cx="12199750" cy="68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653D4-5E21-FD42-BF56-3C4BF00B8335}"/>
              </a:ext>
            </a:extLst>
          </p:cNvPr>
          <p:cNvSpPr>
            <a:spLocks noGrp="1"/>
          </p:cNvSpPr>
          <p:nvPr>
            <p:ph type="title"/>
          </p:nvPr>
        </p:nvSpPr>
        <p:spPr>
          <a:xfrm>
            <a:off x="231913" y="0"/>
            <a:ext cx="11695044" cy="791482"/>
          </a:xfrm>
        </p:spPr>
        <p:txBody>
          <a:bodyPr>
            <a:normAutofit/>
          </a:bodyPr>
          <a:lstStyle>
            <a:lvl1pPr>
              <a:defRPr sz="3200">
                <a:solidFill>
                  <a:schemeClr val="bg1">
                    <a:lumMod val="95000"/>
                  </a:schemeClr>
                </a:solidFill>
              </a:defRPr>
            </a:lvl1pPr>
          </a:lstStyle>
          <a:p>
            <a:r>
              <a:rPr lang="en-US"/>
              <a:t>Click to edit Master title style</a:t>
            </a:r>
          </a:p>
        </p:txBody>
      </p:sp>
      <p:sp>
        <p:nvSpPr>
          <p:cNvPr id="7" name="Text Placeholder 3">
            <a:extLst>
              <a:ext uri="{FF2B5EF4-FFF2-40B4-BE49-F238E27FC236}">
                <a16:creationId xmlns:a16="http://schemas.microsoft.com/office/drawing/2014/main" id="{F8AF0425-61BE-49B1-ACB2-AC779A822EAC}"/>
              </a:ext>
            </a:extLst>
          </p:cNvPr>
          <p:cNvSpPr>
            <a:spLocks noGrp="1"/>
          </p:cNvSpPr>
          <p:nvPr>
            <p:ph type="body" sz="quarter" idx="10"/>
          </p:nvPr>
        </p:nvSpPr>
        <p:spPr>
          <a:xfrm>
            <a:off x="314325" y="979055"/>
            <a:ext cx="11406620" cy="5375549"/>
          </a:xfrm>
        </p:spPr>
        <p:txBody>
          <a:bodyPr>
            <a:normAutofit/>
          </a:bodyPr>
          <a:lstStyle>
            <a:lvl1pPr marL="228600" indent="-228600">
              <a:buFont typeface="Wingdings" panose="05000000000000000000" pitchFamily="2" charset="2"/>
              <a:buChar char="§"/>
              <a:defRPr sz="1600" baseline="0">
                <a:solidFill>
                  <a:schemeClr val="accent2"/>
                </a:solidFill>
              </a:defRPr>
            </a:lvl1pPr>
            <a:lvl2pPr>
              <a:defRPr sz="1600" baseline="0"/>
            </a:lvl2pPr>
            <a:lvl3pPr marL="1143000" indent="-228600">
              <a:buFont typeface="Courier New" panose="02070309020205020404" pitchFamily="49" charset="0"/>
              <a:buChar char="­"/>
              <a:defRPr sz="16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14B72FA2-175C-6077-B30C-94D6ED78CAEE}"/>
              </a:ext>
            </a:extLst>
          </p:cNvPr>
          <p:cNvSpPr>
            <a:spLocks noGrp="1"/>
          </p:cNvSpPr>
          <p:nvPr>
            <p:ph type="sldNum" sz="quarter" idx="12"/>
          </p:nvPr>
        </p:nvSpPr>
        <p:spPr>
          <a:xfrm>
            <a:off x="11679726" y="6491968"/>
            <a:ext cx="380131" cy="233297"/>
          </a:xfrm>
          <a:prstGeom prst="rect">
            <a:avLst/>
          </a:prstGeom>
        </p:spPr>
        <p:txBody>
          <a:bodyPr/>
          <a:lstStyle>
            <a:lvl1pPr algn="r">
              <a:defRPr sz="1100" b="0" i="0">
                <a:solidFill>
                  <a:schemeClr val="bg2">
                    <a:lumMod val="50000"/>
                  </a:schemeClr>
                </a:solidFill>
                <a:latin typeface="Arial" panose="020B0604020202020204" pitchFamily="34" charset="0"/>
                <a:cs typeface="Arial" panose="020B0604020202020204" pitchFamily="34" charset="0"/>
              </a:defRPr>
            </a:lvl1pPr>
          </a:lstStyle>
          <a:p>
            <a:fld id="{3ECFA5C1-FBA4-D54D-A4C4-CF988683A4A7}" type="slidenum">
              <a:rPr lang="en-US" smtClean="0"/>
              <a:pPr/>
              <a:t>‹#›</a:t>
            </a:fld>
            <a:endParaRPr lang="en-US"/>
          </a:p>
        </p:txBody>
      </p:sp>
      <p:sp>
        <p:nvSpPr>
          <p:cNvPr id="4" name="Slide Number Placeholder 5">
            <a:extLst>
              <a:ext uri="{FF2B5EF4-FFF2-40B4-BE49-F238E27FC236}">
                <a16:creationId xmlns:a16="http://schemas.microsoft.com/office/drawing/2014/main" id="{0E1F3BD5-E93E-9A10-CB9B-670279C468C3}"/>
              </a:ext>
            </a:extLst>
          </p:cNvPr>
          <p:cNvSpPr txBox="1">
            <a:spLocks/>
          </p:cNvSpPr>
          <p:nvPr userDrawn="1"/>
        </p:nvSpPr>
        <p:spPr>
          <a:xfrm>
            <a:off x="4646035" y="6470204"/>
            <a:ext cx="2743200" cy="249385"/>
          </a:xfrm>
          <a:prstGeom prst="rect">
            <a:avLst/>
          </a:prstGeom>
        </p:spPr>
        <p:txBody>
          <a:bodyP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a:solidFill>
                  <a:schemeClr val="bg2">
                    <a:lumMod val="50000"/>
                  </a:schemeClr>
                </a:solidFill>
              </a:rPr>
              <a:t>Treat as Confidential</a:t>
            </a:r>
          </a:p>
        </p:txBody>
      </p:sp>
    </p:spTree>
    <p:extLst>
      <p:ext uri="{BB962C8B-B14F-4D97-AF65-F5344CB8AC3E}">
        <p14:creationId xmlns:p14="http://schemas.microsoft.com/office/powerpoint/2010/main" val="1008663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6FABBF-0C50-F44D-9D0D-CADD401182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0" y="-6834"/>
            <a:ext cx="12198096" cy="798915"/>
          </a:xfrm>
          <a:prstGeom prst="rect">
            <a:avLst/>
          </a:prstGeom>
        </p:spPr>
      </p:pic>
      <p:sp>
        <p:nvSpPr>
          <p:cNvPr id="10" name="Rectangle 9">
            <a:extLst>
              <a:ext uri="{FF2B5EF4-FFF2-40B4-BE49-F238E27FC236}">
                <a16:creationId xmlns:a16="http://schemas.microsoft.com/office/drawing/2014/main" id="{F5616900-2E3D-434C-9334-38D0C496EDF0}"/>
              </a:ext>
            </a:extLst>
          </p:cNvPr>
          <p:cNvSpPr/>
          <p:nvPr userDrawn="1"/>
        </p:nvSpPr>
        <p:spPr>
          <a:xfrm>
            <a:off x="-7750" y="-7749"/>
            <a:ext cx="12199750" cy="68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00653D4-5E21-FD42-BF56-3C4BF00B8335}"/>
              </a:ext>
            </a:extLst>
          </p:cNvPr>
          <p:cNvSpPr>
            <a:spLocks noGrp="1"/>
          </p:cNvSpPr>
          <p:nvPr>
            <p:ph type="title"/>
          </p:nvPr>
        </p:nvSpPr>
        <p:spPr>
          <a:xfrm>
            <a:off x="231913" y="0"/>
            <a:ext cx="11695044" cy="791482"/>
          </a:xfrm>
        </p:spPr>
        <p:txBody>
          <a:bodyPr>
            <a:normAutofit/>
          </a:bodyPr>
          <a:lstStyle>
            <a:lvl1pPr>
              <a:defRPr sz="3200">
                <a:solidFill>
                  <a:schemeClr val="bg1">
                    <a:lumMod val="95000"/>
                  </a:schemeClr>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4C066BD-41A2-6F4C-947B-68FE1B75AC62}"/>
              </a:ext>
            </a:extLst>
          </p:cNvPr>
          <p:cNvSpPr>
            <a:spLocks noGrp="1"/>
          </p:cNvSpPr>
          <p:nvPr>
            <p:ph idx="1"/>
          </p:nvPr>
        </p:nvSpPr>
        <p:spPr>
          <a:xfrm>
            <a:off x="231913" y="1030021"/>
            <a:ext cx="11695044" cy="4953335"/>
          </a:xfrm>
        </p:spPr>
        <p:txBody>
          <a:bodyPr/>
          <a:lstStyle>
            <a:lvl1pPr>
              <a:defRPr sz="2300" b="0"/>
            </a:lvl1pPr>
            <a:lvl2pPr>
              <a:defRPr sz="2300" b="0"/>
            </a:lvl2pPr>
            <a:lvl3pPr>
              <a:defRPr sz="2300" b="0"/>
            </a:lvl3pPr>
            <a:lvl4pPr>
              <a:defRPr sz="2300" b="0"/>
            </a:lvl4pPr>
            <a:lvl5pPr>
              <a:defRPr sz="23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958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E85C51C-0501-9D45-BFAD-CA1E73D2EB77}"/>
              </a:ext>
            </a:extLst>
          </p:cNvPr>
          <p:cNvSpPr>
            <a:spLocks noGrp="1"/>
          </p:cNvSpPr>
          <p:nvPr>
            <p:ph type="title"/>
          </p:nvPr>
        </p:nvSpPr>
        <p:spPr>
          <a:xfrm>
            <a:off x="596348" y="214499"/>
            <a:ext cx="10942002" cy="1035334"/>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424061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E329-4472-4D5D-AE5E-4CF1D91D5791}"/>
              </a:ext>
            </a:extLst>
          </p:cNvPr>
          <p:cNvSpPr>
            <a:spLocks noGrp="1"/>
          </p:cNvSpPr>
          <p:nvPr>
            <p:ph type="title"/>
          </p:nvPr>
        </p:nvSpPr>
        <p:spPr>
          <a:xfrm>
            <a:off x="231913" y="0"/>
            <a:ext cx="11695044" cy="791482"/>
          </a:xfrm>
        </p:spPr>
        <p:txBody>
          <a:bodyPr>
            <a:normAutofit/>
          </a:bodyPr>
          <a:lstStyle>
            <a:lvl1pPr>
              <a:defRPr sz="3200">
                <a:solidFill>
                  <a:schemeClr val="bg1"/>
                </a:solidFill>
                <a:latin typeface="Bierstadt" panose="020B0004020202020204" pitchFamily="34" charset="0"/>
                <a:cs typeface="Arial" panose="020B0604020202020204"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E785294B-66F8-A48A-3142-B1BD22B1567D}"/>
              </a:ext>
            </a:extLst>
          </p:cNvPr>
          <p:cNvSpPr>
            <a:spLocks noGrp="1"/>
          </p:cNvSpPr>
          <p:nvPr>
            <p:ph type="ftr" sz="quarter" idx="11"/>
          </p:nvPr>
        </p:nvSpPr>
        <p:spPr>
          <a:xfrm>
            <a:off x="4038600" y="6356350"/>
            <a:ext cx="4114800" cy="365125"/>
          </a:xfrm>
        </p:spPr>
        <p:txBody>
          <a:bodyPr/>
          <a:lstStyle>
            <a:lvl1pPr>
              <a:defRPr>
                <a:latin typeface="Bierstadt" panose="020B0004020202020204" pitchFamily="34" charset="0"/>
                <a:cs typeface="Arial" panose="020B0604020202020204" pitchFamily="34" charset="0"/>
              </a:defRPr>
            </a:lvl1pPr>
          </a:lstStyle>
          <a:p>
            <a:r>
              <a:rPr lang="en-US"/>
              <a:t>Gates Annual Meeting | May 4, 2026 | Confidential</a:t>
            </a:r>
            <a:endParaRPr lang="en-US">
              <a:latin typeface="Bierstadt" panose="020B0004020202020204" pitchFamily="34" charset="0"/>
            </a:endParaRPr>
          </a:p>
        </p:txBody>
      </p:sp>
      <p:sp>
        <p:nvSpPr>
          <p:cNvPr id="4" name="Slide Number Placeholder 5">
            <a:extLst>
              <a:ext uri="{FF2B5EF4-FFF2-40B4-BE49-F238E27FC236}">
                <a16:creationId xmlns:a16="http://schemas.microsoft.com/office/drawing/2014/main" id="{69C5535A-F7F2-35B2-43B1-585EFA2984AC}"/>
              </a:ext>
            </a:extLst>
          </p:cNvPr>
          <p:cNvSpPr>
            <a:spLocks noGrp="1"/>
          </p:cNvSpPr>
          <p:nvPr>
            <p:ph type="sldNum" sz="quarter" idx="12"/>
          </p:nvPr>
        </p:nvSpPr>
        <p:spPr>
          <a:xfrm>
            <a:off x="9292768" y="6356350"/>
            <a:ext cx="2743200" cy="365125"/>
          </a:xfrm>
        </p:spPr>
        <p:txBody>
          <a:bodyPr/>
          <a:lstStyle>
            <a:lvl1pPr>
              <a:defRPr>
                <a:latin typeface="Bierstadt" panose="020B0004020202020204" pitchFamily="34" charset="0"/>
                <a:cs typeface="Arial" panose="020B0604020202020204" pitchFamily="34" charset="0"/>
              </a:defRPr>
            </a:lvl1pPr>
          </a:lstStyle>
          <a:p>
            <a:fld id="{65FF10EC-8F14-47D8-A428-64611228446D}" type="slidenum">
              <a:rPr lang="en-US" smtClean="0"/>
              <a:pPr/>
              <a:t>‹#›</a:t>
            </a:fld>
            <a:endParaRPr lang="en-US">
              <a:latin typeface="Bierstadt" panose="020B0004020202020204" pitchFamily="34" charset="0"/>
            </a:endParaRPr>
          </a:p>
        </p:txBody>
      </p:sp>
    </p:spTree>
    <p:extLst>
      <p:ext uri="{BB962C8B-B14F-4D97-AF65-F5344CB8AC3E}">
        <p14:creationId xmlns:p14="http://schemas.microsoft.com/office/powerpoint/2010/main" val="205284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85597A">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3197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610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014620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4F4A88-A148-4340-A414-B95E31D76E0C}"/>
              </a:ext>
            </a:extLst>
          </p:cNvPr>
          <p:cNvSpPr/>
          <p:nvPr userDrawn="1"/>
        </p:nvSpPr>
        <p:spPr>
          <a:xfrm>
            <a:off x="0" y="0"/>
            <a:ext cx="12192000" cy="6154434"/>
          </a:xfrm>
          <a:prstGeom prst="rect">
            <a:avLst/>
          </a:prstGeom>
          <a:solidFill>
            <a:srgbClr val="5C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8D4BF7-75E9-6149-92E0-216BEA57F814}"/>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46F0992B-17BE-6442-8890-D52FE9339D93}"/>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FD33AE1-A297-5C4C-A632-8F55017BE7C2}"/>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733536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8F670-9F2C-0E4F-9E55-BB21600F101F}"/>
              </a:ext>
            </a:extLst>
          </p:cNvPr>
          <p:cNvSpPr/>
          <p:nvPr userDrawn="1"/>
        </p:nvSpPr>
        <p:spPr>
          <a:xfrm>
            <a:off x="0" y="0"/>
            <a:ext cx="12192000" cy="6154434"/>
          </a:xfrm>
          <a:prstGeom prst="rect">
            <a:avLst/>
          </a:prstGeom>
          <a:solidFill>
            <a:srgbClr val="1A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0C2CAD5-43C2-C347-94FC-63D94AE3F7C0}"/>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4" name="Title 1">
            <a:extLst>
              <a:ext uri="{FF2B5EF4-FFF2-40B4-BE49-F238E27FC236}">
                <a16:creationId xmlns:a16="http://schemas.microsoft.com/office/drawing/2014/main" id="{A1610CB1-742F-0A4E-8857-89A3D109ABB2}"/>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79B01987-4B89-F14E-B156-409AFBB06E9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0581973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AE26F-A95A-A84A-AC5F-3F91A540BDCF}"/>
              </a:ext>
            </a:extLst>
          </p:cNvPr>
          <p:cNvSpPr/>
          <p:nvPr userDrawn="1"/>
        </p:nvSpPr>
        <p:spPr>
          <a:xfrm>
            <a:off x="0" y="0"/>
            <a:ext cx="12192000" cy="6154434"/>
          </a:xfrm>
          <a:prstGeom prst="rect">
            <a:avLst/>
          </a:prstGeom>
          <a:solidFill>
            <a:srgbClr val="53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D5ABE3-4A13-DB44-A011-7B379C3F3C3C}"/>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C292D2E-752D-DB4A-93DD-7E9850BB6B5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D7F58D5-A513-C843-81A1-A5C49C85CF79}"/>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3016991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125E0-F607-3145-AC56-1E2BFD5BD94F}"/>
              </a:ext>
            </a:extLst>
          </p:cNvPr>
          <p:cNvSpPr/>
          <p:nvPr userDrawn="1"/>
        </p:nvSpPr>
        <p:spPr>
          <a:xfrm>
            <a:off x="0" y="0"/>
            <a:ext cx="12192000" cy="6154434"/>
          </a:xfrm>
          <a:prstGeom prst="rect">
            <a:avLst/>
          </a:prstGeom>
          <a:solidFill>
            <a:srgbClr val="F06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9536BF7-20B9-EC4A-87B2-99E1C083417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A93A244-67E8-E24F-9AD4-712380C47AD1}"/>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E8BC43B-29EF-4A4F-8C16-E34A92292736}"/>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9942103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7F39A-9192-DE4E-B901-468E6ECC029E}"/>
              </a:ext>
            </a:extLst>
          </p:cNvPr>
          <p:cNvSpPr/>
          <p:nvPr userDrawn="1"/>
        </p:nvSpPr>
        <p:spPr>
          <a:xfrm>
            <a:off x="0" y="0"/>
            <a:ext cx="12192000" cy="6154434"/>
          </a:xfrm>
          <a:prstGeom prst="rect">
            <a:avLst/>
          </a:prstGeom>
          <a:solidFill>
            <a:srgbClr val="ED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B39BF50-30BA-6E4D-8854-B102CED0658B}"/>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F2D5353F-7B78-F348-93B4-17F673A1AD98}"/>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C003A6B2-17C0-604E-9716-D215C31C471A}"/>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5634745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0F546-33C4-F2CE-4C5B-EB70992B104F}"/>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817962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1502E6-B8C7-B448-A8F5-0887DAC9E7CF}"/>
              </a:ext>
            </a:extLst>
          </p:cNvPr>
          <p:cNvSpPr/>
          <p:nvPr userDrawn="1"/>
        </p:nvSpPr>
        <p:spPr>
          <a:xfrm>
            <a:off x="0" y="0"/>
            <a:ext cx="12192000" cy="6154434"/>
          </a:xfrm>
          <a:prstGeom prst="rect">
            <a:avLst/>
          </a:prstGeom>
          <a:solidFill>
            <a:srgbClr val="F79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962DB85-5E4E-674E-9819-4ECE1921BAD8}"/>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0E34DCCE-BE15-264E-A74A-CBB3A59BF39D}"/>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9ADC7828-3087-6240-B3D2-CE6C68B189A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98774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6D42E3-9F3D-DC40-9912-BE3DB7E248D2}"/>
              </a:ext>
            </a:extLst>
          </p:cNvPr>
          <p:cNvSpPr/>
          <p:nvPr userDrawn="1"/>
        </p:nvSpPr>
        <p:spPr>
          <a:xfrm>
            <a:off x="0" y="0"/>
            <a:ext cx="12192000" cy="6154434"/>
          </a:xfrm>
          <a:prstGeom prst="rect">
            <a:avLst/>
          </a:prstGeom>
          <a:solidFill>
            <a:srgbClr val="466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62F6238-9B45-9947-A5C0-550F8BBA87A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893FF48-1167-0C41-B98D-CA0914068DC0}"/>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4E92C49A-95F4-C74E-BD33-5EF12F246EAA}"/>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949435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6EB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64372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78A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5157418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5FE8-FE12-E4D9-D700-52D983873FC0}"/>
              </a:ext>
            </a:extLst>
          </p:cNvPr>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464FC5-750F-75CA-6B90-5C85309B72C8}"/>
              </a:ext>
            </a:extLst>
          </p:cNvPr>
          <p:cNvSpPr>
            <a:spLocks noGrp="1"/>
          </p:cNvSpPr>
          <p:nvPr>
            <p:ph sz="half" idx="1"/>
          </p:nvPr>
        </p:nvSpPr>
        <p:spPr>
          <a:xfrm>
            <a:off x="146758" y="1344063"/>
            <a:ext cx="5873042" cy="4832900"/>
          </a:xfrm>
        </p:spPr>
        <p:txBody>
          <a:bodyPr>
            <a:normAutofit/>
          </a:bodyPr>
          <a:lstStyle>
            <a:lvl1pPr>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29C0-9E96-9693-766A-5A79EDDDB178}"/>
              </a:ext>
            </a:extLst>
          </p:cNvPr>
          <p:cNvSpPr>
            <a:spLocks noGrp="1"/>
          </p:cNvSpPr>
          <p:nvPr>
            <p:ph sz="half" idx="2"/>
          </p:nvPr>
        </p:nvSpPr>
        <p:spPr>
          <a:xfrm>
            <a:off x="6172200" y="1744173"/>
            <a:ext cx="5859120" cy="4432790"/>
          </a:xfrm>
          <a:ln>
            <a:solidFill>
              <a:schemeClr val="tx2"/>
            </a:solidFill>
          </a:ln>
        </p:spPr>
        <p:txBody>
          <a:bodyPr/>
          <a:lstStyle>
            <a:lvl1pPr marL="0" indent="0">
              <a:buNone/>
              <a:defRPr/>
            </a:lvl1pPr>
          </a:lstStyle>
          <a:p>
            <a:pPr lvl="0"/>
            <a:endParaRPr lang="en-US"/>
          </a:p>
        </p:txBody>
      </p:sp>
      <p:pic>
        <p:nvPicPr>
          <p:cNvPr id="8" name="Picture 7" descr="A black background with white text">
            <a:extLst>
              <a:ext uri="{FF2B5EF4-FFF2-40B4-BE49-F238E27FC236}">
                <a16:creationId xmlns:a16="http://schemas.microsoft.com/office/drawing/2014/main" id="{2ABEE539-1891-67DC-5D49-6D19DCD678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412" y="6272972"/>
            <a:ext cx="2502024" cy="488259"/>
          </a:xfrm>
          <a:prstGeom prst="rect">
            <a:avLst/>
          </a:prstGeom>
        </p:spPr>
      </p:pic>
      <p:sp>
        <p:nvSpPr>
          <p:cNvPr id="17" name="Content Placeholder 12">
            <a:extLst>
              <a:ext uri="{FF2B5EF4-FFF2-40B4-BE49-F238E27FC236}">
                <a16:creationId xmlns:a16="http://schemas.microsoft.com/office/drawing/2014/main" id="{48AED46B-FF8E-037F-FE59-7AD58A567D4D}"/>
              </a:ext>
            </a:extLst>
          </p:cNvPr>
          <p:cNvSpPr>
            <a:spLocks noGrp="1"/>
          </p:cNvSpPr>
          <p:nvPr>
            <p:ph sz="quarter" idx="13" hasCustomPrompt="1"/>
          </p:nvPr>
        </p:nvSpPr>
        <p:spPr>
          <a:xfrm>
            <a:off x="148411" y="868329"/>
            <a:ext cx="11884561" cy="433456"/>
          </a:xfrm>
        </p:spPr>
        <p:txBody>
          <a:bodyPr/>
          <a:lstStyle>
            <a:lvl1pPr marL="0" indent="0">
              <a:buNone/>
              <a:defRPr b="1" i="1"/>
            </a:lvl1pPr>
          </a:lstStyle>
          <a:p>
            <a:pPr lvl="0"/>
            <a:r>
              <a:rPr lang="en-US"/>
              <a:t>Add Tagline Here</a:t>
            </a:r>
          </a:p>
        </p:txBody>
      </p:sp>
      <p:sp>
        <p:nvSpPr>
          <p:cNvPr id="9" name="Text Placeholder 8">
            <a:extLst>
              <a:ext uri="{FF2B5EF4-FFF2-40B4-BE49-F238E27FC236}">
                <a16:creationId xmlns:a16="http://schemas.microsoft.com/office/drawing/2014/main" id="{B8DBA0B9-BEE8-375F-98BC-E9996F10C698}"/>
              </a:ext>
            </a:extLst>
          </p:cNvPr>
          <p:cNvSpPr>
            <a:spLocks noGrp="1"/>
          </p:cNvSpPr>
          <p:nvPr>
            <p:ph type="body" sz="quarter" idx="14" hasCustomPrompt="1"/>
          </p:nvPr>
        </p:nvSpPr>
        <p:spPr>
          <a:xfrm>
            <a:off x="6172200" y="1344061"/>
            <a:ext cx="5859119" cy="400110"/>
          </a:xfrm>
          <a:solidFill>
            <a:schemeClr val="tx2"/>
          </a:solidFill>
          <a:ln>
            <a:solidFill>
              <a:schemeClr val="tx2"/>
            </a:solidFill>
          </a:ln>
        </p:spPr>
        <p:txBody>
          <a:bodyPr anchor="ctr"/>
          <a:lstStyle>
            <a:lvl1pPr marL="0" indent="0" algn="ctr">
              <a:buNone/>
              <a:defRPr b="0">
                <a:solidFill>
                  <a:schemeClr val="bg1">
                    <a:lumMod val="95000"/>
                  </a:schemeClr>
                </a:solidFill>
              </a:defRPr>
            </a:lvl1pPr>
          </a:lstStyle>
          <a:p>
            <a:pPr lvl="0"/>
            <a:r>
              <a:rPr lang="en-US"/>
              <a:t>Title</a:t>
            </a:r>
          </a:p>
        </p:txBody>
      </p:sp>
    </p:spTree>
    <p:extLst>
      <p:ext uri="{BB962C8B-B14F-4D97-AF65-F5344CB8AC3E}">
        <p14:creationId xmlns:p14="http://schemas.microsoft.com/office/powerpoint/2010/main" val="430203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517A-AC25-B641-9AA4-CE62D464F640}"/>
              </a:ext>
            </a:extLst>
          </p:cNvPr>
          <p:cNvSpPr>
            <a:spLocks noGrp="1"/>
          </p:cNvSpPr>
          <p:nvPr>
            <p:ph type="title"/>
          </p:nvPr>
        </p:nvSpPr>
        <p:spPr>
          <a:xfrm>
            <a:off x="838200" y="817284"/>
            <a:ext cx="10515600" cy="2852737"/>
          </a:xfrm>
        </p:spPr>
        <p:txBody>
          <a:bodyPr anchor="b"/>
          <a:lstStyle>
            <a:lvl1pPr>
              <a:defRPr sz="6000"/>
            </a:lvl1pPr>
          </a:lstStyle>
          <a:p>
            <a:r>
              <a:rPr lang="en-US"/>
              <a:t>Click to edit Master title style</a:t>
            </a:r>
          </a:p>
        </p:txBody>
      </p:sp>
    </p:spTree>
    <p:extLst>
      <p:ext uri="{BB962C8B-B14F-4D97-AF65-F5344CB8AC3E}">
        <p14:creationId xmlns:p14="http://schemas.microsoft.com/office/powerpoint/2010/main" val="3494380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8D353-3CB9-A2D4-2633-55C88FCF7088}"/>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799460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0EA4E8-BFFF-0DD1-9AA3-1960D96A3330}"/>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48166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1DF2FC-37F1-FF4F-95DF-C12B50C1CC13}"/>
              </a:ext>
            </a:extLst>
          </p:cNvPr>
          <p:cNvSpPr>
            <a:spLocks noGrp="1"/>
          </p:cNvSpPr>
          <p:nvPr>
            <p:ph idx="1"/>
          </p:nvPr>
        </p:nvSpPr>
        <p:spPr>
          <a:xfrm>
            <a:off x="596348" y="1410658"/>
            <a:ext cx="10942002"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0E4E5E-8A49-590B-C9D3-5E082B02EC54}"/>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912591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96347" y="1410658"/>
            <a:ext cx="10988703" cy="4630575"/>
          </a:xfrm>
        </p:spPr>
        <p:txBody>
          <a:bodyPr>
            <a:normAutofit/>
          </a:bodyPr>
          <a:lstStyle>
            <a:lvl1pPr marL="228600" marR="0"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sz="1800" b="0" baseline="0">
                <a:solidFill>
                  <a:schemeClr val="tx1"/>
                </a:solidFill>
              </a:defRPr>
            </a:lvl1pPr>
            <a:lvl2pPr marL="0" indent="0">
              <a:spcBef>
                <a:spcPts val="800"/>
              </a:spcBef>
              <a:spcAft>
                <a:spcPts val="0"/>
              </a:spcAft>
              <a:buClr>
                <a:schemeClr val="accent3">
                  <a:lumMod val="75000"/>
                </a:schemeClr>
              </a:buClr>
              <a:buFont typeface="Wingdings" panose="05000000000000000000" pitchFamily="2" charset="2"/>
              <a:buNone/>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marL="228600" marR="0" lvl="0" indent="-2286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a:t>Insert bullet list at full-width of slide</a:t>
            </a:r>
          </a:p>
          <a:p>
            <a:pPr lvl="0"/>
            <a:endParaRPr lang="en-US"/>
          </a:p>
        </p:txBody>
      </p:sp>
      <p:sp>
        <p:nvSpPr>
          <p:cNvPr id="2" name="Title Placeholder 1">
            <a:extLst>
              <a:ext uri="{FF2B5EF4-FFF2-40B4-BE49-F238E27FC236}">
                <a16:creationId xmlns:a16="http://schemas.microsoft.com/office/drawing/2014/main" id="{A40B0023-4E6A-DC4A-CD38-B977DA7449DD}"/>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23471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1DF2FC-37F1-FF4F-95DF-C12B50C1CC13}"/>
              </a:ext>
            </a:extLst>
          </p:cNvPr>
          <p:cNvSpPr>
            <a:spLocks noGrp="1"/>
          </p:cNvSpPr>
          <p:nvPr>
            <p:ph idx="1"/>
          </p:nvPr>
        </p:nvSpPr>
        <p:spPr>
          <a:xfrm>
            <a:off x="596348" y="1410658"/>
            <a:ext cx="10942002"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38D2191-4B93-ECDF-75DE-4AA3A84F3C56}"/>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77320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3807655"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3798276"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765BB92-D252-B446-93DA-08D03A5A2094}"/>
              </a:ext>
            </a:extLst>
          </p:cNvPr>
          <p:cNvSpPr>
            <a:spLocks noGrp="1"/>
          </p:cNvSpPr>
          <p:nvPr>
            <p:ph idx="11"/>
          </p:nvPr>
        </p:nvSpPr>
        <p:spPr>
          <a:xfrm>
            <a:off x="0" y="0"/>
            <a:ext cx="3324113" cy="6142616"/>
          </a:xfrm>
          <a:solidFill>
            <a:srgbClr val="1A3E66"/>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2316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604911"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595532"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C9EE666-2620-1044-A3A6-697C0B74E75A}"/>
              </a:ext>
            </a:extLst>
          </p:cNvPr>
          <p:cNvSpPr>
            <a:spLocks noGrp="1"/>
          </p:cNvSpPr>
          <p:nvPr>
            <p:ph idx="11"/>
          </p:nvPr>
        </p:nvSpPr>
        <p:spPr>
          <a:xfrm>
            <a:off x="8867887" y="0"/>
            <a:ext cx="3324113" cy="6142616"/>
          </a:xfrm>
          <a:solidFill>
            <a:srgbClr val="1A3E66"/>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46665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_01">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756D4-4914-0F4B-9D21-7C65B2504F3A}"/>
              </a:ext>
            </a:extLst>
          </p:cNvPr>
          <p:cNvCxnSpPr>
            <a:cxnSpLocks/>
          </p:cNvCxnSpPr>
          <p:nvPr userDrawn="1"/>
        </p:nvCxnSpPr>
        <p:spPr>
          <a:xfrm>
            <a:off x="688258" y="4719486"/>
            <a:ext cx="1150374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211D1E96-4349-7145-9333-61733F7493FF}"/>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A676A8-30B4-1A45-A938-79B2E700200C}"/>
              </a:ext>
            </a:extLst>
          </p:cNvPr>
          <p:cNvSpPr>
            <a:spLocks noGrp="1"/>
          </p:cNvSpPr>
          <p:nvPr>
            <p:ph type="body" idx="1"/>
          </p:nvPr>
        </p:nvSpPr>
        <p:spPr>
          <a:xfrm>
            <a:off x="580103" y="4935795"/>
            <a:ext cx="11004945" cy="1028319"/>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86284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CF29-FD78-A845-8C22-9F4E30CD5910}"/>
              </a:ext>
            </a:extLst>
          </p:cNvPr>
          <p:cNvSpPr>
            <a:spLocks noGrp="1"/>
          </p:cNvSpPr>
          <p:nvPr>
            <p:ph type="title"/>
          </p:nvPr>
        </p:nvSpPr>
        <p:spPr>
          <a:xfrm>
            <a:off x="596348" y="222638"/>
            <a:ext cx="4579951" cy="914400"/>
          </a:xfrm>
          <a:prstGeom prst="rect">
            <a:avLst/>
          </a:prstGeo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C4A272C-8DC3-704A-B654-6B2905588445}"/>
              </a:ext>
            </a:extLst>
          </p:cNvPr>
          <p:cNvSpPr>
            <a:spLocks noGrp="1"/>
          </p:cNvSpPr>
          <p:nvPr>
            <p:ph idx="1"/>
          </p:nvPr>
        </p:nvSpPr>
        <p:spPr>
          <a:xfrm>
            <a:off x="5423452" y="222639"/>
            <a:ext cx="6172200" cy="5646350"/>
          </a:xfrm>
        </p:spPr>
        <p:txBody>
          <a:bodyPr>
            <a:normAutofit/>
          </a:bodyPr>
          <a:lstStyle>
            <a:lvl1pPr>
              <a:lnSpc>
                <a:spcPct val="100000"/>
              </a:lnSpc>
              <a:defRPr sz="1800">
                <a:solidFill>
                  <a:schemeClr val="tx1"/>
                </a:solidFill>
              </a:defRPr>
            </a:lvl1pPr>
            <a:lvl2pPr>
              <a:lnSpc>
                <a:spcPct val="100000"/>
              </a:lnSpc>
              <a:defRPr sz="1800">
                <a:solidFill>
                  <a:schemeClr val="tx1"/>
                </a:solidFill>
              </a:defRPr>
            </a:lvl2pPr>
            <a:lvl3pPr>
              <a:lnSpc>
                <a:spcPct val="100000"/>
              </a:lnSpc>
              <a:defRPr sz="1800">
                <a:solidFill>
                  <a:schemeClr val="tx1"/>
                </a:solidFill>
              </a:defRPr>
            </a:lvl3pPr>
            <a:lvl4pPr>
              <a:lnSpc>
                <a:spcPct val="100000"/>
              </a:lnSpc>
              <a:defRPr sz="1800">
                <a:solidFill>
                  <a:schemeClr val="tx1"/>
                </a:solidFill>
              </a:defRPr>
            </a:lvl4pPr>
            <a:lvl5pPr>
              <a:lnSpc>
                <a:spcPct val="100000"/>
              </a:lnSpc>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FAE5D-5FF3-EA40-9C6F-5DC1404F50A5}"/>
              </a:ext>
            </a:extLst>
          </p:cNvPr>
          <p:cNvSpPr>
            <a:spLocks noGrp="1"/>
          </p:cNvSpPr>
          <p:nvPr>
            <p:ph type="body" sz="half" idx="2"/>
          </p:nvPr>
        </p:nvSpPr>
        <p:spPr>
          <a:xfrm>
            <a:off x="596348" y="1342013"/>
            <a:ext cx="4579951" cy="4572925"/>
          </a:xfrm>
        </p:spPr>
        <p:txBody>
          <a:bodyPr>
            <a:normAutofit/>
          </a:bodyPr>
          <a:lstStyle>
            <a:lvl1pPr marL="0" indent="0">
              <a:lnSpc>
                <a:spcPct val="100000"/>
              </a:lnSpc>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723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E4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7136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472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639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C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429040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783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634737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A64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098797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85597A">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3098471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3807655"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3798276"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765BB92-D252-B446-93DA-08D03A5A2094}"/>
              </a:ext>
            </a:extLst>
          </p:cNvPr>
          <p:cNvSpPr>
            <a:spLocks noGrp="1"/>
          </p:cNvSpPr>
          <p:nvPr>
            <p:ph idx="11"/>
          </p:nvPr>
        </p:nvSpPr>
        <p:spPr>
          <a:xfrm>
            <a:off x="0" y="0"/>
            <a:ext cx="3324113" cy="6142616"/>
          </a:xfrm>
          <a:solidFill>
            <a:srgbClr val="1A3E66"/>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55639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610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588540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4F4A88-A148-4340-A414-B95E31D76E0C}"/>
              </a:ext>
            </a:extLst>
          </p:cNvPr>
          <p:cNvSpPr/>
          <p:nvPr userDrawn="1"/>
        </p:nvSpPr>
        <p:spPr>
          <a:xfrm>
            <a:off x="0" y="0"/>
            <a:ext cx="12192000" cy="6154434"/>
          </a:xfrm>
          <a:prstGeom prst="rect">
            <a:avLst/>
          </a:prstGeom>
          <a:solidFill>
            <a:srgbClr val="5C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8D4BF7-75E9-6149-92E0-216BEA57F814}"/>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46F0992B-17BE-6442-8890-D52FE9339D93}"/>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FD33AE1-A297-5C4C-A632-8F55017BE7C2}"/>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313652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8F670-9F2C-0E4F-9E55-BB21600F101F}"/>
              </a:ext>
            </a:extLst>
          </p:cNvPr>
          <p:cNvSpPr/>
          <p:nvPr userDrawn="1"/>
        </p:nvSpPr>
        <p:spPr>
          <a:xfrm>
            <a:off x="0" y="0"/>
            <a:ext cx="12192000" cy="6154434"/>
          </a:xfrm>
          <a:prstGeom prst="rect">
            <a:avLst/>
          </a:prstGeom>
          <a:solidFill>
            <a:srgbClr val="1A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0C2CAD5-43C2-C347-94FC-63D94AE3F7C0}"/>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4" name="Title 1">
            <a:extLst>
              <a:ext uri="{FF2B5EF4-FFF2-40B4-BE49-F238E27FC236}">
                <a16:creationId xmlns:a16="http://schemas.microsoft.com/office/drawing/2014/main" id="{A1610CB1-742F-0A4E-8857-89A3D109ABB2}"/>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79B01987-4B89-F14E-B156-409AFBB06E9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18998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AE26F-A95A-A84A-AC5F-3F91A540BDCF}"/>
              </a:ext>
            </a:extLst>
          </p:cNvPr>
          <p:cNvSpPr/>
          <p:nvPr userDrawn="1"/>
        </p:nvSpPr>
        <p:spPr>
          <a:xfrm>
            <a:off x="0" y="0"/>
            <a:ext cx="12192000" cy="6154434"/>
          </a:xfrm>
          <a:prstGeom prst="rect">
            <a:avLst/>
          </a:prstGeom>
          <a:solidFill>
            <a:srgbClr val="53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D5ABE3-4A13-DB44-A011-7B379C3F3C3C}"/>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C292D2E-752D-DB4A-93DD-7E9850BB6B5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D7F58D5-A513-C843-81A1-A5C49C85CF79}"/>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503762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125E0-F607-3145-AC56-1E2BFD5BD94F}"/>
              </a:ext>
            </a:extLst>
          </p:cNvPr>
          <p:cNvSpPr/>
          <p:nvPr userDrawn="1"/>
        </p:nvSpPr>
        <p:spPr>
          <a:xfrm>
            <a:off x="0" y="0"/>
            <a:ext cx="12192000" cy="6154434"/>
          </a:xfrm>
          <a:prstGeom prst="rect">
            <a:avLst/>
          </a:prstGeom>
          <a:solidFill>
            <a:srgbClr val="F06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9536BF7-20B9-EC4A-87B2-99E1C083417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A93A244-67E8-E24F-9AD4-712380C47AD1}"/>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E8BC43B-29EF-4A4F-8C16-E34A92292736}"/>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8631892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67F39A-9192-DE4E-B901-468E6ECC029E}"/>
              </a:ext>
            </a:extLst>
          </p:cNvPr>
          <p:cNvSpPr/>
          <p:nvPr userDrawn="1"/>
        </p:nvSpPr>
        <p:spPr>
          <a:xfrm>
            <a:off x="0" y="0"/>
            <a:ext cx="12192000" cy="6154434"/>
          </a:xfrm>
          <a:prstGeom prst="rect">
            <a:avLst/>
          </a:prstGeom>
          <a:solidFill>
            <a:srgbClr val="ED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B39BF50-30BA-6E4D-8854-B102CED0658B}"/>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F2D5353F-7B78-F348-93B4-17F673A1AD98}"/>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C003A6B2-17C0-604E-9716-D215C31C471A}"/>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707721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1502E6-B8C7-B448-A8F5-0887DAC9E7CF}"/>
              </a:ext>
            </a:extLst>
          </p:cNvPr>
          <p:cNvSpPr/>
          <p:nvPr userDrawn="1"/>
        </p:nvSpPr>
        <p:spPr>
          <a:xfrm>
            <a:off x="0" y="0"/>
            <a:ext cx="12192000" cy="6154434"/>
          </a:xfrm>
          <a:prstGeom prst="rect">
            <a:avLst/>
          </a:prstGeom>
          <a:solidFill>
            <a:srgbClr val="F79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962DB85-5E4E-674E-9819-4ECE1921BAD8}"/>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0E34DCCE-BE15-264E-A74A-CBB3A59BF39D}"/>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9ADC7828-3087-6240-B3D2-CE6C68B189A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184827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6D42E3-9F3D-DC40-9912-BE3DB7E248D2}"/>
              </a:ext>
            </a:extLst>
          </p:cNvPr>
          <p:cNvSpPr/>
          <p:nvPr userDrawn="1"/>
        </p:nvSpPr>
        <p:spPr>
          <a:xfrm>
            <a:off x="0" y="0"/>
            <a:ext cx="12192000" cy="6154434"/>
          </a:xfrm>
          <a:prstGeom prst="rect">
            <a:avLst/>
          </a:prstGeom>
          <a:solidFill>
            <a:srgbClr val="466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62F6238-9B45-9947-A5C0-550F8BBA87A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893FF48-1167-0C41-B98D-CA0914068DC0}"/>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4E92C49A-95F4-C74E-BD33-5EF12F246EAA}"/>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1988926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6EB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283477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78A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16062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604911"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595532"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C9EE666-2620-1044-A3A6-697C0B74E75A}"/>
              </a:ext>
            </a:extLst>
          </p:cNvPr>
          <p:cNvSpPr>
            <a:spLocks noGrp="1"/>
          </p:cNvSpPr>
          <p:nvPr>
            <p:ph idx="11"/>
          </p:nvPr>
        </p:nvSpPr>
        <p:spPr>
          <a:xfrm>
            <a:off x="8867887" y="0"/>
            <a:ext cx="3324113" cy="6142616"/>
          </a:xfrm>
          <a:solidFill>
            <a:srgbClr val="1A3E66"/>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3518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6FABBF-0C50-F44D-9D0D-CADD401182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0" y="-6834"/>
            <a:ext cx="12198096" cy="798915"/>
          </a:xfrm>
          <a:prstGeom prst="rect">
            <a:avLst/>
          </a:prstGeom>
        </p:spPr>
      </p:pic>
      <p:sp>
        <p:nvSpPr>
          <p:cNvPr id="10" name="Rectangle 9">
            <a:extLst>
              <a:ext uri="{FF2B5EF4-FFF2-40B4-BE49-F238E27FC236}">
                <a16:creationId xmlns:a16="http://schemas.microsoft.com/office/drawing/2014/main" id="{F5616900-2E3D-434C-9334-38D0C496EDF0}"/>
              </a:ext>
            </a:extLst>
          </p:cNvPr>
          <p:cNvSpPr/>
          <p:nvPr userDrawn="1"/>
        </p:nvSpPr>
        <p:spPr>
          <a:xfrm>
            <a:off x="-7750" y="-7749"/>
            <a:ext cx="12199750" cy="68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653D4-5E21-FD42-BF56-3C4BF00B8335}"/>
              </a:ext>
            </a:extLst>
          </p:cNvPr>
          <p:cNvSpPr>
            <a:spLocks noGrp="1"/>
          </p:cNvSpPr>
          <p:nvPr>
            <p:ph type="title"/>
          </p:nvPr>
        </p:nvSpPr>
        <p:spPr>
          <a:xfrm>
            <a:off x="231913" y="0"/>
            <a:ext cx="11695044" cy="791482"/>
          </a:xfrm>
          <a:prstGeom prst="rect">
            <a:avLst/>
          </a:prstGeom>
        </p:spPr>
        <p:txBody>
          <a:bodyPr>
            <a:normAutofit/>
          </a:bodyPr>
          <a:lstStyle>
            <a:lvl1pPr>
              <a:defRPr sz="3200">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4C066BD-41A2-6F4C-947B-68FE1B75AC62}"/>
              </a:ext>
            </a:extLst>
          </p:cNvPr>
          <p:cNvSpPr>
            <a:spLocks noGrp="1"/>
          </p:cNvSpPr>
          <p:nvPr>
            <p:ph idx="1"/>
          </p:nvPr>
        </p:nvSpPr>
        <p:spPr>
          <a:xfrm>
            <a:off x="231913" y="1030021"/>
            <a:ext cx="11695044" cy="4953335"/>
          </a:xfrm>
        </p:spPr>
        <p:txBody>
          <a:bodyPr/>
          <a:lstStyle>
            <a:lvl1pPr>
              <a:defRPr sz="2300" b="0"/>
            </a:lvl1pPr>
            <a:lvl2pPr>
              <a:defRPr sz="2300" b="0"/>
            </a:lvl2pPr>
            <a:lvl3pPr>
              <a:defRPr sz="2300" b="0"/>
            </a:lvl3pPr>
            <a:lvl4pPr>
              <a:defRPr sz="2300" b="0"/>
            </a:lvl4pPr>
            <a:lvl5pPr>
              <a:defRPr sz="23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9517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C43FF-0E83-C94B-8029-5F683615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0" y="-6834"/>
            <a:ext cx="12198096" cy="798915"/>
          </a:xfrm>
          <a:prstGeom prst="rect">
            <a:avLst/>
          </a:prstGeom>
        </p:spPr>
      </p:pic>
      <p:sp>
        <p:nvSpPr>
          <p:cNvPr id="5" name="Rectangle 4">
            <a:extLst>
              <a:ext uri="{FF2B5EF4-FFF2-40B4-BE49-F238E27FC236}">
                <a16:creationId xmlns:a16="http://schemas.microsoft.com/office/drawing/2014/main" id="{0D99F62A-AF9A-F74F-93FE-46D6F4D3E02A}"/>
              </a:ext>
            </a:extLst>
          </p:cNvPr>
          <p:cNvSpPr/>
          <p:nvPr userDrawn="1"/>
        </p:nvSpPr>
        <p:spPr>
          <a:xfrm>
            <a:off x="-7750" y="-7749"/>
            <a:ext cx="12199750" cy="68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421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C232AE6-F296-E6D2-AA2A-9540B516F085}"/>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242413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1DF2FC-37F1-FF4F-95DF-C12B50C1CC13}"/>
              </a:ext>
            </a:extLst>
          </p:cNvPr>
          <p:cNvSpPr>
            <a:spLocks noGrp="1"/>
          </p:cNvSpPr>
          <p:nvPr>
            <p:ph idx="1"/>
          </p:nvPr>
        </p:nvSpPr>
        <p:spPr>
          <a:xfrm>
            <a:off x="596348" y="1410658"/>
            <a:ext cx="10942002"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5A256829-610D-B17A-4E0F-6BFF1432B034}"/>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486171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3807655"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3798276"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765BB92-D252-B446-93DA-08D03A5A2094}"/>
              </a:ext>
            </a:extLst>
          </p:cNvPr>
          <p:cNvSpPr>
            <a:spLocks noGrp="1"/>
          </p:cNvSpPr>
          <p:nvPr>
            <p:ph idx="11"/>
          </p:nvPr>
        </p:nvSpPr>
        <p:spPr>
          <a:xfrm>
            <a:off x="0"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291897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604911"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595532"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C9EE666-2620-1044-A3A6-697C0B74E75A}"/>
              </a:ext>
            </a:extLst>
          </p:cNvPr>
          <p:cNvSpPr>
            <a:spLocks noGrp="1"/>
          </p:cNvSpPr>
          <p:nvPr>
            <p:ph idx="11"/>
          </p:nvPr>
        </p:nvSpPr>
        <p:spPr>
          <a:xfrm>
            <a:off x="8867887"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10501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01">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756D4-4914-0F4B-9D21-7C65B2504F3A}"/>
              </a:ext>
            </a:extLst>
          </p:cNvPr>
          <p:cNvCxnSpPr>
            <a:cxnSpLocks/>
          </p:cNvCxnSpPr>
          <p:nvPr userDrawn="1"/>
        </p:nvCxnSpPr>
        <p:spPr>
          <a:xfrm>
            <a:off x="688258" y="4719486"/>
            <a:ext cx="1150374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211D1E96-4349-7145-9333-61733F7493FF}"/>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A676A8-30B4-1A45-A938-79B2E700200C}"/>
              </a:ext>
            </a:extLst>
          </p:cNvPr>
          <p:cNvSpPr>
            <a:spLocks noGrp="1"/>
          </p:cNvSpPr>
          <p:nvPr>
            <p:ph type="body" idx="1"/>
          </p:nvPr>
        </p:nvSpPr>
        <p:spPr>
          <a:xfrm>
            <a:off x="580103" y="4935795"/>
            <a:ext cx="11004945" cy="1028319"/>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663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CF29-FD78-A845-8C22-9F4E30CD5910}"/>
              </a:ext>
            </a:extLst>
          </p:cNvPr>
          <p:cNvSpPr>
            <a:spLocks noGrp="1"/>
          </p:cNvSpPr>
          <p:nvPr>
            <p:ph type="title"/>
          </p:nvPr>
        </p:nvSpPr>
        <p:spPr>
          <a:xfrm>
            <a:off x="596348" y="222638"/>
            <a:ext cx="4579951" cy="914400"/>
          </a:xfrm>
          <a:prstGeom prst="rect">
            <a:avLst/>
          </a:prstGeo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C4A272C-8DC3-704A-B654-6B2905588445}"/>
              </a:ext>
            </a:extLst>
          </p:cNvPr>
          <p:cNvSpPr>
            <a:spLocks noGrp="1"/>
          </p:cNvSpPr>
          <p:nvPr>
            <p:ph idx="1"/>
          </p:nvPr>
        </p:nvSpPr>
        <p:spPr>
          <a:xfrm>
            <a:off x="5423452" y="222639"/>
            <a:ext cx="6172200" cy="5646350"/>
          </a:xfrm>
        </p:spPr>
        <p:txBody>
          <a:bodyPr>
            <a:normAutofit/>
          </a:bodyPr>
          <a:lstStyle>
            <a:lvl1pPr>
              <a:lnSpc>
                <a:spcPct val="100000"/>
              </a:lnSpc>
              <a:defRPr sz="1800">
                <a:solidFill>
                  <a:schemeClr val="tx1"/>
                </a:solidFill>
              </a:defRPr>
            </a:lvl1pPr>
            <a:lvl2pPr>
              <a:lnSpc>
                <a:spcPct val="100000"/>
              </a:lnSpc>
              <a:defRPr sz="1800">
                <a:solidFill>
                  <a:schemeClr val="tx1"/>
                </a:solidFill>
              </a:defRPr>
            </a:lvl2pPr>
            <a:lvl3pPr>
              <a:lnSpc>
                <a:spcPct val="100000"/>
              </a:lnSpc>
              <a:defRPr sz="1800">
                <a:solidFill>
                  <a:schemeClr val="tx1"/>
                </a:solidFill>
              </a:defRPr>
            </a:lvl3pPr>
            <a:lvl4pPr>
              <a:lnSpc>
                <a:spcPct val="100000"/>
              </a:lnSpc>
              <a:defRPr sz="1800">
                <a:solidFill>
                  <a:schemeClr val="tx1"/>
                </a:solidFill>
              </a:defRPr>
            </a:lvl4pPr>
            <a:lvl5pPr>
              <a:lnSpc>
                <a:spcPct val="100000"/>
              </a:lnSpc>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FAE5D-5FF3-EA40-9C6F-5DC1404F50A5}"/>
              </a:ext>
            </a:extLst>
          </p:cNvPr>
          <p:cNvSpPr>
            <a:spLocks noGrp="1"/>
          </p:cNvSpPr>
          <p:nvPr>
            <p:ph type="body" sz="half" idx="2"/>
          </p:nvPr>
        </p:nvSpPr>
        <p:spPr>
          <a:xfrm>
            <a:off x="596348" y="1342013"/>
            <a:ext cx="4579951" cy="4572925"/>
          </a:xfrm>
        </p:spPr>
        <p:txBody>
          <a:bodyPr>
            <a:normAutofit/>
          </a:bodyPr>
          <a:lstStyle>
            <a:lvl1pPr marL="0" indent="0">
              <a:lnSpc>
                <a:spcPct val="100000"/>
              </a:lnSpc>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13839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94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3846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24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6753095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01">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756D4-4914-0F4B-9D21-7C65B2504F3A}"/>
              </a:ext>
            </a:extLst>
          </p:cNvPr>
          <p:cNvCxnSpPr>
            <a:cxnSpLocks/>
          </p:cNvCxnSpPr>
          <p:nvPr userDrawn="1"/>
        </p:nvCxnSpPr>
        <p:spPr>
          <a:xfrm>
            <a:off x="688258" y="4719486"/>
            <a:ext cx="1150374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211D1E96-4349-7145-9333-61733F7493FF}"/>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A676A8-30B4-1A45-A938-79B2E700200C}"/>
              </a:ext>
            </a:extLst>
          </p:cNvPr>
          <p:cNvSpPr>
            <a:spLocks noGrp="1"/>
          </p:cNvSpPr>
          <p:nvPr>
            <p:ph type="body" idx="1"/>
          </p:nvPr>
        </p:nvSpPr>
        <p:spPr>
          <a:xfrm>
            <a:off x="580103" y="4935795"/>
            <a:ext cx="11004945" cy="1028319"/>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16344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F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6980233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F0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746224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13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590870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F2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1111319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D43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860079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91544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5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67261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4F4A88-A148-4340-A414-B95E31D76E0C}"/>
              </a:ext>
            </a:extLst>
          </p:cNvPr>
          <p:cNvSpPr/>
          <p:nvPr userDrawn="1"/>
        </p:nvSpPr>
        <p:spPr>
          <a:xfrm>
            <a:off x="0" y="0"/>
            <a:ext cx="12192000" cy="6154434"/>
          </a:xfrm>
          <a:prstGeom prst="rect">
            <a:avLst/>
          </a:prstGeom>
          <a:solidFill>
            <a:srgbClr val="5DC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8D4BF7-75E9-6149-92E0-216BEA57F814}"/>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46F0992B-17BE-6442-8890-D52FE9339D93}"/>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FD33AE1-A297-5C4C-A632-8F55017BE7C2}"/>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90236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ection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8F670-9F2C-0E4F-9E55-BB21600F101F}"/>
              </a:ext>
            </a:extLst>
          </p:cNvPr>
          <p:cNvSpPr/>
          <p:nvPr userDrawn="1"/>
        </p:nvSpPr>
        <p:spPr>
          <a:xfrm>
            <a:off x="0" y="0"/>
            <a:ext cx="12192000" cy="6154434"/>
          </a:xfrm>
          <a:prstGeom prst="rect">
            <a:avLst/>
          </a:prstGeom>
          <a:solidFill>
            <a:srgbClr val="76A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0C2CAD5-43C2-C347-94FC-63D94AE3F7C0}"/>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4" name="Title 1">
            <a:extLst>
              <a:ext uri="{FF2B5EF4-FFF2-40B4-BE49-F238E27FC236}">
                <a16:creationId xmlns:a16="http://schemas.microsoft.com/office/drawing/2014/main" id="{A1610CB1-742F-0A4E-8857-89A3D109ABB2}"/>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79B01987-4B89-F14E-B156-409AFBB06E9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43440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AE26F-A95A-A84A-AC5F-3F91A540BDCF}"/>
              </a:ext>
            </a:extLst>
          </p:cNvPr>
          <p:cNvSpPr/>
          <p:nvPr userDrawn="1"/>
        </p:nvSpPr>
        <p:spPr>
          <a:xfrm>
            <a:off x="0" y="0"/>
            <a:ext cx="12192000" cy="6154434"/>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D5ABE3-4A13-DB44-A011-7B379C3F3C3C}"/>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C292D2E-752D-DB4A-93DD-7E9850BB6B5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D7F58D5-A513-C843-81A1-A5C49C85CF79}"/>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477141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CF29-FD78-A845-8C22-9F4E30CD5910}"/>
              </a:ext>
            </a:extLst>
          </p:cNvPr>
          <p:cNvSpPr>
            <a:spLocks noGrp="1"/>
          </p:cNvSpPr>
          <p:nvPr>
            <p:ph type="title"/>
          </p:nvPr>
        </p:nvSpPr>
        <p:spPr>
          <a:xfrm>
            <a:off x="596348" y="222638"/>
            <a:ext cx="4579951" cy="914400"/>
          </a:xfrm>
          <a:prstGeom prst="rect">
            <a:avLst/>
          </a:prstGeo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C4A272C-8DC3-704A-B654-6B2905588445}"/>
              </a:ext>
            </a:extLst>
          </p:cNvPr>
          <p:cNvSpPr>
            <a:spLocks noGrp="1"/>
          </p:cNvSpPr>
          <p:nvPr>
            <p:ph idx="1"/>
          </p:nvPr>
        </p:nvSpPr>
        <p:spPr>
          <a:xfrm>
            <a:off x="5423452" y="222639"/>
            <a:ext cx="6172200" cy="5646350"/>
          </a:xfrm>
        </p:spPr>
        <p:txBody>
          <a:bodyPr>
            <a:normAutofit/>
          </a:bodyPr>
          <a:lstStyle>
            <a:lvl1pPr>
              <a:lnSpc>
                <a:spcPct val="100000"/>
              </a:lnSpc>
              <a:defRPr sz="1800">
                <a:solidFill>
                  <a:schemeClr val="tx1"/>
                </a:solidFill>
              </a:defRPr>
            </a:lvl1pPr>
            <a:lvl2pPr>
              <a:lnSpc>
                <a:spcPct val="100000"/>
              </a:lnSpc>
              <a:defRPr sz="1800">
                <a:solidFill>
                  <a:schemeClr val="tx1"/>
                </a:solidFill>
              </a:defRPr>
            </a:lvl2pPr>
            <a:lvl3pPr>
              <a:lnSpc>
                <a:spcPct val="100000"/>
              </a:lnSpc>
              <a:defRPr sz="1800">
                <a:solidFill>
                  <a:schemeClr val="tx1"/>
                </a:solidFill>
              </a:defRPr>
            </a:lvl3pPr>
            <a:lvl4pPr>
              <a:lnSpc>
                <a:spcPct val="100000"/>
              </a:lnSpc>
              <a:defRPr sz="1800">
                <a:solidFill>
                  <a:schemeClr val="tx1"/>
                </a:solidFill>
              </a:defRPr>
            </a:lvl4pPr>
            <a:lvl5pPr>
              <a:lnSpc>
                <a:spcPct val="100000"/>
              </a:lnSpc>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FAE5D-5FF3-EA40-9C6F-5DC1404F50A5}"/>
              </a:ext>
            </a:extLst>
          </p:cNvPr>
          <p:cNvSpPr>
            <a:spLocks noGrp="1"/>
          </p:cNvSpPr>
          <p:nvPr>
            <p:ph type="body" sz="half" idx="2"/>
          </p:nvPr>
        </p:nvSpPr>
        <p:spPr>
          <a:xfrm>
            <a:off x="596348" y="1342013"/>
            <a:ext cx="4579951" cy="4572925"/>
          </a:xfrm>
        </p:spPr>
        <p:txBody>
          <a:bodyPr>
            <a:normAutofit/>
          </a:bodyPr>
          <a:lstStyle>
            <a:lvl1pPr marL="0" indent="0">
              <a:lnSpc>
                <a:spcPct val="100000"/>
              </a:lnSpc>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439793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125E0-F607-3145-AC56-1E2BFD5BD94F}"/>
              </a:ext>
            </a:extLst>
          </p:cNvPr>
          <p:cNvSpPr/>
          <p:nvPr userDrawn="1"/>
        </p:nvSpPr>
        <p:spPr>
          <a:xfrm>
            <a:off x="0" y="0"/>
            <a:ext cx="12192000" cy="61544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9536BF7-20B9-EC4A-87B2-99E1C083417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A93A244-67E8-E24F-9AD4-712380C47AD1}"/>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E8BC43B-29EF-4A4F-8C16-E34A92292736}"/>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72857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Content: Text/Media,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53D4-5E21-FD42-BF56-3C4BF00B8335}"/>
              </a:ext>
            </a:extLst>
          </p:cNvPr>
          <p:cNvSpPr>
            <a:spLocks noGrp="1"/>
          </p:cNvSpPr>
          <p:nvPr>
            <p:ph type="title"/>
          </p:nvPr>
        </p:nvSpPr>
        <p:spPr>
          <a:xfrm>
            <a:off x="596348" y="214499"/>
            <a:ext cx="10942002" cy="70414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B241263-D8A7-D641-886D-7A22709F44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574566C-AE75-0844-BEC3-D773063DBBED}"/>
              </a:ext>
            </a:extLst>
          </p:cNvPr>
          <p:cNvSpPr>
            <a:spLocks noGrp="1"/>
          </p:cNvSpPr>
          <p:nvPr>
            <p:ph type="ftr" sz="quarter" idx="11"/>
          </p:nvPr>
        </p:nvSpPr>
        <p:spPr>
          <a:xfrm>
            <a:off x="4038600" y="6248849"/>
            <a:ext cx="4114800" cy="249385"/>
          </a:xfrm>
        </p:spPr>
        <p:txBody>
          <a:bodyPr/>
          <a:lstStyle/>
          <a:p>
            <a:fld id="{4A0CD52A-EA99-534B-A592-B7D9AA67F455}" type="datetimeFigureOut">
              <a:rPr lang="en-US" smtClean="0"/>
              <a:pPr/>
              <a:t>4/23/26</a:t>
            </a:fld>
            <a:endParaRPr lang="en-US"/>
          </a:p>
        </p:txBody>
      </p:sp>
      <p:sp>
        <p:nvSpPr>
          <p:cNvPr id="11" name="Slide Number Placeholder 5">
            <a:extLst>
              <a:ext uri="{FF2B5EF4-FFF2-40B4-BE49-F238E27FC236}">
                <a16:creationId xmlns:a16="http://schemas.microsoft.com/office/drawing/2014/main" id="{0AF94779-000F-A440-8905-5C9254D740AE}"/>
              </a:ext>
            </a:extLst>
          </p:cNvPr>
          <p:cNvSpPr>
            <a:spLocks noGrp="1"/>
          </p:cNvSpPr>
          <p:nvPr>
            <p:ph type="sldNum" sz="quarter" idx="12"/>
          </p:nvPr>
        </p:nvSpPr>
        <p:spPr>
          <a:xfrm>
            <a:off x="8988422" y="6248849"/>
            <a:ext cx="2743200" cy="249385"/>
          </a:xfrm>
          <a:prstGeom prst="rect">
            <a:avLst/>
          </a:prstGeom>
        </p:spPr>
        <p:txBody>
          <a:bodyPr/>
          <a:lstStyle>
            <a:lvl1pPr algn="r">
              <a:defRPr sz="1200" b="0" i="0">
                <a:latin typeface="Arial" panose="020B0604020202020204" pitchFamily="34" charset="0"/>
                <a:cs typeface="Arial" panose="020B0604020202020204" pitchFamily="34" charset="0"/>
              </a:defRPr>
            </a:lvl1pPr>
          </a:lstStyle>
          <a:p>
            <a:fld id="{3ECFA5C1-FBA4-D54D-A4C4-CF988683A4A7}" type="slidenum">
              <a:rPr lang="en-US" smtClean="0"/>
              <a:pPr/>
              <a:t>‹#›</a:t>
            </a:fld>
            <a:endParaRPr lang="en-US"/>
          </a:p>
        </p:txBody>
      </p:sp>
    </p:spTree>
    <p:extLst>
      <p:ext uri="{BB962C8B-B14F-4D97-AF65-F5344CB8AC3E}">
        <p14:creationId xmlns:p14="http://schemas.microsoft.com/office/powerpoint/2010/main" val="32358925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5345A64-EF68-D935-D826-34CC6257F516}"/>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4236562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amp; Text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85BAE-2DA4-FB92-9B5C-5C55741E4B8A}"/>
              </a:ext>
            </a:extLst>
          </p:cNvPr>
          <p:cNvSpPr/>
          <p:nvPr userDrawn="1"/>
        </p:nvSpPr>
        <p:spPr>
          <a:xfrm>
            <a:off x="9130272" y="0"/>
            <a:ext cx="3061728" cy="326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Slide Number Placeholder 5">
            <a:extLst>
              <a:ext uri="{FF2B5EF4-FFF2-40B4-BE49-F238E27FC236}">
                <a16:creationId xmlns:a16="http://schemas.microsoft.com/office/drawing/2014/main" id="{732A192E-18D5-5DC1-AAA5-4F4C05BDE1DC}"/>
              </a:ext>
            </a:extLst>
          </p:cNvPr>
          <p:cNvSpPr>
            <a:spLocks noGrp="1"/>
          </p:cNvSpPr>
          <p:nvPr>
            <p:ph type="sldNum" sz="quarter" idx="12"/>
          </p:nvPr>
        </p:nvSpPr>
        <p:spPr>
          <a:xfrm>
            <a:off x="9448800" y="6499226"/>
            <a:ext cx="2743200" cy="365125"/>
          </a:xfrm>
          <a:prstGeom prst="rect">
            <a:avLst/>
          </a:prstGeom>
        </p:spPr>
        <p:txBody>
          <a:bodyPr/>
          <a:lstStyle>
            <a:lvl1pPr>
              <a:defRPr>
                <a:solidFill>
                  <a:srgbClr val="777782"/>
                </a:solidFill>
              </a:defRPr>
            </a:lvl1pPr>
          </a:lstStyle>
          <a:p>
            <a:fld id="{39BE48AE-01A0-EE43-A8F0-4B63071EB14E}" type="slidenum">
              <a:rPr lang="en-US" smtClean="0"/>
              <a:pPr/>
              <a:t>‹#›</a:t>
            </a:fld>
            <a:endParaRPr lang="en-US"/>
          </a:p>
        </p:txBody>
      </p:sp>
      <p:sp>
        <p:nvSpPr>
          <p:cNvPr id="22" name="Content Placeholder 2">
            <a:extLst>
              <a:ext uri="{FF2B5EF4-FFF2-40B4-BE49-F238E27FC236}">
                <a16:creationId xmlns:a16="http://schemas.microsoft.com/office/drawing/2014/main" id="{C33A899B-1B29-EB7F-8A1A-E5E9A1989EF0}"/>
              </a:ext>
            </a:extLst>
          </p:cNvPr>
          <p:cNvSpPr>
            <a:spLocks noGrp="1"/>
          </p:cNvSpPr>
          <p:nvPr>
            <p:ph sz="half" idx="1"/>
          </p:nvPr>
        </p:nvSpPr>
        <p:spPr>
          <a:xfrm>
            <a:off x="345444" y="1611148"/>
            <a:ext cx="2716285" cy="4576292"/>
          </a:xfrm>
          <a:prstGeom prst="rect">
            <a:avLst/>
          </a:prstGeom>
        </p:spPr>
        <p:txBody>
          <a:bodyPr/>
          <a:lstStyle>
            <a:lvl1pPr marL="0" indent="0">
              <a:buNone/>
              <a:defRPr sz="1500">
                <a:solidFill>
                  <a:srgbClr val="000000"/>
                </a:solidFill>
                <a:latin typeface="Arial" panose="020B0604020202020204" pitchFamily="34" charset="0"/>
                <a:cs typeface="Arial" panose="020B0604020202020204" pitchFamily="34" charset="0"/>
              </a:defRPr>
            </a:lvl1pPr>
            <a:lvl2pPr>
              <a:defRPr sz="1500">
                <a:solidFill>
                  <a:schemeClr val="bg1"/>
                </a:solidFill>
                <a:latin typeface="Arial" panose="020B0604020202020204" pitchFamily="34" charset="0"/>
                <a:cs typeface="Arial" panose="020B0604020202020204" pitchFamily="34" charset="0"/>
              </a:defRPr>
            </a:lvl2pPr>
            <a:lvl3pPr marL="914172" indent="0">
              <a:buNone/>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r>
              <a:rPr lang="en-US"/>
              <a:t>Example of layer two of text</a:t>
            </a:r>
          </a:p>
          <a:p>
            <a:pPr lvl="0"/>
            <a:endParaRPr lang="en-US"/>
          </a:p>
          <a:p>
            <a:pPr lvl="0"/>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r>
              <a:rPr lang="en-US"/>
              <a:t>Example of layer three of text, wrapped example of text on three lines</a:t>
            </a:r>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r>
              <a:rPr lang="en-US"/>
              <a:t>Example of layer four of text</a:t>
            </a:r>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lvl="0"/>
            <a:endParaRPr lang="en-US"/>
          </a:p>
        </p:txBody>
      </p:sp>
      <p:sp>
        <p:nvSpPr>
          <p:cNvPr id="23" name="Content Placeholder 2">
            <a:extLst>
              <a:ext uri="{FF2B5EF4-FFF2-40B4-BE49-F238E27FC236}">
                <a16:creationId xmlns:a16="http://schemas.microsoft.com/office/drawing/2014/main" id="{24C2D2C7-9EF3-979A-29B3-A19F6FFF2E60}"/>
              </a:ext>
            </a:extLst>
          </p:cNvPr>
          <p:cNvSpPr>
            <a:spLocks noGrp="1"/>
          </p:cNvSpPr>
          <p:nvPr>
            <p:ph sz="half" idx="14"/>
          </p:nvPr>
        </p:nvSpPr>
        <p:spPr>
          <a:xfrm>
            <a:off x="9130272" y="1611149"/>
            <a:ext cx="2716285" cy="4576292"/>
          </a:xfrm>
          <a:prstGeom prst="rect">
            <a:avLst/>
          </a:prstGeom>
        </p:spPr>
        <p:txBody>
          <a:bodyPr/>
          <a:lstStyle>
            <a:lvl1pPr marL="0" indent="0">
              <a:buNone/>
              <a:defRPr sz="1500">
                <a:solidFill>
                  <a:srgbClr val="000000"/>
                </a:solidFill>
                <a:latin typeface="Arial" panose="020B0604020202020204" pitchFamily="34" charset="0"/>
                <a:cs typeface="Arial" panose="020B0604020202020204" pitchFamily="34" charset="0"/>
              </a:defRPr>
            </a:lvl1pPr>
            <a:lvl2pPr>
              <a:defRPr sz="1500">
                <a:solidFill>
                  <a:schemeClr val="bg1"/>
                </a:solidFill>
                <a:latin typeface="Arial" panose="020B0604020202020204" pitchFamily="34" charset="0"/>
                <a:cs typeface="Arial" panose="020B0604020202020204" pitchFamily="34" charset="0"/>
              </a:defRPr>
            </a:lvl2pPr>
            <a:lvl3pPr marL="914172" indent="0">
              <a:buNone/>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r>
              <a:rPr lang="en-US"/>
              <a:t>Example of layer two of text</a:t>
            </a:r>
          </a:p>
          <a:p>
            <a:pPr lvl="0"/>
            <a:endParaRPr lang="en-US"/>
          </a:p>
          <a:p>
            <a:pPr lvl="0"/>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r>
              <a:rPr lang="en-US"/>
              <a:t>Example of layer three of text, wrapped example of text on three lines</a:t>
            </a:r>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r>
              <a:rPr lang="en-US"/>
              <a:t>Example of layer four of text</a:t>
            </a:r>
          </a:p>
          <a:p>
            <a:pPr marL="0" marR="0" lvl="0" indent="0" algn="l" defTabSz="914172" rtl="0" eaLnBrk="1" fontAlgn="auto" latinLnBrk="0" hangingPunct="1">
              <a:lnSpc>
                <a:spcPct val="90000"/>
              </a:lnSpc>
              <a:spcBef>
                <a:spcPts val="1000"/>
              </a:spcBef>
              <a:spcAft>
                <a:spcPts val="0"/>
              </a:spcAft>
              <a:buClr>
                <a:srgbClr val="5BC1D1"/>
              </a:buClr>
              <a:buSzTx/>
              <a:buFont typeface="Arial" panose="020B0604020202020204" pitchFamily="34" charset="0"/>
              <a:buNone/>
              <a:tabLst/>
              <a:defRPr/>
            </a:pPr>
            <a:endParaRPr lang="en-US"/>
          </a:p>
          <a:p>
            <a:pPr lvl="0"/>
            <a:endParaRPr lang="en-US"/>
          </a:p>
        </p:txBody>
      </p:sp>
      <p:sp>
        <p:nvSpPr>
          <p:cNvPr id="26" name="Picture Placeholder 2">
            <a:extLst>
              <a:ext uri="{FF2B5EF4-FFF2-40B4-BE49-F238E27FC236}">
                <a16:creationId xmlns:a16="http://schemas.microsoft.com/office/drawing/2014/main" id="{24DA2B79-28FB-8270-6D02-78DE08EC6A4B}"/>
              </a:ext>
            </a:extLst>
          </p:cNvPr>
          <p:cNvSpPr>
            <a:spLocks noGrp="1"/>
          </p:cNvSpPr>
          <p:nvPr>
            <p:ph type="pic" sz="quarter" idx="13"/>
          </p:nvPr>
        </p:nvSpPr>
        <p:spPr>
          <a:xfrm>
            <a:off x="3368039" y="1611148"/>
            <a:ext cx="5455923" cy="4651231"/>
          </a:xfrm>
          <a:prstGeom prst="rect">
            <a:avLst/>
          </a:prstGeom>
        </p:spPr>
        <p:txBody>
          <a:bodyPr/>
          <a:lstStyle>
            <a:lvl1pPr marL="0" indent="0">
              <a:buNone/>
              <a:defRPr>
                <a:solidFill>
                  <a:srgbClr val="000000"/>
                </a:solidFill>
              </a:defRPr>
            </a:lvl1pPr>
          </a:lstStyle>
          <a:p>
            <a:r>
              <a:rPr lang="en-US"/>
              <a:t>Click icon to add picture</a:t>
            </a:r>
          </a:p>
        </p:txBody>
      </p:sp>
      <p:sp>
        <p:nvSpPr>
          <p:cNvPr id="6" name="Title 1">
            <a:extLst>
              <a:ext uri="{FF2B5EF4-FFF2-40B4-BE49-F238E27FC236}">
                <a16:creationId xmlns:a16="http://schemas.microsoft.com/office/drawing/2014/main" id="{C844D3C4-960B-56D6-762F-BEECAFAAAB91}"/>
              </a:ext>
            </a:extLst>
          </p:cNvPr>
          <p:cNvSpPr>
            <a:spLocks noGrp="1"/>
          </p:cNvSpPr>
          <p:nvPr>
            <p:ph type="title"/>
          </p:nvPr>
        </p:nvSpPr>
        <p:spPr>
          <a:xfrm>
            <a:off x="345443" y="258292"/>
            <a:ext cx="10980895" cy="492014"/>
          </a:xfrm>
          <a:prstGeom prst="rect">
            <a:avLst/>
          </a:prstGeom>
        </p:spPr>
        <p:txBody>
          <a:bodyPr>
            <a:normAutofit/>
          </a:bodyPr>
          <a:lstStyle>
            <a:lvl1pPr>
              <a:defRPr sz="30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23">
            <a:extLst>
              <a:ext uri="{FF2B5EF4-FFF2-40B4-BE49-F238E27FC236}">
                <a16:creationId xmlns:a16="http://schemas.microsoft.com/office/drawing/2014/main" id="{2DD927BB-54CB-A6D9-2531-D6B614BBC262}"/>
              </a:ext>
            </a:extLst>
          </p:cNvPr>
          <p:cNvSpPr>
            <a:spLocks noGrp="1"/>
          </p:cNvSpPr>
          <p:nvPr>
            <p:ph type="body" sz="quarter" idx="16"/>
          </p:nvPr>
        </p:nvSpPr>
        <p:spPr>
          <a:xfrm>
            <a:off x="345443" y="750094"/>
            <a:ext cx="10981269" cy="621506"/>
          </a:xfrm>
          <a:prstGeom prst="rect">
            <a:avLst/>
          </a:prstGeom>
        </p:spPr>
        <p:txBody>
          <a:bodyPr/>
          <a:lstStyle>
            <a:lvl1pPr marL="0" indent="0">
              <a:buNone/>
              <a:defRPr sz="2000">
                <a:solidFill>
                  <a:srgbClr val="000000"/>
                </a:solidFill>
              </a:defRPr>
            </a:lvl1pPr>
            <a:lvl2pPr marL="457086" indent="0">
              <a:buNone/>
              <a:defRPr/>
            </a:lvl2pPr>
            <a:lvl3pPr marL="914172" indent="0">
              <a:buNone/>
              <a:defRPr/>
            </a:lvl3pPr>
            <a:lvl4pPr marL="1371257" indent="0">
              <a:buNone/>
              <a:defRPr/>
            </a:lvl4pPr>
            <a:lvl5pPr marL="1828343" indent="0">
              <a:buNone/>
              <a:defRPr/>
            </a:lvl5pPr>
          </a:lstStyle>
          <a:p>
            <a:pPr lvl="0"/>
            <a:r>
              <a:rPr lang="en-US"/>
              <a:t>Click to edit Master text styles</a:t>
            </a:r>
          </a:p>
        </p:txBody>
      </p:sp>
    </p:spTree>
    <p:extLst>
      <p:ext uri="{BB962C8B-B14F-4D97-AF65-F5344CB8AC3E}">
        <p14:creationId xmlns:p14="http://schemas.microsoft.com/office/powerpoint/2010/main" val="797710949"/>
      </p:ext>
    </p:extLst>
  </p:cSld>
  <p:clrMapOvr>
    <a:masterClrMapping/>
  </p:clrMapOvr>
  <p:extLst>
    <p:ext uri="{DCECCB84-F9BA-43D5-87BE-67443E8EF086}">
      <p15:sldGuideLst xmlns:p15="http://schemas.microsoft.com/office/powerpoint/2012/main">
        <p15:guide id="1" orient="horz" pos="5328">
          <p15:clr>
            <a:srgbClr val="FBAE40"/>
          </p15:clr>
        </p15:guide>
        <p15:guide id="2" pos="790">
          <p15:clr>
            <a:srgbClr val="FBAE40"/>
          </p15:clr>
        </p15:guide>
        <p15:guide id="3" orient="horz" pos="49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13DF796-DF7B-002C-1D4C-E707F724A9F3}"/>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550402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1DF2FC-37F1-FF4F-95DF-C12B50C1CC13}"/>
              </a:ext>
            </a:extLst>
          </p:cNvPr>
          <p:cNvSpPr>
            <a:spLocks noGrp="1"/>
          </p:cNvSpPr>
          <p:nvPr>
            <p:ph idx="1"/>
          </p:nvPr>
        </p:nvSpPr>
        <p:spPr>
          <a:xfrm>
            <a:off x="596348" y="1410658"/>
            <a:ext cx="10942002"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D9741C5C-0176-4886-E76F-32946B7DB45B}"/>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200906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3807655"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3798276"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765BB92-D252-B446-93DA-08D03A5A2094}"/>
              </a:ext>
            </a:extLst>
          </p:cNvPr>
          <p:cNvSpPr>
            <a:spLocks noGrp="1"/>
          </p:cNvSpPr>
          <p:nvPr>
            <p:ph idx="11"/>
          </p:nvPr>
        </p:nvSpPr>
        <p:spPr>
          <a:xfrm>
            <a:off x="0"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1800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604911"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595532"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C9EE666-2620-1044-A3A6-697C0B74E75A}"/>
              </a:ext>
            </a:extLst>
          </p:cNvPr>
          <p:cNvSpPr>
            <a:spLocks noGrp="1"/>
          </p:cNvSpPr>
          <p:nvPr>
            <p:ph idx="11"/>
          </p:nvPr>
        </p:nvSpPr>
        <p:spPr>
          <a:xfrm>
            <a:off x="8867887"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4252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_01">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756D4-4914-0F4B-9D21-7C65B2504F3A}"/>
              </a:ext>
            </a:extLst>
          </p:cNvPr>
          <p:cNvCxnSpPr>
            <a:cxnSpLocks/>
          </p:cNvCxnSpPr>
          <p:nvPr userDrawn="1"/>
        </p:nvCxnSpPr>
        <p:spPr>
          <a:xfrm>
            <a:off x="688258" y="4719486"/>
            <a:ext cx="1150374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211D1E96-4349-7145-9333-61733F7493FF}"/>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A676A8-30B4-1A45-A938-79B2E700200C}"/>
              </a:ext>
            </a:extLst>
          </p:cNvPr>
          <p:cNvSpPr>
            <a:spLocks noGrp="1"/>
          </p:cNvSpPr>
          <p:nvPr>
            <p:ph type="body" idx="1"/>
          </p:nvPr>
        </p:nvSpPr>
        <p:spPr>
          <a:xfrm>
            <a:off x="580103" y="4935795"/>
            <a:ext cx="11004945" cy="1028319"/>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28571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CF29-FD78-A845-8C22-9F4E30CD5910}"/>
              </a:ext>
            </a:extLst>
          </p:cNvPr>
          <p:cNvSpPr>
            <a:spLocks noGrp="1"/>
          </p:cNvSpPr>
          <p:nvPr>
            <p:ph type="title"/>
          </p:nvPr>
        </p:nvSpPr>
        <p:spPr>
          <a:xfrm>
            <a:off x="596348" y="222638"/>
            <a:ext cx="4579951" cy="914400"/>
          </a:xfrm>
          <a:prstGeom prst="rect">
            <a:avLst/>
          </a:prstGeo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C4A272C-8DC3-704A-B654-6B2905588445}"/>
              </a:ext>
            </a:extLst>
          </p:cNvPr>
          <p:cNvSpPr>
            <a:spLocks noGrp="1"/>
          </p:cNvSpPr>
          <p:nvPr>
            <p:ph idx="1"/>
          </p:nvPr>
        </p:nvSpPr>
        <p:spPr>
          <a:xfrm>
            <a:off x="5423452" y="222639"/>
            <a:ext cx="6172200" cy="5646350"/>
          </a:xfrm>
        </p:spPr>
        <p:txBody>
          <a:bodyPr>
            <a:normAutofit/>
          </a:bodyPr>
          <a:lstStyle>
            <a:lvl1pPr>
              <a:lnSpc>
                <a:spcPct val="100000"/>
              </a:lnSpc>
              <a:defRPr sz="1800">
                <a:solidFill>
                  <a:schemeClr val="tx1"/>
                </a:solidFill>
              </a:defRPr>
            </a:lvl1pPr>
            <a:lvl2pPr>
              <a:lnSpc>
                <a:spcPct val="100000"/>
              </a:lnSpc>
              <a:defRPr sz="1800">
                <a:solidFill>
                  <a:schemeClr val="tx1"/>
                </a:solidFill>
              </a:defRPr>
            </a:lvl2pPr>
            <a:lvl3pPr>
              <a:lnSpc>
                <a:spcPct val="100000"/>
              </a:lnSpc>
              <a:defRPr sz="1800">
                <a:solidFill>
                  <a:schemeClr val="tx1"/>
                </a:solidFill>
              </a:defRPr>
            </a:lvl3pPr>
            <a:lvl4pPr>
              <a:lnSpc>
                <a:spcPct val="100000"/>
              </a:lnSpc>
              <a:defRPr sz="1800">
                <a:solidFill>
                  <a:schemeClr val="tx1"/>
                </a:solidFill>
              </a:defRPr>
            </a:lvl4pPr>
            <a:lvl5pPr>
              <a:lnSpc>
                <a:spcPct val="100000"/>
              </a:lnSpc>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FAE5D-5FF3-EA40-9C6F-5DC1404F50A5}"/>
              </a:ext>
            </a:extLst>
          </p:cNvPr>
          <p:cNvSpPr>
            <a:spLocks noGrp="1"/>
          </p:cNvSpPr>
          <p:nvPr>
            <p:ph type="body" sz="half" idx="2"/>
          </p:nvPr>
        </p:nvSpPr>
        <p:spPr>
          <a:xfrm>
            <a:off x="596348" y="1342013"/>
            <a:ext cx="4579951" cy="4572925"/>
          </a:xfrm>
        </p:spPr>
        <p:txBody>
          <a:bodyPr>
            <a:normAutofit/>
          </a:bodyPr>
          <a:lstStyle>
            <a:lvl1pPr marL="0" indent="0">
              <a:lnSpc>
                <a:spcPct val="100000"/>
              </a:lnSpc>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3681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E4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845598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94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65937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24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125077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6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F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270643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0F0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0282638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13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952974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F2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020026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D43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385330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155346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A5569-91DE-994F-B031-660A0D7267FA}"/>
              </a:ext>
            </a:extLst>
          </p:cNvPr>
          <p:cNvSpPr/>
          <p:nvPr userDrawn="1"/>
        </p:nvSpPr>
        <p:spPr>
          <a:xfrm>
            <a:off x="0" y="0"/>
            <a:ext cx="12192000" cy="6154434"/>
          </a:xfrm>
          <a:prstGeom prst="rect">
            <a:avLst/>
          </a:prstGeom>
          <a:solidFill>
            <a:srgbClr val="5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019A3-5A8B-9C4C-88FA-9669D07CA503}"/>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7CC191B-4757-CA46-B685-03E3D245600C}"/>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8B9E96BB-A110-A346-8BBC-76F02C01267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250678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4F4A88-A148-4340-A414-B95E31D76E0C}"/>
              </a:ext>
            </a:extLst>
          </p:cNvPr>
          <p:cNvSpPr/>
          <p:nvPr userDrawn="1"/>
        </p:nvSpPr>
        <p:spPr>
          <a:xfrm>
            <a:off x="0" y="0"/>
            <a:ext cx="12192000" cy="6154434"/>
          </a:xfrm>
          <a:prstGeom prst="rect">
            <a:avLst/>
          </a:prstGeom>
          <a:solidFill>
            <a:srgbClr val="5DC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48D4BF7-75E9-6149-92E0-216BEA57F814}"/>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46F0992B-17BE-6442-8890-D52FE9339D93}"/>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FD33AE1-A297-5C4C-A632-8F55017BE7C2}"/>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1178011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472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18655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8F670-9F2C-0E4F-9E55-BB21600F101F}"/>
              </a:ext>
            </a:extLst>
          </p:cNvPr>
          <p:cNvSpPr/>
          <p:nvPr userDrawn="1"/>
        </p:nvSpPr>
        <p:spPr>
          <a:xfrm>
            <a:off x="0" y="0"/>
            <a:ext cx="12192000" cy="6154434"/>
          </a:xfrm>
          <a:prstGeom prst="rect">
            <a:avLst/>
          </a:prstGeom>
          <a:solidFill>
            <a:srgbClr val="76A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0C2CAD5-43C2-C347-94FC-63D94AE3F7C0}"/>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4" name="Title 1">
            <a:extLst>
              <a:ext uri="{FF2B5EF4-FFF2-40B4-BE49-F238E27FC236}">
                <a16:creationId xmlns:a16="http://schemas.microsoft.com/office/drawing/2014/main" id="{A1610CB1-742F-0A4E-8857-89A3D109ABB2}"/>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79B01987-4B89-F14E-B156-409AFBB06E90}"/>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1095478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AE26F-A95A-A84A-AC5F-3F91A540BDCF}"/>
              </a:ext>
            </a:extLst>
          </p:cNvPr>
          <p:cNvSpPr/>
          <p:nvPr userDrawn="1"/>
        </p:nvSpPr>
        <p:spPr>
          <a:xfrm>
            <a:off x="0" y="0"/>
            <a:ext cx="12192000" cy="6154434"/>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D5ABE3-4A13-DB44-A011-7B379C3F3C3C}"/>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1C292D2E-752D-DB4A-93DD-7E9850BB6B5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D7F58D5-A513-C843-81A1-A5C49C85CF79}"/>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57584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125E0-F607-3145-AC56-1E2BFD5BD94F}"/>
              </a:ext>
            </a:extLst>
          </p:cNvPr>
          <p:cNvSpPr/>
          <p:nvPr userDrawn="1"/>
        </p:nvSpPr>
        <p:spPr>
          <a:xfrm>
            <a:off x="0" y="0"/>
            <a:ext cx="12192000" cy="61544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9536BF7-20B9-EC4A-87B2-99E1C083417E}"/>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BA93A244-67E8-E24F-9AD4-712380C47AD1}"/>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5E8BC43B-29EF-4A4F-8C16-E34A92292736}"/>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715575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2D18573-00B5-CA60-D8A4-B121FA9E6C88}"/>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883451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1DF2FC-37F1-FF4F-95DF-C12B50C1CC13}"/>
              </a:ext>
            </a:extLst>
          </p:cNvPr>
          <p:cNvSpPr>
            <a:spLocks noGrp="1"/>
          </p:cNvSpPr>
          <p:nvPr>
            <p:ph idx="1"/>
          </p:nvPr>
        </p:nvSpPr>
        <p:spPr>
          <a:xfrm>
            <a:off x="596348" y="1410658"/>
            <a:ext cx="10942002"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A786CD66-C054-7963-D1A4-D529FBF451EC}"/>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42321004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3807655"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3798276"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765BB92-D252-B446-93DA-08D03A5A2094}"/>
              </a:ext>
            </a:extLst>
          </p:cNvPr>
          <p:cNvSpPr>
            <a:spLocks noGrp="1"/>
          </p:cNvSpPr>
          <p:nvPr>
            <p:ph idx="11"/>
          </p:nvPr>
        </p:nvSpPr>
        <p:spPr>
          <a:xfrm>
            <a:off x="0"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63240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Full Width Head + Copy - Tex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59006EE-E98C-4E49-9616-1078DB3CA702}"/>
              </a:ext>
            </a:extLst>
          </p:cNvPr>
          <p:cNvSpPr>
            <a:spLocks noGrp="1"/>
          </p:cNvSpPr>
          <p:nvPr>
            <p:ph type="title"/>
          </p:nvPr>
        </p:nvSpPr>
        <p:spPr>
          <a:xfrm>
            <a:off x="604911" y="214499"/>
            <a:ext cx="7730694" cy="1035334"/>
          </a:xfrm>
          <a:prstGeom prst="rect">
            <a:avLst/>
          </a:prstGeom>
        </p:spPr>
        <p:txBody>
          <a:bodyPr vert="horz" lIns="91440" tIns="45720" rIns="91440" bIns="45720" rtlCol="0" anchor="t">
            <a:normAutofit/>
          </a:bodyPr>
          <a:lstStyle/>
          <a:p>
            <a:r>
              <a:rPr lang="en-US"/>
              <a:t>Click to edit Master title style</a:t>
            </a:r>
          </a:p>
        </p:txBody>
      </p:sp>
      <p:sp>
        <p:nvSpPr>
          <p:cNvPr id="6" name="Content Placeholder 2">
            <a:extLst>
              <a:ext uri="{FF2B5EF4-FFF2-40B4-BE49-F238E27FC236}">
                <a16:creationId xmlns:a16="http://schemas.microsoft.com/office/drawing/2014/main" id="{163C5FC9-32E4-8545-A120-46694DD003FB}"/>
              </a:ext>
            </a:extLst>
          </p:cNvPr>
          <p:cNvSpPr>
            <a:spLocks noGrp="1"/>
          </p:cNvSpPr>
          <p:nvPr>
            <p:ph idx="1"/>
          </p:nvPr>
        </p:nvSpPr>
        <p:spPr>
          <a:xfrm>
            <a:off x="595532" y="1410658"/>
            <a:ext cx="7740073" cy="4618647"/>
          </a:xfrm>
        </p:spPr>
        <p:txBody>
          <a:bodyPr>
            <a:normAutofit/>
          </a:bodyPr>
          <a:lstStyle>
            <a:lvl1pPr marL="0" indent="0">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C9EE666-2620-1044-A3A6-697C0B74E75A}"/>
              </a:ext>
            </a:extLst>
          </p:cNvPr>
          <p:cNvSpPr>
            <a:spLocks noGrp="1"/>
          </p:cNvSpPr>
          <p:nvPr>
            <p:ph idx="11"/>
          </p:nvPr>
        </p:nvSpPr>
        <p:spPr>
          <a:xfrm>
            <a:off x="8867887" y="0"/>
            <a:ext cx="3324113" cy="6142616"/>
          </a:xfrm>
          <a:solidFill>
            <a:srgbClr val="394E77"/>
          </a:solidFill>
        </p:spPr>
        <p:txBody>
          <a:bodyPr anchor="ctr">
            <a:normAutofit/>
          </a:bodyPr>
          <a:lstStyle>
            <a:lvl1pPr marL="0" indent="0" algn="ctr">
              <a:lnSpc>
                <a:spcPct val="100000"/>
              </a:lnSpc>
              <a:buNone/>
              <a:defRPr sz="1800" b="0">
                <a:solidFill>
                  <a:schemeClr val="tx1"/>
                </a:solidFill>
              </a:defRPr>
            </a:lvl1pPr>
            <a:lvl2pPr>
              <a:lnSpc>
                <a:spcPct val="100000"/>
              </a:lnSpc>
              <a:defRPr sz="1800" b="0">
                <a:solidFill>
                  <a:schemeClr val="tx1"/>
                </a:solidFill>
              </a:defRPr>
            </a:lvl2pPr>
            <a:lvl3pPr>
              <a:lnSpc>
                <a:spcPct val="100000"/>
              </a:lnSpc>
              <a:defRPr sz="1800" b="0">
                <a:solidFill>
                  <a:schemeClr val="tx1"/>
                </a:solidFill>
              </a:defRPr>
            </a:lvl3pPr>
            <a:lvl4pPr>
              <a:lnSpc>
                <a:spcPct val="100000"/>
              </a:lnSpc>
              <a:defRPr sz="1800" b="0">
                <a:solidFill>
                  <a:schemeClr val="tx1"/>
                </a:solidFill>
              </a:defRPr>
            </a:lvl4pPr>
            <a:lvl5pPr>
              <a:lnSpc>
                <a:spcPct val="100000"/>
              </a:lnSpc>
              <a:defRPr sz="1800" b="0">
                <a:solidFill>
                  <a:schemeClr val="tx1"/>
                </a:solidFill>
              </a:defRPr>
            </a:lvl5pPr>
          </a:lstStyle>
          <a:p>
            <a:pPr lvl="0"/>
            <a:endParaRPr lang="en-US"/>
          </a:p>
        </p:txBody>
      </p:sp>
    </p:spTree>
    <p:extLst>
      <p:ext uri="{BB962C8B-B14F-4D97-AF65-F5344CB8AC3E}">
        <p14:creationId xmlns:p14="http://schemas.microsoft.com/office/powerpoint/2010/main" val="374659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_01">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756D4-4914-0F4B-9D21-7C65B2504F3A}"/>
              </a:ext>
            </a:extLst>
          </p:cNvPr>
          <p:cNvCxnSpPr>
            <a:cxnSpLocks/>
          </p:cNvCxnSpPr>
          <p:nvPr userDrawn="1"/>
        </p:nvCxnSpPr>
        <p:spPr>
          <a:xfrm>
            <a:off x="688258" y="4719486"/>
            <a:ext cx="1150374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211D1E96-4349-7145-9333-61733F7493FF}"/>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D3A676A8-30B4-1A45-A938-79B2E700200C}"/>
              </a:ext>
            </a:extLst>
          </p:cNvPr>
          <p:cNvSpPr>
            <a:spLocks noGrp="1"/>
          </p:cNvSpPr>
          <p:nvPr>
            <p:ph type="body" idx="1"/>
          </p:nvPr>
        </p:nvSpPr>
        <p:spPr>
          <a:xfrm>
            <a:off x="580103" y="4935795"/>
            <a:ext cx="11004945" cy="1028319"/>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89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CF29-FD78-A845-8C22-9F4E30CD5910}"/>
              </a:ext>
            </a:extLst>
          </p:cNvPr>
          <p:cNvSpPr>
            <a:spLocks noGrp="1"/>
          </p:cNvSpPr>
          <p:nvPr>
            <p:ph type="title"/>
          </p:nvPr>
        </p:nvSpPr>
        <p:spPr>
          <a:xfrm>
            <a:off x="596348" y="222638"/>
            <a:ext cx="4579951" cy="914400"/>
          </a:xfrm>
          <a:prstGeom prst="rect">
            <a:avLst/>
          </a:prstGeo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C4A272C-8DC3-704A-B654-6B2905588445}"/>
              </a:ext>
            </a:extLst>
          </p:cNvPr>
          <p:cNvSpPr>
            <a:spLocks noGrp="1"/>
          </p:cNvSpPr>
          <p:nvPr>
            <p:ph idx="1"/>
          </p:nvPr>
        </p:nvSpPr>
        <p:spPr>
          <a:xfrm>
            <a:off x="5423452" y="222639"/>
            <a:ext cx="6172200" cy="5646350"/>
          </a:xfrm>
        </p:spPr>
        <p:txBody>
          <a:bodyPr>
            <a:normAutofit/>
          </a:bodyPr>
          <a:lstStyle>
            <a:lvl1pPr>
              <a:lnSpc>
                <a:spcPct val="100000"/>
              </a:lnSpc>
              <a:defRPr sz="1800">
                <a:solidFill>
                  <a:schemeClr val="tx1"/>
                </a:solidFill>
              </a:defRPr>
            </a:lvl1pPr>
            <a:lvl2pPr>
              <a:lnSpc>
                <a:spcPct val="100000"/>
              </a:lnSpc>
              <a:defRPr sz="1800">
                <a:solidFill>
                  <a:schemeClr val="tx1"/>
                </a:solidFill>
              </a:defRPr>
            </a:lvl2pPr>
            <a:lvl3pPr>
              <a:lnSpc>
                <a:spcPct val="100000"/>
              </a:lnSpc>
              <a:defRPr sz="1800">
                <a:solidFill>
                  <a:schemeClr val="tx1"/>
                </a:solidFill>
              </a:defRPr>
            </a:lvl3pPr>
            <a:lvl4pPr>
              <a:lnSpc>
                <a:spcPct val="100000"/>
              </a:lnSpc>
              <a:defRPr sz="1800">
                <a:solidFill>
                  <a:schemeClr val="tx1"/>
                </a:solidFill>
              </a:defRPr>
            </a:lvl4pPr>
            <a:lvl5pPr>
              <a:lnSpc>
                <a:spcPct val="100000"/>
              </a:lnSpc>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FAE5D-5FF3-EA40-9C6F-5DC1404F50A5}"/>
              </a:ext>
            </a:extLst>
          </p:cNvPr>
          <p:cNvSpPr>
            <a:spLocks noGrp="1"/>
          </p:cNvSpPr>
          <p:nvPr>
            <p:ph type="body" sz="half" idx="2"/>
          </p:nvPr>
        </p:nvSpPr>
        <p:spPr>
          <a:xfrm>
            <a:off x="596348" y="1342013"/>
            <a:ext cx="4579951" cy="4572925"/>
          </a:xfrm>
        </p:spPr>
        <p:txBody>
          <a:bodyPr>
            <a:normAutofit/>
          </a:bodyPr>
          <a:lstStyle>
            <a:lvl1pPr marL="0" indent="0">
              <a:lnSpc>
                <a:spcPct val="100000"/>
              </a:lnSpc>
              <a:buNone/>
              <a:defRPr sz="18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234112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1EEA4-F409-794D-B8CA-5B458844E189}"/>
              </a:ext>
            </a:extLst>
          </p:cNvPr>
          <p:cNvSpPr/>
          <p:nvPr userDrawn="1"/>
        </p:nvSpPr>
        <p:spPr>
          <a:xfrm>
            <a:off x="0" y="0"/>
            <a:ext cx="12192000" cy="6154434"/>
          </a:xfrm>
          <a:prstGeom prst="rect">
            <a:avLst/>
          </a:prstGeom>
          <a:solidFill>
            <a:srgbClr val="394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7DED2E8-D987-0D49-B375-DD579CD5269D}"/>
              </a:ext>
            </a:extLst>
          </p:cNvPr>
          <p:cNvCxnSpPr>
            <a:cxnSpLocks/>
          </p:cNvCxnSpPr>
          <p:nvPr userDrawn="1"/>
        </p:nvCxnSpPr>
        <p:spPr>
          <a:xfrm>
            <a:off x="688258" y="4719486"/>
            <a:ext cx="11503742" cy="0"/>
          </a:xfrm>
          <a:prstGeom prst="line">
            <a:avLst/>
          </a:prstGeom>
          <a:ln w="12700">
            <a:solidFill>
              <a:schemeClr val="bg1"/>
            </a:solidFill>
          </a:ln>
        </p:spPr>
        <p:style>
          <a:lnRef idx="3">
            <a:schemeClr val="dk1"/>
          </a:lnRef>
          <a:fillRef idx="0">
            <a:schemeClr val="dk1"/>
          </a:fillRef>
          <a:effectRef idx="2">
            <a:schemeClr val="dk1"/>
          </a:effectRef>
          <a:fontRef idx="minor">
            <a:schemeClr val="tx1"/>
          </a:fontRef>
        </p:style>
      </p:cxnSp>
      <p:sp>
        <p:nvSpPr>
          <p:cNvPr id="22" name="Title 1">
            <a:extLst>
              <a:ext uri="{FF2B5EF4-FFF2-40B4-BE49-F238E27FC236}">
                <a16:creationId xmlns:a16="http://schemas.microsoft.com/office/drawing/2014/main" id="{FB6ED7AD-118D-3E48-8E53-79E98AA140C9}"/>
              </a:ext>
            </a:extLst>
          </p:cNvPr>
          <p:cNvSpPr>
            <a:spLocks noGrp="1"/>
          </p:cNvSpPr>
          <p:nvPr>
            <p:ph type="title"/>
          </p:nvPr>
        </p:nvSpPr>
        <p:spPr>
          <a:xfrm>
            <a:off x="580103" y="2241753"/>
            <a:ext cx="11004947" cy="2273842"/>
          </a:xfrm>
          <a:prstGeom prst="rect">
            <a:avLst/>
          </a:prstGeom>
        </p:spPr>
        <p:txBody>
          <a:bodyPr anchor="b"/>
          <a:lstStyle>
            <a:lvl1pPr>
              <a:defRPr sz="6000">
                <a:solidFill>
                  <a:schemeClr val="bg1"/>
                </a:solidFill>
              </a:defRPr>
            </a:lvl1pPr>
          </a:lstStyle>
          <a:p>
            <a:r>
              <a:rPr lang="en-US"/>
              <a:t>Click to edit Master title style</a:t>
            </a:r>
          </a:p>
        </p:txBody>
      </p:sp>
      <p:sp>
        <p:nvSpPr>
          <p:cNvPr id="23" name="Text Placeholder 2">
            <a:extLst>
              <a:ext uri="{FF2B5EF4-FFF2-40B4-BE49-F238E27FC236}">
                <a16:creationId xmlns:a16="http://schemas.microsoft.com/office/drawing/2014/main" id="{FBF5DEFE-4FF7-194C-9A85-4F1A35816891}"/>
              </a:ext>
            </a:extLst>
          </p:cNvPr>
          <p:cNvSpPr>
            <a:spLocks noGrp="1"/>
          </p:cNvSpPr>
          <p:nvPr>
            <p:ph type="body" idx="1"/>
          </p:nvPr>
        </p:nvSpPr>
        <p:spPr>
          <a:xfrm>
            <a:off x="580103" y="4935795"/>
            <a:ext cx="11004945" cy="1028319"/>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37529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7.gif"/><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6.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image" Target="../media/image6.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heme" Target="../theme/theme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7.gi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image" Target="../media/image6.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theme" Target="../theme/theme5.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image" Target="../media/image7.gif"/><Relationship Id="rId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970E8-7221-8F48-B6C3-947F823B6BC1}"/>
              </a:ext>
            </a:extLst>
          </p:cNvPr>
          <p:cNvSpPr/>
          <p:nvPr userDrawn="1"/>
        </p:nvSpPr>
        <p:spPr>
          <a:xfrm>
            <a:off x="0" y="6211287"/>
            <a:ext cx="12196293" cy="646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2">
            <a:extLst>
              <a:ext uri="{FF2B5EF4-FFF2-40B4-BE49-F238E27FC236}">
                <a16:creationId xmlns:a16="http://schemas.microsoft.com/office/drawing/2014/main" id="{B0B506C9-198F-6B47-94BA-3E8896827A03}"/>
              </a:ext>
            </a:extLst>
          </p:cNvPr>
          <p:cNvSpPr>
            <a:spLocks noGrp="1"/>
          </p:cNvSpPr>
          <p:nvPr>
            <p:ph type="body" idx="1"/>
          </p:nvPr>
        </p:nvSpPr>
        <p:spPr>
          <a:xfrm>
            <a:off x="596348" y="1410658"/>
            <a:ext cx="10942002" cy="47140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23">
            <a:extLst>
              <a:ext uri="{FF2B5EF4-FFF2-40B4-BE49-F238E27FC236}">
                <a16:creationId xmlns:a16="http://schemas.microsoft.com/office/drawing/2014/main" id="{8573EC27-1FD1-4876-B295-3B32C1E43C48}"/>
              </a:ext>
            </a:extLst>
          </p:cNvPr>
          <p:cNvSpPr>
            <a:spLocks noChangeArrowheads="1"/>
          </p:cNvSpPr>
          <p:nvPr userDrawn="1"/>
        </p:nvSpPr>
        <p:spPr bwMode="auto">
          <a:xfrm>
            <a:off x="11534765" y="6471727"/>
            <a:ext cx="482657" cy="230074"/>
          </a:xfrm>
          <a:prstGeom prst="rect">
            <a:avLst/>
          </a:prstGeom>
          <a:noFill/>
          <a:ln w="9525">
            <a:noFill/>
            <a:miter lim="800000"/>
            <a:headEnd/>
            <a:tailEnd/>
          </a:ln>
        </p:spPr>
        <p:txBody>
          <a:bodyPr wrap="none" lIns="0" tIns="0" rIns="182845" bIns="63996" anchor="t" anchorCtr="0"/>
          <a:lstStyle/>
          <a:p>
            <a:pPr algn="l"/>
            <a:fld id="{8FCB604D-6046-4407-8323-58BCB60A4EF1}" type="slidenum">
              <a:rPr lang="en-US" sz="1000" b="0" smtClean="0">
                <a:solidFill>
                  <a:schemeClr val="bg1"/>
                </a:solidFill>
                <a:ea typeface="ＭＳ Ｐゴシック" pitchFamily="34" charset="-128"/>
              </a:rPr>
              <a:pPr algn="l"/>
              <a:t>‹#›</a:t>
            </a:fld>
            <a:endParaRPr lang="en-US" sz="1000" b="0" dirty="0">
              <a:solidFill>
                <a:schemeClr val="bg1"/>
              </a:solidFill>
              <a:ea typeface="ＭＳ Ｐゴシック" pitchFamily="34" charset="-128"/>
            </a:endParaRPr>
          </a:p>
        </p:txBody>
      </p:sp>
      <p:sp>
        <p:nvSpPr>
          <p:cNvPr id="14" name="TextBox 13">
            <a:extLst>
              <a:ext uri="{FF2B5EF4-FFF2-40B4-BE49-F238E27FC236}">
                <a16:creationId xmlns:a16="http://schemas.microsoft.com/office/drawing/2014/main" id="{2ADB82C6-5D57-47DD-9585-E9D0DF0E85EC}"/>
              </a:ext>
            </a:extLst>
          </p:cNvPr>
          <p:cNvSpPr txBox="1"/>
          <p:nvPr userDrawn="1"/>
        </p:nvSpPr>
        <p:spPr>
          <a:xfrm>
            <a:off x="9053730" y="6467571"/>
            <a:ext cx="2421803" cy="230074"/>
          </a:xfrm>
          <a:prstGeom prst="rect">
            <a:avLst/>
          </a:prstGeom>
          <a:noFill/>
          <a:ln>
            <a:noFill/>
          </a:ln>
        </p:spPr>
        <p:txBody>
          <a:bodyPr wrap="none" lIns="0" tIns="0" rIns="0" bIns="0" rtlCol="0" anchor="t">
            <a:noAutofit/>
          </a:bodyPr>
          <a:lstStyle/>
          <a:p>
            <a:pPr algn="r"/>
            <a:r>
              <a:rPr lang="en-US" sz="1000" b="0">
                <a:solidFill>
                  <a:schemeClr val="bg1"/>
                </a:solidFill>
                <a:latin typeface="Arial" pitchFamily="34" charset="0"/>
                <a:cs typeface="Arial" pitchFamily="34" charset="0"/>
              </a:rPr>
              <a:t>CONFIDENTIAL |</a:t>
            </a:r>
          </a:p>
        </p:txBody>
      </p:sp>
      <p:pic>
        <p:nvPicPr>
          <p:cNvPr id="7" name="Picture 6">
            <a:extLst>
              <a:ext uri="{FF2B5EF4-FFF2-40B4-BE49-F238E27FC236}">
                <a16:creationId xmlns:a16="http://schemas.microsoft.com/office/drawing/2014/main" id="{CAD33AC4-0A5A-13D7-B281-12B6FE734850}"/>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04314" y="6297965"/>
            <a:ext cx="2421803" cy="399015"/>
          </a:xfrm>
          <a:prstGeom prst="rect">
            <a:avLst/>
          </a:prstGeom>
        </p:spPr>
      </p:pic>
      <p:pic>
        <p:nvPicPr>
          <p:cNvPr id="5" name="bg object 16">
            <a:extLst>
              <a:ext uri="{FF2B5EF4-FFF2-40B4-BE49-F238E27FC236}">
                <a16:creationId xmlns:a16="http://schemas.microsoft.com/office/drawing/2014/main" id="{C68A6687-4813-8C8B-D84D-E1730DF06B45}"/>
              </a:ext>
            </a:extLst>
          </p:cNvPr>
          <p:cNvPicPr/>
          <p:nvPr userDrawn="1"/>
        </p:nvPicPr>
        <p:blipFill>
          <a:blip r:embed="rId28" cstate="screen">
            <a:extLst>
              <a:ext uri="{28A0092B-C50C-407E-A947-70E740481C1C}">
                <a14:useLocalDpi xmlns:a14="http://schemas.microsoft.com/office/drawing/2010/main"/>
              </a:ext>
            </a:extLst>
          </a:blip>
          <a:stretch>
            <a:fillRect/>
          </a:stretch>
        </p:blipFill>
        <p:spPr>
          <a:xfrm>
            <a:off x="0" y="6150864"/>
            <a:ext cx="12191998" cy="60423"/>
          </a:xfrm>
          <a:prstGeom prst="rect">
            <a:avLst/>
          </a:prstGeom>
        </p:spPr>
      </p:pic>
      <p:sp>
        <p:nvSpPr>
          <p:cNvPr id="6" name="Title Placeholder 1">
            <a:extLst>
              <a:ext uri="{FF2B5EF4-FFF2-40B4-BE49-F238E27FC236}">
                <a16:creationId xmlns:a16="http://schemas.microsoft.com/office/drawing/2014/main" id="{B94AA12E-7F73-506F-ABCC-8FB0B4B777BF}"/>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50186775"/>
      </p:ext>
    </p:extLst>
  </p:cSld>
  <p:clrMap bg1="lt1" tx1="dk1" bg2="lt2" tx2="dk2" accent1="accent1" accent2="accent2" accent3="accent3" accent4="accent4" accent5="accent5" accent6="accent6" hlink="hlink" folHlink="folHlink"/>
  <p:sldLayoutIdLst>
    <p:sldLayoutId id="2147483715" r:id="rId1"/>
    <p:sldLayoutId id="2147483741" r:id="rId2"/>
    <p:sldLayoutId id="2147483716" r:id="rId3"/>
    <p:sldLayoutId id="2147483718" r:id="rId4"/>
    <p:sldLayoutId id="2147483719" r:id="rId5"/>
    <p:sldLayoutId id="2147483720" r:id="rId6"/>
    <p:sldLayoutId id="2147483721" r:id="rId7"/>
    <p:sldLayoutId id="2147483722"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824" r:id="rId24"/>
    <p:sldLayoutId id="2147483825" r:id="rId25"/>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B506C9-198F-6B47-94BA-3E8896827A03}"/>
              </a:ext>
            </a:extLst>
          </p:cNvPr>
          <p:cNvSpPr>
            <a:spLocks noGrp="1"/>
          </p:cNvSpPr>
          <p:nvPr>
            <p:ph type="body" idx="1"/>
          </p:nvPr>
        </p:nvSpPr>
        <p:spPr>
          <a:xfrm>
            <a:off x="596348" y="1410658"/>
            <a:ext cx="10942002" cy="47140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23">
            <a:extLst>
              <a:ext uri="{FF2B5EF4-FFF2-40B4-BE49-F238E27FC236}">
                <a16:creationId xmlns:a16="http://schemas.microsoft.com/office/drawing/2014/main" id="{8573EC27-1FD1-4876-B295-3B32C1E43C48}"/>
              </a:ext>
            </a:extLst>
          </p:cNvPr>
          <p:cNvSpPr>
            <a:spLocks noChangeArrowheads="1"/>
          </p:cNvSpPr>
          <p:nvPr userDrawn="1"/>
        </p:nvSpPr>
        <p:spPr bwMode="auto">
          <a:xfrm>
            <a:off x="11534765" y="6467571"/>
            <a:ext cx="482657" cy="230074"/>
          </a:xfrm>
          <a:prstGeom prst="rect">
            <a:avLst/>
          </a:prstGeom>
          <a:noFill/>
          <a:ln w="9525">
            <a:noFill/>
            <a:miter lim="800000"/>
            <a:headEnd/>
            <a:tailEnd/>
          </a:ln>
        </p:spPr>
        <p:txBody>
          <a:bodyPr wrap="none" lIns="0" tIns="0" rIns="182845" bIns="63996" anchor="t" anchorCtr="0"/>
          <a:lstStyle/>
          <a:p>
            <a:pPr algn="l"/>
            <a:r>
              <a:rPr lang="en-US" sz="1000" b="1">
                <a:solidFill>
                  <a:schemeClr val="tx1"/>
                </a:solidFill>
                <a:ea typeface="ＭＳ Ｐゴシック" pitchFamily="34" charset="-128"/>
              </a:rPr>
              <a:t>Page </a:t>
            </a:r>
            <a:fld id="{8FCB604D-6046-4407-8323-58BCB60A4EF1}" type="slidenum">
              <a:rPr lang="en-US" sz="1000" b="1" smtClean="0">
                <a:solidFill>
                  <a:schemeClr val="tx1"/>
                </a:solidFill>
                <a:ea typeface="ＭＳ Ｐゴシック" pitchFamily="34" charset="-128"/>
              </a:rPr>
              <a:pPr algn="l"/>
              <a:t>‹#›</a:t>
            </a:fld>
            <a:endParaRPr lang="en-US" sz="1000" b="1">
              <a:solidFill>
                <a:schemeClr val="tx1"/>
              </a:solidFill>
              <a:ea typeface="ＭＳ Ｐゴシック" pitchFamily="34" charset="-128"/>
            </a:endParaRPr>
          </a:p>
        </p:txBody>
      </p:sp>
      <p:sp>
        <p:nvSpPr>
          <p:cNvPr id="14" name="TextBox 13">
            <a:extLst>
              <a:ext uri="{FF2B5EF4-FFF2-40B4-BE49-F238E27FC236}">
                <a16:creationId xmlns:a16="http://schemas.microsoft.com/office/drawing/2014/main" id="{2ADB82C6-5D57-47DD-9585-E9D0DF0E85EC}"/>
              </a:ext>
            </a:extLst>
          </p:cNvPr>
          <p:cNvSpPr txBox="1"/>
          <p:nvPr userDrawn="1"/>
        </p:nvSpPr>
        <p:spPr>
          <a:xfrm>
            <a:off x="9053730" y="6467571"/>
            <a:ext cx="2421803" cy="230074"/>
          </a:xfrm>
          <a:prstGeom prst="rect">
            <a:avLst/>
          </a:prstGeom>
          <a:noFill/>
          <a:ln>
            <a:noFill/>
          </a:ln>
        </p:spPr>
        <p:txBody>
          <a:bodyPr wrap="none" lIns="0" tIns="0" rIns="0" bIns="0" rtlCol="0" anchor="t">
            <a:noAutofit/>
          </a:bodyPr>
          <a:lstStyle/>
          <a:p>
            <a:pPr algn="r"/>
            <a:r>
              <a:rPr lang="en-US" sz="1000" b="0">
                <a:solidFill>
                  <a:schemeClr val="tx1"/>
                </a:solidFill>
                <a:latin typeface="Arial" pitchFamily="34" charset="0"/>
                <a:cs typeface="Arial" pitchFamily="34" charset="0"/>
              </a:rPr>
              <a:t>CONFIDENTIAL</a:t>
            </a:r>
            <a:r>
              <a:rPr lang="en-US" sz="1000" b="0">
                <a:solidFill>
                  <a:schemeClr val="bg1"/>
                </a:solidFill>
                <a:latin typeface="Arial" pitchFamily="34" charset="0"/>
                <a:cs typeface="Arial" pitchFamily="34" charset="0"/>
              </a:rPr>
              <a:t> |</a:t>
            </a:r>
          </a:p>
        </p:txBody>
      </p:sp>
      <p:sp>
        <p:nvSpPr>
          <p:cNvPr id="4" name="Title Placeholder 1">
            <a:extLst>
              <a:ext uri="{FF2B5EF4-FFF2-40B4-BE49-F238E27FC236}">
                <a16:creationId xmlns:a16="http://schemas.microsoft.com/office/drawing/2014/main" id="{D0B569B8-7CD8-8690-58AE-5A2926D5ED7E}"/>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6881215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B5C72C-E01B-52A3-1A74-A412A6818CD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a:off x="0" y="6150984"/>
            <a:ext cx="12192000" cy="226771"/>
          </a:xfrm>
          <a:prstGeom prst="rect">
            <a:avLst/>
          </a:prstGeom>
        </p:spPr>
      </p:pic>
      <p:sp>
        <p:nvSpPr>
          <p:cNvPr id="3" name="Text Placeholder 2">
            <a:extLst>
              <a:ext uri="{FF2B5EF4-FFF2-40B4-BE49-F238E27FC236}">
                <a16:creationId xmlns:a16="http://schemas.microsoft.com/office/drawing/2014/main" id="{B0B506C9-198F-6B47-94BA-3E8896827A03}"/>
              </a:ext>
            </a:extLst>
          </p:cNvPr>
          <p:cNvSpPr>
            <a:spLocks noGrp="1"/>
          </p:cNvSpPr>
          <p:nvPr>
            <p:ph type="body" idx="1"/>
          </p:nvPr>
        </p:nvSpPr>
        <p:spPr>
          <a:xfrm>
            <a:off x="596348" y="1410658"/>
            <a:ext cx="10942002" cy="47140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DCBD520-A146-CD4A-BFDB-E2D7415672B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0" y="6214456"/>
            <a:ext cx="12192000" cy="647700"/>
          </a:xfrm>
          <a:prstGeom prst="rect">
            <a:avLst/>
          </a:prstGeom>
        </p:spPr>
      </p:pic>
      <p:sp>
        <p:nvSpPr>
          <p:cNvPr id="4" name="Title Placeholder 1">
            <a:extLst>
              <a:ext uri="{FF2B5EF4-FFF2-40B4-BE49-F238E27FC236}">
                <a16:creationId xmlns:a16="http://schemas.microsoft.com/office/drawing/2014/main" id="{E43A12E1-921A-E74A-AF53-B4D8F1B2A1EA}"/>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
        <p:nvSpPr>
          <p:cNvPr id="2" name="Rectangle 23">
            <a:extLst>
              <a:ext uri="{FF2B5EF4-FFF2-40B4-BE49-F238E27FC236}">
                <a16:creationId xmlns:a16="http://schemas.microsoft.com/office/drawing/2014/main" id="{97333FD8-1D8C-9837-A02F-F459B36844B0}"/>
              </a:ext>
            </a:extLst>
          </p:cNvPr>
          <p:cNvSpPr>
            <a:spLocks noChangeArrowheads="1"/>
          </p:cNvSpPr>
          <p:nvPr userDrawn="1"/>
        </p:nvSpPr>
        <p:spPr bwMode="auto">
          <a:xfrm>
            <a:off x="11534765" y="6471727"/>
            <a:ext cx="482657" cy="230074"/>
          </a:xfrm>
          <a:prstGeom prst="rect">
            <a:avLst/>
          </a:prstGeom>
          <a:noFill/>
          <a:ln w="9525">
            <a:noFill/>
            <a:miter lim="800000"/>
            <a:headEnd/>
            <a:tailEnd/>
          </a:ln>
        </p:spPr>
        <p:txBody>
          <a:bodyPr wrap="none" lIns="0" tIns="0" rIns="182845" bIns="63996" anchor="t" anchorCtr="0"/>
          <a:lstStyle/>
          <a:p>
            <a:pPr algn="l"/>
            <a:fld id="{8FCB604D-6046-4407-8323-58BCB60A4EF1}" type="slidenum">
              <a:rPr lang="en-US" sz="1000" b="0" smtClean="0">
                <a:solidFill>
                  <a:schemeClr val="bg1"/>
                </a:solidFill>
                <a:ea typeface="ＭＳ Ｐゴシック" pitchFamily="34" charset="-128"/>
              </a:rPr>
              <a:pPr algn="l"/>
              <a:t>‹#›</a:t>
            </a:fld>
            <a:endParaRPr lang="en-US" sz="1000" b="0" dirty="0">
              <a:solidFill>
                <a:schemeClr val="bg1"/>
              </a:solidFill>
              <a:ea typeface="ＭＳ Ｐゴシック" pitchFamily="34" charset="-128"/>
            </a:endParaRPr>
          </a:p>
        </p:txBody>
      </p:sp>
      <p:sp>
        <p:nvSpPr>
          <p:cNvPr id="6" name="TextBox 5">
            <a:extLst>
              <a:ext uri="{FF2B5EF4-FFF2-40B4-BE49-F238E27FC236}">
                <a16:creationId xmlns:a16="http://schemas.microsoft.com/office/drawing/2014/main" id="{41BAADDC-5625-AD87-0370-5A8E24D277DB}"/>
              </a:ext>
            </a:extLst>
          </p:cNvPr>
          <p:cNvSpPr txBox="1"/>
          <p:nvPr userDrawn="1"/>
        </p:nvSpPr>
        <p:spPr>
          <a:xfrm>
            <a:off x="9053730" y="6467571"/>
            <a:ext cx="2421803" cy="230074"/>
          </a:xfrm>
          <a:prstGeom prst="rect">
            <a:avLst/>
          </a:prstGeom>
          <a:noFill/>
          <a:ln>
            <a:noFill/>
          </a:ln>
        </p:spPr>
        <p:txBody>
          <a:bodyPr wrap="none" lIns="0" tIns="0" rIns="0" bIns="0" rtlCol="0" anchor="t">
            <a:noAutofit/>
          </a:bodyPr>
          <a:lstStyle/>
          <a:p>
            <a:pPr algn="r"/>
            <a:r>
              <a:rPr lang="en-US" sz="1000" b="0">
                <a:solidFill>
                  <a:schemeClr val="bg1"/>
                </a:solidFill>
                <a:latin typeface="Arial" pitchFamily="34" charset="0"/>
                <a:cs typeface="Arial" pitchFamily="34" charset="0"/>
              </a:rPr>
              <a:t>CONFIDENTIAL |</a:t>
            </a:r>
          </a:p>
        </p:txBody>
      </p:sp>
    </p:spTree>
    <p:extLst>
      <p:ext uri="{BB962C8B-B14F-4D97-AF65-F5344CB8AC3E}">
        <p14:creationId xmlns:p14="http://schemas.microsoft.com/office/powerpoint/2010/main" val="380082455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89" r:id="rId21"/>
    <p:sldLayoutId id="2147483990" r:id="rId22"/>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B506C9-198F-6B47-94BA-3E8896827A03}"/>
              </a:ext>
            </a:extLst>
          </p:cNvPr>
          <p:cNvSpPr>
            <a:spLocks noGrp="1"/>
          </p:cNvSpPr>
          <p:nvPr>
            <p:ph type="body" idx="1"/>
          </p:nvPr>
        </p:nvSpPr>
        <p:spPr>
          <a:xfrm>
            <a:off x="596348" y="1410658"/>
            <a:ext cx="10942002" cy="47140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9689580-270D-58F1-060F-554DA9349D05}"/>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0" y="6150984"/>
            <a:ext cx="12192000" cy="226771"/>
          </a:xfrm>
          <a:prstGeom prst="rect">
            <a:avLst/>
          </a:prstGeom>
        </p:spPr>
      </p:pic>
      <p:pic>
        <p:nvPicPr>
          <p:cNvPr id="10" name="Picture 9">
            <a:extLst>
              <a:ext uri="{FF2B5EF4-FFF2-40B4-BE49-F238E27FC236}">
                <a16:creationId xmlns:a16="http://schemas.microsoft.com/office/drawing/2014/main" id="{2DCBD520-A146-CD4A-BFDB-E2D7415672B7}"/>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6210300"/>
            <a:ext cx="12192000" cy="647700"/>
          </a:xfrm>
          <a:prstGeom prst="rect">
            <a:avLst/>
          </a:prstGeom>
        </p:spPr>
      </p:pic>
      <p:sp>
        <p:nvSpPr>
          <p:cNvPr id="4" name="Title Placeholder 1">
            <a:extLst>
              <a:ext uri="{FF2B5EF4-FFF2-40B4-BE49-F238E27FC236}">
                <a16:creationId xmlns:a16="http://schemas.microsoft.com/office/drawing/2014/main" id="{91F03EF5-C0A6-B4BB-7740-309A29F369D8}"/>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
        <p:nvSpPr>
          <p:cNvPr id="2" name="Rectangle 23">
            <a:extLst>
              <a:ext uri="{FF2B5EF4-FFF2-40B4-BE49-F238E27FC236}">
                <a16:creationId xmlns:a16="http://schemas.microsoft.com/office/drawing/2014/main" id="{6C965C13-149E-4851-BB0F-3F9C0AF21331}"/>
              </a:ext>
            </a:extLst>
          </p:cNvPr>
          <p:cNvSpPr>
            <a:spLocks noChangeArrowheads="1"/>
          </p:cNvSpPr>
          <p:nvPr userDrawn="1"/>
        </p:nvSpPr>
        <p:spPr bwMode="auto">
          <a:xfrm>
            <a:off x="11534765" y="6471727"/>
            <a:ext cx="482657" cy="230074"/>
          </a:xfrm>
          <a:prstGeom prst="rect">
            <a:avLst/>
          </a:prstGeom>
          <a:noFill/>
          <a:ln w="9525">
            <a:noFill/>
            <a:miter lim="800000"/>
            <a:headEnd/>
            <a:tailEnd/>
          </a:ln>
        </p:spPr>
        <p:txBody>
          <a:bodyPr wrap="none" lIns="0" tIns="0" rIns="182845" bIns="63996" anchor="t" anchorCtr="0"/>
          <a:lstStyle/>
          <a:p>
            <a:pPr algn="l"/>
            <a:fld id="{8FCB604D-6046-4407-8323-58BCB60A4EF1}" type="slidenum">
              <a:rPr lang="en-US" sz="1000" b="0" smtClean="0">
                <a:solidFill>
                  <a:schemeClr val="bg1"/>
                </a:solidFill>
                <a:ea typeface="ＭＳ Ｐゴシック" pitchFamily="34" charset="-128"/>
              </a:rPr>
              <a:pPr algn="l"/>
              <a:t>‹#›</a:t>
            </a:fld>
            <a:endParaRPr lang="en-US" sz="1000" b="0" dirty="0">
              <a:solidFill>
                <a:schemeClr val="bg1"/>
              </a:solidFill>
              <a:ea typeface="ＭＳ Ｐゴシック" pitchFamily="34" charset="-128"/>
            </a:endParaRPr>
          </a:p>
        </p:txBody>
      </p:sp>
      <p:sp>
        <p:nvSpPr>
          <p:cNvPr id="5" name="TextBox 4">
            <a:extLst>
              <a:ext uri="{FF2B5EF4-FFF2-40B4-BE49-F238E27FC236}">
                <a16:creationId xmlns:a16="http://schemas.microsoft.com/office/drawing/2014/main" id="{16458CF4-694C-2D44-689D-4D40231CF7DB}"/>
              </a:ext>
            </a:extLst>
          </p:cNvPr>
          <p:cNvSpPr txBox="1"/>
          <p:nvPr userDrawn="1"/>
        </p:nvSpPr>
        <p:spPr>
          <a:xfrm>
            <a:off x="9053730" y="6467571"/>
            <a:ext cx="2421803" cy="230074"/>
          </a:xfrm>
          <a:prstGeom prst="rect">
            <a:avLst/>
          </a:prstGeom>
          <a:noFill/>
          <a:ln>
            <a:noFill/>
          </a:ln>
        </p:spPr>
        <p:txBody>
          <a:bodyPr wrap="none" lIns="0" tIns="0" rIns="0" bIns="0" rtlCol="0" anchor="t">
            <a:noAutofit/>
          </a:bodyPr>
          <a:lstStyle/>
          <a:p>
            <a:pPr algn="r"/>
            <a:r>
              <a:rPr lang="en-US" sz="1000" b="0">
                <a:solidFill>
                  <a:schemeClr val="bg1"/>
                </a:solidFill>
                <a:latin typeface="Arial" pitchFamily="34" charset="0"/>
                <a:cs typeface="Arial" pitchFamily="34" charset="0"/>
              </a:rPr>
              <a:t>CONFIDENTIAL |</a:t>
            </a:r>
          </a:p>
        </p:txBody>
      </p:sp>
    </p:spTree>
    <p:extLst>
      <p:ext uri="{BB962C8B-B14F-4D97-AF65-F5344CB8AC3E}">
        <p14:creationId xmlns:p14="http://schemas.microsoft.com/office/powerpoint/2010/main" val="7206942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6438A9-316D-017C-77F8-4B9391138A21}"/>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a:stretch/>
        </p:blipFill>
        <p:spPr>
          <a:xfrm>
            <a:off x="0" y="6150984"/>
            <a:ext cx="12192000" cy="226771"/>
          </a:xfrm>
          <a:prstGeom prst="rect">
            <a:avLst/>
          </a:prstGeom>
        </p:spPr>
      </p:pic>
      <p:sp>
        <p:nvSpPr>
          <p:cNvPr id="2" name="Title Placeholder 1">
            <a:extLst>
              <a:ext uri="{FF2B5EF4-FFF2-40B4-BE49-F238E27FC236}">
                <a16:creationId xmlns:a16="http://schemas.microsoft.com/office/drawing/2014/main" id="{72861F0E-2B88-E049-9A00-B01C8B94D325}"/>
              </a:ext>
            </a:extLst>
          </p:cNvPr>
          <p:cNvSpPr>
            <a:spLocks noGrp="1"/>
          </p:cNvSpPr>
          <p:nvPr>
            <p:ph type="title"/>
          </p:nvPr>
        </p:nvSpPr>
        <p:spPr>
          <a:xfrm>
            <a:off x="596348" y="214499"/>
            <a:ext cx="10942002" cy="70414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B506C9-198F-6B47-94BA-3E8896827A03}"/>
              </a:ext>
            </a:extLst>
          </p:cNvPr>
          <p:cNvSpPr>
            <a:spLocks noGrp="1"/>
          </p:cNvSpPr>
          <p:nvPr>
            <p:ph type="body" idx="1"/>
          </p:nvPr>
        </p:nvSpPr>
        <p:spPr>
          <a:xfrm>
            <a:off x="596348" y="1410658"/>
            <a:ext cx="10942002" cy="47140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DCBD520-A146-CD4A-BFDB-E2D7415672B7}"/>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6210300"/>
            <a:ext cx="12192000" cy="647700"/>
          </a:xfrm>
          <a:prstGeom prst="rect">
            <a:avLst/>
          </a:prstGeom>
        </p:spPr>
      </p:pic>
      <p:sp>
        <p:nvSpPr>
          <p:cNvPr id="4" name="Rectangle 23">
            <a:extLst>
              <a:ext uri="{FF2B5EF4-FFF2-40B4-BE49-F238E27FC236}">
                <a16:creationId xmlns:a16="http://schemas.microsoft.com/office/drawing/2014/main" id="{A32668FE-5A45-1D00-756A-F844A0B21EC9}"/>
              </a:ext>
            </a:extLst>
          </p:cNvPr>
          <p:cNvSpPr>
            <a:spLocks noChangeArrowheads="1"/>
          </p:cNvSpPr>
          <p:nvPr userDrawn="1"/>
        </p:nvSpPr>
        <p:spPr bwMode="auto">
          <a:xfrm>
            <a:off x="11534765" y="6471727"/>
            <a:ext cx="482657" cy="230074"/>
          </a:xfrm>
          <a:prstGeom prst="rect">
            <a:avLst/>
          </a:prstGeom>
          <a:noFill/>
          <a:ln w="9525">
            <a:noFill/>
            <a:miter lim="800000"/>
            <a:headEnd/>
            <a:tailEnd/>
          </a:ln>
        </p:spPr>
        <p:txBody>
          <a:bodyPr wrap="none" lIns="0" tIns="0" rIns="182845" bIns="63996" anchor="t" anchorCtr="0"/>
          <a:lstStyle/>
          <a:p>
            <a:pPr algn="l"/>
            <a:fld id="{8FCB604D-6046-4407-8323-58BCB60A4EF1}" type="slidenum">
              <a:rPr lang="en-US" sz="1000" b="0" smtClean="0">
                <a:solidFill>
                  <a:schemeClr val="bg1"/>
                </a:solidFill>
                <a:ea typeface="ＭＳ Ｐゴシック" pitchFamily="34" charset="-128"/>
              </a:rPr>
              <a:pPr algn="l"/>
              <a:t>‹#›</a:t>
            </a:fld>
            <a:endParaRPr lang="en-US" sz="1000" b="0" dirty="0">
              <a:solidFill>
                <a:schemeClr val="bg1"/>
              </a:solidFill>
              <a:ea typeface="ＭＳ Ｐゴシック" pitchFamily="34" charset="-128"/>
            </a:endParaRPr>
          </a:p>
        </p:txBody>
      </p:sp>
      <p:sp>
        <p:nvSpPr>
          <p:cNvPr id="6" name="TextBox 5">
            <a:extLst>
              <a:ext uri="{FF2B5EF4-FFF2-40B4-BE49-F238E27FC236}">
                <a16:creationId xmlns:a16="http://schemas.microsoft.com/office/drawing/2014/main" id="{6448D483-9BF5-C857-C80B-4F264866CF4C}"/>
              </a:ext>
            </a:extLst>
          </p:cNvPr>
          <p:cNvSpPr txBox="1"/>
          <p:nvPr userDrawn="1"/>
        </p:nvSpPr>
        <p:spPr>
          <a:xfrm>
            <a:off x="9053730" y="6467571"/>
            <a:ext cx="2421803" cy="230074"/>
          </a:xfrm>
          <a:prstGeom prst="rect">
            <a:avLst/>
          </a:prstGeom>
          <a:noFill/>
          <a:ln>
            <a:noFill/>
          </a:ln>
        </p:spPr>
        <p:txBody>
          <a:bodyPr wrap="none" lIns="0" tIns="0" rIns="0" bIns="0" rtlCol="0" anchor="t">
            <a:noAutofit/>
          </a:bodyPr>
          <a:lstStyle/>
          <a:p>
            <a:pPr algn="r"/>
            <a:r>
              <a:rPr lang="en-US" sz="1000" b="0">
                <a:solidFill>
                  <a:schemeClr val="bg1"/>
                </a:solidFill>
                <a:latin typeface="Arial" pitchFamily="34" charset="0"/>
                <a:cs typeface="Arial" pitchFamily="34" charset="0"/>
              </a:rPr>
              <a:t>CONFIDENTIAL |</a:t>
            </a:r>
          </a:p>
        </p:txBody>
      </p:sp>
    </p:spTree>
    <p:extLst>
      <p:ext uri="{BB962C8B-B14F-4D97-AF65-F5344CB8AC3E}">
        <p14:creationId xmlns:p14="http://schemas.microsoft.com/office/powerpoint/2010/main" val="29392455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61" r:id="rId22"/>
    <p:sldLayoutId id="2147483962" r:id="rId23"/>
    <p:sldLayoutId id="2147483963" r:id="rId24"/>
    <p:sldLayoutId id="2147483967" r:id="rId25"/>
    <p:sldLayoutId id="2147483983" r:id="rId26"/>
    <p:sldLayoutId id="2147483984" r:id="rId27"/>
    <p:sldLayoutId id="2147483985" r:id="rId28"/>
    <p:sldLayoutId id="2147483986" r:id="rId29"/>
    <p:sldLayoutId id="2147483987" r:id="rId30"/>
    <p:sldLayoutId id="2147483988" r:id="rId31"/>
    <p:sldLayoutId id="2147483991" r:id="rId32"/>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emf"/><Relationship Id="rId18"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1.emf"/><Relationship Id="rId12" Type="http://schemas.openxmlformats.org/officeDocument/2006/relationships/oleObject" Target="../embeddings/oleObject4.bin"/><Relationship Id="rId17" Type="http://schemas.openxmlformats.org/officeDocument/2006/relationships/image" Target="../media/image57.emf"/><Relationship Id="rId2" Type="http://schemas.openxmlformats.org/officeDocument/2006/relationships/notesSlide" Target="../notesSlides/notesSlide4.xml"/><Relationship Id="rId16" Type="http://schemas.openxmlformats.org/officeDocument/2006/relationships/oleObject" Target="../embeddings/oleObject6.bin"/><Relationship Id="rId1" Type="http://schemas.openxmlformats.org/officeDocument/2006/relationships/slideLayout" Target="../slideLayouts/slideLayout124.xml"/><Relationship Id="rId6" Type="http://schemas.openxmlformats.org/officeDocument/2006/relationships/oleObject" Target="../embeddings/oleObject2.bin"/><Relationship Id="rId11" Type="http://schemas.openxmlformats.org/officeDocument/2006/relationships/image" Target="../media/image54.png"/><Relationship Id="rId5" Type="http://schemas.openxmlformats.org/officeDocument/2006/relationships/image" Target="../media/image50.emf"/><Relationship Id="rId15" Type="http://schemas.openxmlformats.org/officeDocument/2006/relationships/image" Target="../media/image56.emf"/><Relationship Id="rId10" Type="http://schemas.openxmlformats.org/officeDocument/2006/relationships/image" Target="../media/image53.emf"/><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66.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https://encrypted-tbn0.gstatic.com/images?q=tbn:ANd9GcT50ld9usFM49fdiCqHmmJPs0MsX6-ti6aDoQ&amp;s" TargetMode="Externa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F25079-CEA0-F75E-D0B9-50D90B5133A7}"/>
              </a:ext>
            </a:extLst>
          </p:cNvPr>
          <p:cNvPicPr>
            <a:picLocks noChangeAspect="1"/>
          </p:cNvPicPr>
          <p:nvPr/>
        </p:nvPicPr>
        <p:blipFill>
          <a:blip r:embed="rId2"/>
          <a:srcRect l="776" t="581" b="-196"/>
          <a:stretch>
            <a:fillRect/>
          </a:stretch>
        </p:blipFill>
        <p:spPr>
          <a:xfrm>
            <a:off x="0" y="0"/>
            <a:ext cx="12192000" cy="6858000"/>
          </a:xfrm>
          <a:prstGeom prst="rect">
            <a:avLst/>
          </a:prstGeom>
        </p:spPr>
      </p:pic>
    </p:spTree>
    <p:extLst>
      <p:ext uri="{BB962C8B-B14F-4D97-AF65-F5344CB8AC3E}">
        <p14:creationId xmlns:p14="http://schemas.microsoft.com/office/powerpoint/2010/main" val="2708676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ACB0-AD53-D98B-668C-0D15A5FF9AD5}"/>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CDDFE8A8-420E-8786-6C95-2B92108FBF11}"/>
              </a:ext>
            </a:extLst>
          </p:cNvPr>
          <p:cNvSpPr txBox="1"/>
          <p:nvPr/>
        </p:nvSpPr>
        <p:spPr>
          <a:xfrm>
            <a:off x="585691" y="3948425"/>
            <a:ext cx="4661448" cy="646331"/>
          </a:xfrm>
          <a:prstGeom prst="rect">
            <a:avLst/>
          </a:prstGeom>
          <a:noFill/>
        </p:spPr>
        <p:txBody>
          <a:bodyPr wrap="square">
            <a:spAutoFit/>
          </a:bodyPr>
          <a:lstStyle/>
          <a:p>
            <a:pPr marL="230188" indent="-230188">
              <a:lnSpc>
                <a:spcPct val="100000"/>
              </a:lnSpc>
              <a:spcBef>
                <a:spcPts val="0"/>
              </a:spcBef>
              <a:spcAft>
                <a:spcPts val="400"/>
              </a:spcAft>
              <a:buFont typeface="Arial" panose="020B0604020202020204" pitchFamily="34" charset="0"/>
              <a:buChar char="•"/>
              <a:defRPr/>
            </a:pPr>
            <a:r>
              <a:rPr lang="en-US" sz="1200" dirty="0">
                <a:solidFill>
                  <a:prstClr val="black"/>
                </a:solidFill>
                <a:cs typeface="Arial"/>
              </a:rPr>
              <a:t>Executed two discovery campaigns,</a:t>
            </a:r>
            <a:r>
              <a:rPr lang="en-US" sz="1200" b="1" u="sng" dirty="0">
                <a:solidFill>
                  <a:prstClr val="black"/>
                </a:solidFill>
                <a:cs typeface="Arial"/>
              </a:rPr>
              <a:t> </a:t>
            </a:r>
            <a:r>
              <a:rPr lang="en-US" sz="1200" b="1" dirty="0">
                <a:solidFill>
                  <a:prstClr val="black"/>
                </a:solidFill>
                <a:cs typeface="Arial"/>
              </a:rPr>
              <a:t>yielding the first full and selective mTORC1 small molecule inhibitors; lead optimization underway</a:t>
            </a:r>
          </a:p>
        </p:txBody>
      </p:sp>
      <p:sp>
        <p:nvSpPr>
          <p:cNvPr id="9" name="TextBox 8">
            <a:extLst>
              <a:ext uri="{FF2B5EF4-FFF2-40B4-BE49-F238E27FC236}">
                <a16:creationId xmlns:a16="http://schemas.microsoft.com/office/drawing/2014/main" id="{825A5B9F-97BE-3403-9716-B65B425148E2}"/>
              </a:ext>
            </a:extLst>
          </p:cNvPr>
          <p:cNvSpPr txBox="1"/>
          <p:nvPr/>
        </p:nvSpPr>
        <p:spPr>
          <a:xfrm>
            <a:off x="554140" y="1989459"/>
            <a:ext cx="5541859" cy="1685077"/>
          </a:xfrm>
          <a:prstGeom prst="rect">
            <a:avLst/>
          </a:prstGeom>
          <a:noFill/>
        </p:spPr>
        <p:txBody>
          <a:bodyPr wrap="square">
            <a:spAutoFit/>
          </a:bodyPr>
          <a:lstStyle/>
          <a:p>
            <a:pPr marL="173038" lvl="1" indent="-173038">
              <a:lnSpc>
                <a:spcPct val="100000"/>
              </a:lnSpc>
              <a:spcBef>
                <a:spcPts val="300"/>
              </a:spcBef>
              <a:buFont typeface="Arial" panose="020B0604020202020204" pitchFamily="34" charset="0"/>
              <a:buChar char="•"/>
              <a:defRPr/>
            </a:pPr>
            <a:r>
              <a:rPr lang="en-US" sz="1200" dirty="0">
                <a:cs typeface="Arial"/>
              </a:rPr>
              <a:t>mTORC1 role</a:t>
            </a:r>
            <a:r>
              <a:rPr lang="en-US" sz="1200" b="1" dirty="0">
                <a:cs typeface="Arial"/>
              </a:rPr>
              <a:t>: central to nutrient sensing and aging-related processes</a:t>
            </a:r>
          </a:p>
          <a:p>
            <a:pPr marL="173038" lvl="1" indent="-173038">
              <a:lnSpc>
                <a:spcPct val="100000"/>
              </a:lnSpc>
              <a:spcBef>
                <a:spcPts val="300"/>
              </a:spcBef>
              <a:buFont typeface="Arial" panose="020B0604020202020204" pitchFamily="34" charset="0"/>
              <a:buChar char="•"/>
              <a:defRPr/>
            </a:pPr>
            <a:r>
              <a:rPr lang="en-US" sz="1200" dirty="0">
                <a:cs typeface="Arial"/>
              </a:rPr>
              <a:t>Genetic evidence: </a:t>
            </a:r>
            <a:r>
              <a:rPr lang="en-US" sz="1200" b="1" dirty="0">
                <a:cs typeface="Arial"/>
              </a:rPr>
              <a:t>loss of key mTORC1 signaling components mimics CR better than mTORC1 inhibitor rapamycin</a:t>
            </a:r>
          </a:p>
          <a:p>
            <a:pPr marL="173038" lvl="1" indent="-173038">
              <a:lnSpc>
                <a:spcPct val="100000"/>
              </a:lnSpc>
              <a:spcBef>
                <a:spcPts val="300"/>
              </a:spcBef>
              <a:buFont typeface="Arial" panose="020B0604020202020204" pitchFamily="34" charset="0"/>
              <a:buChar char="•"/>
              <a:defRPr/>
            </a:pPr>
            <a:r>
              <a:rPr lang="en-US" sz="1200" dirty="0">
                <a:cs typeface="Arial"/>
              </a:rPr>
              <a:t>Current limitations: rapamycin is a partial and non-selective pathway inhibitor; </a:t>
            </a:r>
            <a:r>
              <a:rPr lang="en-US" sz="1200" b="1" dirty="0">
                <a:cs typeface="Arial"/>
              </a:rPr>
              <a:t>active-site inhibitors are toxic</a:t>
            </a:r>
          </a:p>
          <a:p>
            <a:pPr marL="173038" lvl="1" indent="-173038">
              <a:lnSpc>
                <a:spcPct val="100000"/>
              </a:lnSpc>
              <a:spcBef>
                <a:spcPts val="300"/>
              </a:spcBef>
              <a:buFont typeface="Arial" panose="020B0604020202020204" pitchFamily="34" charset="0"/>
              <a:buChar char="•"/>
              <a:defRPr/>
            </a:pPr>
            <a:r>
              <a:rPr lang="en-US" sz="1200" dirty="0">
                <a:cs typeface="Arial"/>
              </a:rPr>
              <a:t>Opportunity</a:t>
            </a:r>
            <a:r>
              <a:rPr lang="en-US" sz="1200" b="1" dirty="0">
                <a:cs typeface="Arial"/>
              </a:rPr>
              <a:t>: directly target mTORC1 components to yield potent, selective inhibitors to mimic CR, induce weight loss and preserve muscle in obesity and aging</a:t>
            </a:r>
          </a:p>
        </p:txBody>
      </p:sp>
      <p:sp>
        <p:nvSpPr>
          <p:cNvPr id="6" name="TextBox 5">
            <a:extLst>
              <a:ext uri="{FF2B5EF4-FFF2-40B4-BE49-F238E27FC236}">
                <a16:creationId xmlns:a16="http://schemas.microsoft.com/office/drawing/2014/main" id="{9EF26264-728C-6F9C-6CA8-CEA9578EC530}"/>
              </a:ext>
            </a:extLst>
          </p:cNvPr>
          <p:cNvSpPr txBox="1"/>
          <p:nvPr/>
        </p:nvSpPr>
        <p:spPr>
          <a:xfrm>
            <a:off x="585692" y="1704024"/>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Rationale</a:t>
            </a:r>
            <a:endParaRPr kumimoji="0" lang="en-US" sz="1200" b="1" i="0" u="sng"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8" name="Title 2">
            <a:extLst>
              <a:ext uri="{FF2B5EF4-FFF2-40B4-BE49-F238E27FC236}">
                <a16:creationId xmlns:a16="http://schemas.microsoft.com/office/drawing/2014/main" id="{53DDE407-9A20-E615-3D5C-E800E9855A78}"/>
              </a:ext>
            </a:extLst>
          </p:cNvPr>
          <p:cNvSpPr>
            <a:spLocks noGrp="1"/>
          </p:cNvSpPr>
          <p:nvPr>
            <p:ph type="title"/>
          </p:nvPr>
        </p:nvSpPr>
        <p:spPr>
          <a:xfrm>
            <a:off x="569802" y="214469"/>
            <a:ext cx="11515323" cy="567384"/>
          </a:xfrm>
        </p:spPr>
        <p:txBody>
          <a:bodyPr>
            <a:normAutofit/>
          </a:bodyPr>
          <a:lstStyle/>
          <a:p>
            <a:r>
              <a:rPr lang="en-US" sz="2400" dirty="0"/>
              <a:t>Aging: Longevity </a:t>
            </a:r>
            <a:r>
              <a:rPr lang="en-US" sz="2400" dirty="0">
                <a:solidFill>
                  <a:srgbClr val="FFC000"/>
                </a:solidFill>
              </a:rPr>
              <a:t>|</a:t>
            </a:r>
            <a:r>
              <a:rPr lang="en-US" sz="2400" dirty="0"/>
              <a:t> Selective mTORC1 Pathway Inhibition to Expand Lifespan</a:t>
            </a:r>
          </a:p>
        </p:txBody>
      </p:sp>
      <p:sp>
        <p:nvSpPr>
          <p:cNvPr id="38" name="TextBox 37">
            <a:extLst>
              <a:ext uri="{FF2B5EF4-FFF2-40B4-BE49-F238E27FC236}">
                <a16:creationId xmlns:a16="http://schemas.microsoft.com/office/drawing/2014/main" id="{604BF53B-C911-975F-E4B1-0ACD467D5170}"/>
              </a:ext>
            </a:extLst>
          </p:cNvPr>
          <p:cNvSpPr txBox="1"/>
          <p:nvPr/>
        </p:nvSpPr>
        <p:spPr>
          <a:xfrm>
            <a:off x="585691" y="3662990"/>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Status</a:t>
            </a:r>
          </a:p>
        </p:txBody>
      </p:sp>
      <p:sp>
        <p:nvSpPr>
          <p:cNvPr id="44" name="Content Placeholder 2">
            <a:extLst>
              <a:ext uri="{FF2B5EF4-FFF2-40B4-BE49-F238E27FC236}">
                <a16:creationId xmlns:a16="http://schemas.microsoft.com/office/drawing/2014/main" id="{12D48B2E-E1A1-B998-06F7-579349E913D8}"/>
              </a:ext>
            </a:extLst>
          </p:cNvPr>
          <p:cNvSpPr txBox="1">
            <a:spLocks/>
          </p:cNvSpPr>
          <p:nvPr/>
        </p:nvSpPr>
        <p:spPr>
          <a:xfrm>
            <a:off x="433119" y="991082"/>
            <a:ext cx="5855386" cy="861774"/>
          </a:xfrm>
          <a:prstGeom prst="rect">
            <a:avLst/>
          </a:prstGeom>
          <a:noFill/>
          <a:ln w="3175">
            <a:noFill/>
          </a:ln>
          <a:effectLst/>
        </p:spPr>
        <p:txBody>
          <a:bodyPr wrap="square" lIns="91440" tIns="45720" rIns="9144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216669"/>
                </a:solidFill>
                <a:effectLst/>
                <a:uLnTx/>
                <a:uFillTx/>
                <a:latin typeface="Arial"/>
                <a:cs typeface="Arial"/>
              </a:defRPr>
            </a:lvl1pPr>
            <a:lvl2pPr marL="0" marR="0" lvl="1" indent="0" algn="ctr" defTabSz="1219170" fontAlgn="auto">
              <a:lnSpc>
                <a:spcPct val="100000"/>
              </a:lnSpc>
              <a:spcBef>
                <a:spcPts val="800"/>
              </a:spcBef>
              <a:spcAft>
                <a:spcPts val="133"/>
              </a:spcAft>
              <a:buClr>
                <a:srgbClr val="BF6D2E">
                  <a:lumMod val="75000"/>
                </a:srgbClr>
              </a:buClr>
              <a:buSzTx/>
              <a:buFont typeface="Wingdings" panose="05000000000000000000" pitchFamily="2" charset="2"/>
              <a:buNone/>
              <a:tabLst/>
              <a:defRPr kumimoji="0" b="0" i="1" u="none" strike="noStrike" cap="none" spc="0" normalizeH="0" baseline="0">
                <a:ln>
                  <a:noFill/>
                </a:ln>
                <a:solidFill>
                  <a:srgbClr val="FFFFFF"/>
                </a:solidFill>
                <a:effectLst/>
                <a:uLnTx/>
                <a:uFillTx/>
                <a:latin typeface="Arial" pitchFamily="34" charset="0"/>
                <a:cs typeface="Arial" pitchFamily="34" charset="0"/>
              </a:defRPr>
            </a:lvl2pPr>
            <a:lvl3pPr marL="459306" indent="-198962" defTabSz="1219170">
              <a:spcBef>
                <a:spcPts val="800"/>
              </a:spcBef>
              <a:buClr>
                <a:schemeClr val="accent3">
                  <a:lumMod val="75000"/>
                </a:schemeClr>
              </a:buClr>
              <a:buFont typeface="Arial" pitchFamily="34" charset="0"/>
              <a:buChar char="•"/>
              <a:tabLst>
                <a:tab pos="533387" algn="l"/>
              </a:tabLst>
              <a:defRPr>
                <a:solidFill>
                  <a:schemeClr val="accent6"/>
                </a:solidFill>
                <a:latin typeface="Arial" pitchFamily="34" charset="0"/>
                <a:cs typeface="Arial" pitchFamily="34" charset="0"/>
              </a:defRPr>
            </a:lvl3pPr>
            <a:lvl4pPr marL="685783" indent="-228594" defTabSz="1219170">
              <a:spcBef>
                <a:spcPts val="800"/>
              </a:spcBef>
              <a:buClr>
                <a:schemeClr val="accent3">
                  <a:lumMod val="75000"/>
                </a:schemeClr>
              </a:buClr>
              <a:buFont typeface="Arial" panose="020B0604020202020204" pitchFamily="34" charset="0"/>
              <a:buChar char="-"/>
              <a:defRPr sz="1600">
                <a:solidFill>
                  <a:schemeClr val="accent6"/>
                </a:solidFill>
                <a:latin typeface="Arial" pitchFamily="34" charset="0"/>
                <a:cs typeface="Arial" pitchFamily="34" charset="0"/>
              </a:defRPr>
            </a:lvl4pPr>
            <a:lvl5pPr marL="914377" indent="-228594" defTabSz="1219170">
              <a:spcBef>
                <a:spcPts val="800"/>
              </a:spcBef>
              <a:buClr>
                <a:schemeClr val="accent3">
                  <a:lumMod val="75000"/>
                </a:schemeClr>
              </a:buClr>
              <a:buSzPct val="100000"/>
              <a:buFont typeface="Arial" panose="020B0604020202020204" pitchFamily="34" charset="0"/>
              <a:buChar char="◦"/>
              <a:defRPr sz="1100">
                <a:solidFill>
                  <a:schemeClr val="accent6"/>
                </a:solidFill>
                <a:latin typeface="Arial" pitchFamily="34" charset="0"/>
                <a:cs typeface="Arial"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marL="169863" algn="l">
              <a:defRPr/>
            </a:pPr>
            <a:r>
              <a:rPr lang="en-US" i="1" dirty="0">
                <a:solidFill>
                  <a:schemeClr val="tx1"/>
                </a:solidFill>
              </a:rPr>
              <a:t>Caloric restriction (CR) is the most well-validated way of extending lifespan in animals &amp; health biomarkers in humans</a:t>
            </a:r>
          </a:p>
          <a:p>
            <a:pPr marL="169863" marR="0" lvl="0" indent="0" algn="l" defTabSz="914400" rtl="0" eaLnBrk="1" fontAlgn="auto" latinLnBrk="0" hangingPunct="1">
              <a:lnSpc>
                <a:spcPct val="100000"/>
              </a:lnSpc>
              <a:spcBef>
                <a:spcPts val="0"/>
              </a:spcBef>
              <a:spcAft>
                <a:spcPts val="0"/>
              </a:spcAft>
              <a:buClrTx/>
              <a:buSzTx/>
              <a:buFontTx/>
              <a:buNone/>
              <a:tabLst/>
              <a:defRPr/>
            </a:pPr>
            <a:endParaRPr kumimoji="0" lang="en-US" sz="1800" i="1"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FD621BBF-146F-87E8-07CF-97CDBF42B7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4560" y="2030935"/>
            <a:ext cx="6126480" cy="3079244"/>
          </a:xfrm>
          <a:prstGeom prst="rect">
            <a:avLst/>
          </a:prstGeom>
          <a:solidFill>
            <a:schemeClr val="bg1"/>
          </a:solidFill>
        </p:spPr>
      </p:pic>
      <p:sp>
        <p:nvSpPr>
          <p:cNvPr id="3" name="Text Placeholder 1">
            <a:extLst>
              <a:ext uri="{FF2B5EF4-FFF2-40B4-BE49-F238E27FC236}">
                <a16:creationId xmlns:a16="http://schemas.microsoft.com/office/drawing/2014/main" id="{29E5DFC0-3F80-E9A3-340E-7AFFA636FAB9}"/>
              </a:ext>
            </a:extLst>
          </p:cNvPr>
          <p:cNvSpPr txBox="1">
            <a:spLocks/>
          </p:cNvSpPr>
          <p:nvPr/>
        </p:nvSpPr>
        <p:spPr>
          <a:xfrm>
            <a:off x="5954560" y="1576322"/>
            <a:ext cx="6237440" cy="338554"/>
          </a:xfrm>
          <a:prstGeom prst="rect">
            <a:avLst/>
          </a:prstGeom>
          <a:noFill/>
        </p:spPr>
        <p:txBody>
          <a:bodyPr wrap="square">
            <a:spAutoFit/>
          </a:bodyPr>
          <a:lstStyle>
            <a:defPPr>
              <a:defRPr lang="en-US"/>
            </a:defPPr>
            <a:lvl1pPr marL="457086" indent="-457086" algn="l" defTabSz="1828343" rtl="0" eaLnBrk="1" latinLnBrk="0" hangingPunct="1">
              <a:lnSpc>
                <a:spcPct val="90000"/>
              </a:lnSpc>
              <a:spcBef>
                <a:spcPts val="2000"/>
              </a:spcBef>
              <a:buClr>
                <a:srgbClr val="5BC1D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0" lvl="1" algn="ctr" defTabSz="1219170">
              <a:buClr>
                <a:srgbClr val="BF6D2E">
                  <a:lumMod val="75000"/>
                </a:srgbClr>
              </a:buClr>
              <a:defRPr sz="1400" b="1">
                <a:solidFill>
                  <a:srgbClr val="193F63"/>
                </a:solidFill>
                <a:latin typeface="Arial"/>
                <a:cs typeface="Arial"/>
              </a:defRPr>
            </a:lvl2pPr>
            <a:lvl3pPr marL="2285429"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3199600"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4113771"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lvl="1"/>
            <a:r>
              <a:rPr lang="en-US" sz="1600" dirty="0">
                <a:solidFill>
                  <a:srgbClr val="263A77"/>
                </a:solidFill>
              </a:rPr>
              <a:t>Targeting mTORC1 pathway to mimic caloric restriction</a:t>
            </a:r>
          </a:p>
        </p:txBody>
      </p:sp>
      <p:cxnSp>
        <p:nvCxnSpPr>
          <p:cNvPr id="4" name="Straight Connector 3">
            <a:extLst>
              <a:ext uri="{FF2B5EF4-FFF2-40B4-BE49-F238E27FC236}">
                <a16:creationId xmlns:a16="http://schemas.microsoft.com/office/drawing/2014/main" id="{250BB3CB-EFFD-6BFB-F7D4-DE93A8B8767D}"/>
              </a:ext>
            </a:extLst>
          </p:cNvPr>
          <p:cNvCxnSpPr>
            <a:cxnSpLocks/>
          </p:cNvCxnSpPr>
          <p:nvPr/>
        </p:nvCxnSpPr>
        <p:spPr>
          <a:xfrm>
            <a:off x="5954560" y="1906528"/>
            <a:ext cx="6126480" cy="0"/>
          </a:xfrm>
          <a:prstGeom prst="line">
            <a:avLst/>
          </a:prstGeom>
          <a:ln w="3175"/>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704DA879-F073-0ED0-8F40-87A7D6A4023E}"/>
              </a:ext>
            </a:extLst>
          </p:cNvPr>
          <p:cNvSpPr txBox="1"/>
          <p:nvPr/>
        </p:nvSpPr>
        <p:spPr>
          <a:xfrm>
            <a:off x="497458" y="4894096"/>
            <a:ext cx="5014441" cy="907941"/>
          </a:xfrm>
          <a:prstGeom prst="rect">
            <a:avLst/>
          </a:prstGeom>
          <a:noFill/>
        </p:spPr>
        <p:txBody>
          <a:bodyPr wrap="square">
            <a:spAutoFit/>
          </a:bodyPr>
          <a:lstStyle/>
          <a:p>
            <a:pPr marL="171450" indent="-171450">
              <a:lnSpc>
                <a:spcPct val="100000"/>
              </a:lnSpc>
              <a:spcBef>
                <a:spcPts val="300"/>
              </a:spcBef>
              <a:buFont typeface="Arial" panose="020B0604020202020204" pitchFamily="34" charset="0"/>
              <a:buChar char="•"/>
              <a:defRPr/>
            </a:pPr>
            <a:r>
              <a:rPr lang="en-US" sz="1200" dirty="0">
                <a:cs typeface="Arial"/>
              </a:rPr>
              <a:t>Continued medicinal chemistry campaign to generate molecules with suitable exposure and potency for in vivo proof-of-concept modeling</a:t>
            </a:r>
          </a:p>
          <a:p>
            <a:pPr marL="171450" indent="-171450">
              <a:lnSpc>
                <a:spcPct val="100000"/>
              </a:lnSpc>
              <a:spcBef>
                <a:spcPts val="300"/>
              </a:spcBef>
              <a:buFont typeface="Arial" panose="020B0604020202020204" pitchFamily="34" charset="0"/>
              <a:buChar char="•"/>
              <a:defRPr/>
            </a:pPr>
            <a:r>
              <a:rPr lang="en-US" sz="1200" dirty="0">
                <a:cs typeface="Arial"/>
              </a:rPr>
              <a:t>Evaluate metabolic and muscle phenotypes in obese mice</a:t>
            </a:r>
          </a:p>
          <a:p>
            <a:pPr marL="171450" indent="-171450">
              <a:lnSpc>
                <a:spcPct val="100000"/>
              </a:lnSpc>
              <a:spcBef>
                <a:spcPts val="300"/>
              </a:spcBef>
              <a:buFont typeface="Arial" panose="020B0604020202020204" pitchFamily="34" charset="0"/>
              <a:buChar char="•"/>
              <a:defRPr/>
            </a:pPr>
            <a:r>
              <a:rPr lang="en-US" sz="1200" dirty="0">
                <a:cs typeface="Arial"/>
              </a:rPr>
              <a:t>In vivo proof-of-concept anticipated in Q3 2026</a:t>
            </a:r>
          </a:p>
        </p:txBody>
      </p:sp>
      <p:sp>
        <p:nvSpPr>
          <p:cNvPr id="7" name="TextBox 6">
            <a:extLst>
              <a:ext uri="{FF2B5EF4-FFF2-40B4-BE49-F238E27FC236}">
                <a16:creationId xmlns:a16="http://schemas.microsoft.com/office/drawing/2014/main" id="{0F881B18-B9AC-703C-60E9-EF7D68039EA7}"/>
              </a:ext>
            </a:extLst>
          </p:cNvPr>
          <p:cNvSpPr txBox="1"/>
          <p:nvPr/>
        </p:nvSpPr>
        <p:spPr>
          <a:xfrm>
            <a:off x="554141" y="4625533"/>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Next Steps </a:t>
            </a:r>
          </a:p>
        </p:txBody>
      </p:sp>
    </p:spTree>
    <p:extLst>
      <p:ext uri="{BB962C8B-B14F-4D97-AF65-F5344CB8AC3E}">
        <p14:creationId xmlns:p14="http://schemas.microsoft.com/office/powerpoint/2010/main" val="166854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57;g3a0008a6a9f_0_166">
            <a:extLst>
              <a:ext uri="{FF2B5EF4-FFF2-40B4-BE49-F238E27FC236}">
                <a16:creationId xmlns:a16="http://schemas.microsoft.com/office/drawing/2014/main" id="{DC5B64F2-B70E-1635-4454-B477E3CA8B01}"/>
              </a:ext>
            </a:extLst>
          </p:cNvPr>
          <p:cNvPicPr preferRelativeResize="0">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288340" y="3192145"/>
            <a:ext cx="6653857" cy="2945477"/>
          </a:xfrm>
          <a:prstGeom prst="rect">
            <a:avLst/>
          </a:prstGeom>
          <a:noFill/>
          <a:ln>
            <a:noFill/>
          </a:ln>
        </p:spPr>
      </p:pic>
      <p:pic>
        <p:nvPicPr>
          <p:cNvPr id="4" name="Google Shape;956;g3a0008a6a9f_0_1781" descr="Diagram, schematic&#10;&#10;Description automatically generated">
            <a:extLst>
              <a:ext uri="{FF2B5EF4-FFF2-40B4-BE49-F238E27FC236}">
                <a16:creationId xmlns:a16="http://schemas.microsoft.com/office/drawing/2014/main" id="{3D188EC4-2ADC-E086-6564-DFCA4EB5CC7E}"/>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152577" y="3244740"/>
            <a:ext cx="3924390" cy="2840289"/>
          </a:xfrm>
          <a:prstGeom prst="rect">
            <a:avLst/>
          </a:prstGeom>
          <a:noFill/>
          <a:ln>
            <a:noFill/>
          </a:ln>
        </p:spPr>
      </p:pic>
      <p:sp>
        <p:nvSpPr>
          <p:cNvPr id="5" name="TextBox 4">
            <a:extLst>
              <a:ext uri="{FF2B5EF4-FFF2-40B4-BE49-F238E27FC236}">
                <a16:creationId xmlns:a16="http://schemas.microsoft.com/office/drawing/2014/main" id="{FE64A769-BD8C-2FB3-8E38-AD6284204A2B}"/>
              </a:ext>
            </a:extLst>
          </p:cNvPr>
          <p:cNvSpPr txBox="1"/>
          <p:nvPr/>
        </p:nvSpPr>
        <p:spPr>
          <a:xfrm>
            <a:off x="142206" y="1001125"/>
            <a:ext cx="11249694" cy="2146742"/>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30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The Scripps Research Translational Institute (SRTI) has established large-scale digital research platforms integrating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consumer wearable sensors</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mobile multimodal phenotyping, and AI-based analytics.</a:t>
            </a:r>
          </a:p>
          <a:p>
            <a:pPr marL="742950" marR="0" lvl="1" indent="-285750" algn="l" defTabSz="914400" rtl="0" eaLnBrk="1" fontAlgn="auto" latinLnBrk="0" hangingPunct="1">
              <a:lnSpc>
                <a:spcPct val="100000"/>
              </a:lnSpc>
              <a:spcBef>
                <a:spcPts val="30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Wearables enable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continuous longitudinal measurement</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400" b="0" i="0" u="none" strike="noStrike" kern="1200" cap="none" spc="0" normalizeH="0" baseline="0" noProof="0" dirty="0">
                <a:ln>
                  <a:noFill/>
                </a:ln>
                <a:effectLst/>
                <a:uLnTx/>
                <a:uFillTx/>
                <a:latin typeface="Arial" panose="020B0604020202020204"/>
                <a:ea typeface="+mn-ea"/>
                <a:cs typeface="+mn-cs"/>
              </a:rPr>
              <a:t>of physiologic parameters that change with aging, including heart rate dynamics, sleep architecture, physical activity, circadian regularity,</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and recovery following physiologic stress like age-related diseases.</a:t>
            </a:r>
          </a:p>
          <a:p>
            <a:pPr marL="742950" marR="0" lvl="1" indent="-285750" algn="l" defTabSz="914400" rtl="0" eaLnBrk="1" fontAlgn="auto" latinLnBrk="0" hangingPunct="1">
              <a:lnSpc>
                <a:spcPct val="100000"/>
              </a:lnSpc>
              <a:spcBef>
                <a:spcPts val="30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SRTI-led digital trials have shown that wearable-derived signals can identify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early physiologic perturbations preceding clinical disease</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supporting their utility for detecting aging-related vulnerability, resilience, and transitions from health to disease.</a:t>
            </a:r>
          </a:p>
          <a:p>
            <a:pPr marL="742950" marR="0" lvl="1" indent="-285750" algn="l" defTabSz="914400" rtl="0" eaLnBrk="1" fontAlgn="auto" latinLnBrk="0" hangingPunct="1">
              <a:lnSpc>
                <a:spcPct val="100000"/>
              </a:lnSpc>
              <a:spcBef>
                <a:spcPts val="300"/>
              </a:spcBef>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These approaches support healthy aging research by enabling earlier identification of subclinical functional decline and informing timely interventions to preserve healthspan.</a:t>
            </a:r>
          </a:p>
        </p:txBody>
      </p:sp>
      <p:sp>
        <p:nvSpPr>
          <p:cNvPr id="6" name="Title 2">
            <a:extLst>
              <a:ext uri="{FF2B5EF4-FFF2-40B4-BE49-F238E27FC236}">
                <a16:creationId xmlns:a16="http://schemas.microsoft.com/office/drawing/2014/main" id="{02C4DEDC-B997-CF59-0C96-1BCCFAA0D1CC}"/>
              </a:ext>
            </a:extLst>
          </p:cNvPr>
          <p:cNvSpPr txBox="1">
            <a:spLocks/>
          </p:cNvSpPr>
          <p:nvPr/>
        </p:nvSpPr>
        <p:spPr>
          <a:xfrm>
            <a:off x="596348" y="214499"/>
            <a:ext cx="10942002" cy="65969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dirty="0"/>
              <a:t>Aging </a:t>
            </a:r>
            <a:r>
              <a:rPr lang="en-US" sz="3200" dirty="0">
                <a:solidFill>
                  <a:srgbClr val="FFC000"/>
                </a:solidFill>
              </a:rPr>
              <a:t>|</a:t>
            </a:r>
            <a:r>
              <a:rPr lang="en-US" sz="3200" dirty="0"/>
              <a:t> Digital Medicine and Multimodal Health</a:t>
            </a:r>
          </a:p>
        </p:txBody>
      </p:sp>
    </p:spTree>
    <p:extLst>
      <p:ext uri="{BB962C8B-B14F-4D97-AF65-F5344CB8AC3E}">
        <p14:creationId xmlns:p14="http://schemas.microsoft.com/office/powerpoint/2010/main" val="346481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3AAEC-6FFD-C54E-195F-527157D3EDA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669D8A9-3159-254A-ADCF-3944108FD556}"/>
              </a:ext>
            </a:extLst>
          </p:cNvPr>
          <p:cNvSpPr>
            <a:spLocks noGrp="1"/>
          </p:cNvSpPr>
          <p:nvPr>
            <p:ph type="title"/>
          </p:nvPr>
        </p:nvSpPr>
        <p:spPr>
          <a:xfrm>
            <a:off x="596347" y="214499"/>
            <a:ext cx="11404583" cy="659690"/>
          </a:xfrm>
        </p:spPr>
        <p:txBody>
          <a:bodyPr anchor="b">
            <a:noAutofit/>
          </a:bodyPr>
          <a:lstStyle/>
          <a:p>
            <a:r>
              <a:rPr lang="en-US" sz="2700" dirty="0"/>
              <a:t>Aging </a:t>
            </a:r>
            <a:r>
              <a:rPr lang="en-US" sz="2700" dirty="0">
                <a:solidFill>
                  <a:srgbClr val="FFC000"/>
                </a:solidFill>
              </a:rPr>
              <a:t>|</a:t>
            </a:r>
            <a:r>
              <a:rPr lang="en-US" sz="2700" dirty="0"/>
              <a:t> Massively Parallel Genetic Tools to Study the Aging Brain</a:t>
            </a:r>
          </a:p>
        </p:txBody>
      </p:sp>
      <p:sp>
        <p:nvSpPr>
          <p:cNvPr id="4" name="TextBox 3">
            <a:extLst>
              <a:ext uri="{FF2B5EF4-FFF2-40B4-BE49-F238E27FC236}">
                <a16:creationId xmlns:a16="http://schemas.microsoft.com/office/drawing/2014/main" id="{ECB26CFD-1AF6-A479-1917-C45F5597BE25}"/>
              </a:ext>
            </a:extLst>
          </p:cNvPr>
          <p:cNvSpPr txBox="1"/>
          <p:nvPr/>
        </p:nvSpPr>
        <p:spPr>
          <a:xfrm>
            <a:off x="559954" y="3488968"/>
            <a:ext cx="4726279" cy="2285241"/>
          </a:xfrm>
          <a:prstGeom prst="rect">
            <a:avLst/>
          </a:prstGeom>
          <a:noFill/>
        </p:spPr>
        <p:txBody>
          <a:bodyPr wrap="square">
            <a:spAutoFit/>
          </a:bodyPr>
          <a:lstStyle/>
          <a:p>
            <a:pPr marL="171450" indent="-171450">
              <a:spcBef>
                <a:spcPts val="300"/>
              </a:spcBef>
              <a:buFont typeface="Arial" panose="020B0604020202020204" pitchFamily="34" charset="0"/>
              <a:buChar char="•"/>
            </a:pPr>
            <a:r>
              <a:rPr lang="en-US" sz="1400" dirty="0">
                <a:cs typeface="Arial"/>
              </a:rPr>
              <a:t>Scripps Research scientists have developed a method, called Perturb-seq, to virally deliver and study dozens of gene variants simultaneously in the adult mouse brain</a:t>
            </a:r>
          </a:p>
          <a:p>
            <a:pPr marL="171450" indent="-171450">
              <a:spcBef>
                <a:spcPts val="300"/>
              </a:spcBef>
              <a:buFont typeface="Arial" panose="020B0604020202020204" pitchFamily="34" charset="0"/>
              <a:buChar char="•"/>
            </a:pPr>
            <a:r>
              <a:rPr lang="en-US" sz="1400" dirty="0">
                <a:cs typeface="Arial"/>
              </a:rPr>
              <a:t>This method </a:t>
            </a:r>
            <a:r>
              <a:rPr lang="en-US" sz="1400" b="1" dirty="0">
                <a:cs typeface="Arial"/>
              </a:rPr>
              <a:t>enables the generation of tens of thousands of gene expression profiles in different cellular populations in the brain (neurons, astrocytes, glia, oligodendrocytes, etc.) in parallel </a:t>
            </a:r>
            <a:r>
              <a:rPr lang="en-US" sz="1400" dirty="0">
                <a:cs typeface="Arial"/>
              </a:rPr>
              <a:t>to understand how gene variants affect different cell types and cellular communication as we age</a:t>
            </a:r>
            <a:endParaRPr lang="en-US"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146743-7C25-D6A3-F00B-03DD58479742}"/>
              </a:ext>
            </a:extLst>
          </p:cNvPr>
          <p:cNvSpPr txBox="1"/>
          <p:nvPr/>
        </p:nvSpPr>
        <p:spPr>
          <a:xfrm>
            <a:off x="559954" y="1410467"/>
            <a:ext cx="4821813" cy="1638910"/>
          </a:xfrm>
          <a:prstGeom prst="rect">
            <a:avLst/>
          </a:prstGeom>
          <a:noFill/>
        </p:spPr>
        <p:txBody>
          <a:bodyPr wrap="square">
            <a:spAutoFit/>
          </a:bodyPr>
          <a:lstStyle/>
          <a:p>
            <a:pPr marL="171450" indent="-171450">
              <a:spcBef>
                <a:spcPts val="300"/>
              </a:spcBef>
              <a:buFont typeface="Arial" panose="020B0604020202020204" pitchFamily="34" charset="0"/>
              <a:buChar char="•"/>
            </a:pPr>
            <a:r>
              <a:rPr lang="en-US" sz="1400" dirty="0">
                <a:cs typeface="Arial"/>
              </a:rPr>
              <a:t>The </a:t>
            </a:r>
            <a:r>
              <a:rPr lang="en-US" sz="1400" b="1" dirty="0">
                <a:cs typeface="Arial"/>
              </a:rPr>
              <a:t>genetic and physiological factors that contribute to disease in the brain, including neurodegeneration, remain enigmatic</a:t>
            </a:r>
            <a:r>
              <a:rPr lang="en-US" sz="1400" dirty="0">
                <a:cs typeface="Arial"/>
              </a:rPr>
              <a:t> despite growing numbers of identified disease associated gene variants</a:t>
            </a:r>
          </a:p>
          <a:p>
            <a:pPr marL="171450" indent="-171450">
              <a:spcBef>
                <a:spcPts val="300"/>
              </a:spcBef>
              <a:buFont typeface="Arial" panose="020B0604020202020204" pitchFamily="34" charset="0"/>
              <a:buChar char="•"/>
            </a:pPr>
            <a:r>
              <a:rPr lang="en-US" sz="1400" dirty="0">
                <a:cs typeface="Arial"/>
              </a:rPr>
              <a:t>Current approaches are hampered by analyzing one gene variant at a time, evaluating complex cellular populations in bulk</a:t>
            </a:r>
          </a:p>
        </p:txBody>
      </p:sp>
      <p:sp>
        <p:nvSpPr>
          <p:cNvPr id="7" name="TextBox 6">
            <a:extLst>
              <a:ext uri="{FF2B5EF4-FFF2-40B4-BE49-F238E27FC236}">
                <a16:creationId xmlns:a16="http://schemas.microsoft.com/office/drawing/2014/main" id="{5B4CE570-F335-1F0D-D957-6599A24D81F2}"/>
              </a:ext>
            </a:extLst>
          </p:cNvPr>
          <p:cNvSpPr txBox="1"/>
          <p:nvPr/>
        </p:nvSpPr>
        <p:spPr>
          <a:xfrm>
            <a:off x="559954" y="1160379"/>
            <a:ext cx="48991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sng" strike="noStrike" kern="1200" cap="none" spc="0" normalizeH="0" baseline="0" noProof="0" dirty="0">
                <a:ln>
                  <a:noFill/>
                </a:ln>
                <a:solidFill>
                  <a:srgbClr val="263A77"/>
                </a:solidFill>
                <a:effectLst/>
                <a:uLnTx/>
                <a:uFillTx/>
                <a:latin typeface="Arial" panose="020B0604020202020204"/>
                <a:ea typeface="+mn-ea"/>
                <a:cs typeface="+mn-cs"/>
              </a:rPr>
              <a:t>Background</a:t>
            </a:r>
            <a:endParaRPr kumimoji="0" lang="en-US" sz="1400" b="1" i="0" u="sng"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E373012-75C1-A48D-BE36-D089E84B86A7}"/>
              </a:ext>
            </a:extLst>
          </p:cNvPr>
          <p:cNvSpPr txBox="1"/>
          <p:nvPr/>
        </p:nvSpPr>
        <p:spPr>
          <a:xfrm>
            <a:off x="559954" y="3232683"/>
            <a:ext cx="472627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sng" strike="noStrike" kern="1200" cap="none" spc="0" normalizeH="0" baseline="0" noProof="0" dirty="0">
                <a:ln>
                  <a:noFill/>
                </a:ln>
                <a:solidFill>
                  <a:srgbClr val="263A77"/>
                </a:solidFill>
                <a:effectLst/>
                <a:uLnTx/>
                <a:uFillTx/>
                <a:latin typeface="Arial" panose="020B0604020202020204"/>
                <a:ea typeface="+mn-ea"/>
                <a:cs typeface="+mn-cs"/>
              </a:rPr>
              <a:t>Status</a:t>
            </a:r>
          </a:p>
        </p:txBody>
      </p:sp>
      <p:sp>
        <p:nvSpPr>
          <p:cNvPr id="14" name="Rectangle 13">
            <a:extLst>
              <a:ext uri="{FF2B5EF4-FFF2-40B4-BE49-F238E27FC236}">
                <a16:creationId xmlns:a16="http://schemas.microsoft.com/office/drawing/2014/main" id="{3E2CFE4F-50AE-3CC2-2822-9A161A0FCA19}"/>
              </a:ext>
            </a:extLst>
          </p:cNvPr>
          <p:cNvSpPr/>
          <p:nvPr/>
        </p:nvSpPr>
        <p:spPr>
          <a:xfrm>
            <a:off x="5609230" y="1014469"/>
            <a:ext cx="6075698" cy="584775"/>
          </a:xfrm>
          <a:prstGeom prst="rect">
            <a:avLst/>
          </a:prstGeom>
          <a:solidFill>
            <a:srgbClr val="263A77"/>
          </a:solidFill>
          <a:ln w="190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High-control, high-throughput genetic screens: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general path to disease functions</a:t>
            </a:r>
          </a:p>
        </p:txBody>
      </p:sp>
      <p:sp>
        <p:nvSpPr>
          <p:cNvPr id="18" name="Rectangle 17">
            <a:extLst>
              <a:ext uri="{FF2B5EF4-FFF2-40B4-BE49-F238E27FC236}">
                <a16:creationId xmlns:a16="http://schemas.microsoft.com/office/drawing/2014/main" id="{D1178312-F644-527A-98EE-AD3DE0E254CD}"/>
              </a:ext>
            </a:extLst>
          </p:cNvPr>
          <p:cNvSpPr/>
          <p:nvPr/>
        </p:nvSpPr>
        <p:spPr>
          <a:xfrm>
            <a:off x="5609230" y="1014469"/>
            <a:ext cx="6075698" cy="2092672"/>
          </a:xfrm>
          <a:prstGeom prst="rect">
            <a:avLst/>
          </a:prstGeom>
          <a:noFill/>
          <a:ln w="9525">
            <a:solidFill>
              <a:srgbClr val="263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diagram of a genetic engineering&#10;&#10;AI-generated content may be incorrect.">
            <a:extLst>
              <a:ext uri="{FF2B5EF4-FFF2-40B4-BE49-F238E27FC236}">
                <a16:creationId xmlns:a16="http://schemas.microsoft.com/office/drawing/2014/main" id="{72E2D21F-1AE5-691A-C965-5BE57CB654A9}"/>
              </a:ext>
            </a:extLst>
          </p:cNvPr>
          <p:cNvPicPr>
            <a:picLocks noChangeAspect="1"/>
          </p:cNvPicPr>
          <p:nvPr/>
        </p:nvPicPr>
        <p:blipFill>
          <a:blip r:embed="rId2"/>
          <a:srcRect t="21053" b="24838"/>
          <a:stretch>
            <a:fillRect/>
          </a:stretch>
        </p:blipFill>
        <p:spPr>
          <a:xfrm>
            <a:off x="5554639" y="1599244"/>
            <a:ext cx="6026336" cy="1459180"/>
          </a:xfrm>
          <a:prstGeom prst="rect">
            <a:avLst/>
          </a:prstGeom>
          <a:noFill/>
        </p:spPr>
      </p:pic>
      <p:sp>
        <p:nvSpPr>
          <p:cNvPr id="22" name="Rectangle 21">
            <a:extLst>
              <a:ext uri="{FF2B5EF4-FFF2-40B4-BE49-F238E27FC236}">
                <a16:creationId xmlns:a16="http://schemas.microsoft.com/office/drawing/2014/main" id="{706B21F7-6F01-751D-A280-55F38D309248}"/>
              </a:ext>
            </a:extLst>
          </p:cNvPr>
          <p:cNvSpPr/>
          <p:nvPr/>
        </p:nvSpPr>
        <p:spPr>
          <a:xfrm>
            <a:off x="5609230" y="3274717"/>
            <a:ext cx="6075698" cy="584775"/>
          </a:xfrm>
          <a:prstGeom prst="rect">
            <a:avLst/>
          </a:prstGeom>
          <a:solidFill>
            <a:srgbClr val="263A77"/>
          </a:solidFill>
          <a:ln w="19050">
            <a:noFill/>
          </a:ln>
        </p:spPr>
        <p:txBody>
          <a:bodyPr wrap="square" lIns="91440" tIns="45720" rIns="91440" bIns="45720" rtlCol="0" anchor="t">
            <a:spAutoFit/>
          </a:bodyPr>
          <a:lstStyle/>
          <a:p>
            <a:pPr algn="ctr"/>
            <a:r>
              <a:rPr lang="en-US" sz="1600" b="1" dirty="0">
                <a:solidFill>
                  <a:srgbClr val="FFFFFF"/>
                </a:solidFill>
                <a:latin typeface="Arial" panose="020B0604020202020204" pitchFamily="34" charset="0"/>
                <a:cs typeface="Arial" panose="020B0604020202020204" pitchFamily="34" charset="0"/>
              </a:rPr>
              <a:t>In vivo massively parallel Perturb-seq:</a:t>
            </a:r>
          </a:p>
          <a:p>
            <a:pPr algn="ctr"/>
            <a:r>
              <a:rPr lang="en-US" sz="1600" b="1" dirty="0">
                <a:solidFill>
                  <a:srgbClr val="FFFFFF"/>
                </a:solidFill>
                <a:latin typeface="Arial" panose="020B0604020202020204" pitchFamily="34" charset="0"/>
                <a:cs typeface="Arial" panose="020B0604020202020204" pitchFamily="34" charset="0"/>
              </a:rPr>
              <a:t>dissecting gene function in human disease and dysfunction </a:t>
            </a:r>
          </a:p>
        </p:txBody>
      </p:sp>
      <p:sp>
        <p:nvSpPr>
          <p:cNvPr id="23" name="Rectangle 22">
            <a:extLst>
              <a:ext uri="{FF2B5EF4-FFF2-40B4-BE49-F238E27FC236}">
                <a16:creationId xmlns:a16="http://schemas.microsoft.com/office/drawing/2014/main" id="{BA5F5530-2564-8490-C772-DB40232BED77}"/>
              </a:ext>
            </a:extLst>
          </p:cNvPr>
          <p:cNvSpPr/>
          <p:nvPr/>
        </p:nvSpPr>
        <p:spPr>
          <a:xfrm>
            <a:off x="5609230" y="3274716"/>
            <a:ext cx="6075698" cy="2807635"/>
          </a:xfrm>
          <a:prstGeom prst="rect">
            <a:avLst/>
          </a:prstGeom>
          <a:noFill/>
          <a:ln w="9525">
            <a:solidFill>
              <a:srgbClr val="263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DD59552-676D-555D-D9DF-88F300FB382B}"/>
              </a:ext>
            </a:extLst>
          </p:cNvPr>
          <p:cNvGrpSpPr/>
          <p:nvPr/>
        </p:nvGrpSpPr>
        <p:grpSpPr>
          <a:xfrm>
            <a:off x="6408147" y="3881966"/>
            <a:ext cx="5520487" cy="2159442"/>
            <a:chOff x="6408147" y="3881966"/>
            <a:chExt cx="5520487" cy="2159442"/>
          </a:xfrm>
        </p:grpSpPr>
        <p:pic>
          <p:nvPicPr>
            <p:cNvPr id="21" name="Picture 20">
              <a:extLst>
                <a:ext uri="{FF2B5EF4-FFF2-40B4-BE49-F238E27FC236}">
                  <a16:creationId xmlns:a16="http://schemas.microsoft.com/office/drawing/2014/main" id="{63084194-6328-BBAB-9E44-04218F7F141E}"/>
                </a:ext>
              </a:extLst>
            </p:cNvPr>
            <p:cNvPicPr>
              <a:picLocks noChangeAspect="1"/>
            </p:cNvPicPr>
            <p:nvPr/>
          </p:nvPicPr>
          <p:blipFill>
            <a:blip r:embed="rId3" cstate="screen">
              <a:extLst>
                <a:ext uri="{28A0092B-C50C-407E-A947-70E740481C1C}">
                  <a14:useLocalDpi xmlns:a14="http://schemas.microsoft.com/office/drawing/2010/main"/>
                </a:ext>
              </a:extLst>
            </a:blip>
            <a:srcRect t="9364" b="2175"/>
            <a:stretch>
              <a:fillRect/>
            </a:stretch>
          </p:blipFill>
          <p:spPr>
            <a:xfrm>
              <a:off x="6408147" y="4080681"/>
              <a:ext cx="4319320" cy="1960727"/>
            </a:xfrm>
            <a:prstGeom prst="rect">
              <a:avLst/>
            </a:prstGeom>
          </p:spPr>
        </p:pic>
        <p:sp>
          <p:nvSpPr>
            <p:cNvPr id="24" name="TextBox 23">
              <a:extLst>
                <a:ext uri="{FF2B5EF4-FFF2-40B4-BE49-F238E27FC236}">
                  <a16:creationId xmlns:a16="http://schemas.microsoft.com/office/drawing/2014/main" id="{13F89CD9-FBE6-EDC5-A55E-79CE1BD2CA52}"/>
                </a:ext>
              </a:extLst>
            </p:cNvPr>
            <p:cNvSpPr txBox="1"/>
            <p:nvPr/>
          </p:nvSpPr>
          <p:spPr>
            <a:xfrm>
              <a:off x="6560023" y="3881966"/>
              <a:ext cx="1765110" cy="230832"/>
            </a:xfrm>
            <a:prstGeom prst="rect">
              <a:avLst/>
            </a:prstGeom>
            <a:noFill/>
          </p:spPr>
          <p:txBody>
            <a:bodyPr wrap="square" rtlCol="0">
              <a:spAutoFit/>
            </a:bodyPr>
            <a:lstStyle/>
            <a:p>
              <a:r>
                <a:rPr lang="en-US" sz="900" u="sng" dirty="0"/>
                <a:t>48 hours</a:t>
              </a:r>
              <a:r>
                <a:rPr lang="en-US" sz="900" dirty="0"/>
                <a:t> after AVV injection </a:t>
              </a:r>
            </a:p>
          </p:txBody>
        </p:sp>
        <p:sp>
          <p:nvSpPr>
            <p:cNvPr id="25" name="TextBox 24">
              <a:extLst>
                <a:ext uri="{FF2B5EF4-FFF2-40B4-BE49-F238E27FC236}">
                  <a16:creationId xmlns:a16="http://schemas.microsoft.com/office/drawing/2014/main" id="{A9F896C6-1B13-B405-D2A5-BD8225027B20}"/>
                </a:ext>
              </a:extLst>
            </p:cNvPr>
            <p:cNvSpPr txBox="1"/>
            <p:nvPr/>
          </p:nvSpPr>
          <p:spPr>
            <a:xfrm>
              <a:off x="8630426" y="3881966"/>
              <a:ext cx="3298208" cy="230832"/>
            </a:xfrm>
            <a:prstGeom prst="rect">
              <a:avLst/>
            </a:prstGeom>
            <a:noFill/>
          </p:spPr>
          <p:txBody>
            <a:bodyPr wrap="square" rtlCol="0">
              <a:spAutoFit/>
            </a:bodyPr>
            <a:lstStyle/>
            <a:p>
              <a:r>
                <a:rPr lang="en-US" sz="900" dirty="0"/>
                <a:t>Analysis of </a:t>
              </a:r>
              <a:r>
                <a:rPr lang="en-US" sz="900" u="sng" dirty="0"/>
                <a:t>&gt; 30,000 cells</a:t>
              </a:r>
              <a:r>
                <a:rPr lang="en-US" sz="900" dirty="0"/>
                <a:t> in one equipment </a:t>
              </a:r>
            </a:p>
          </p:txBody>
        </p:sp>
      </p:grpSp>
    </p:spTree>
    <p:extLst>
      <p:ext uri="{BB962C8B-B14F-4D97-AF65-F5344CB8AC3E}">
        <p14:creationId xmlns:p14="http://schemas.microsoft.com/office/powerpoint/2010/main" val="297549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A blue circuit board with white lines&#10;&#10;AI-generated content may be incorrect.">
            <a:extLst>
              <a:ext uri="{FF2B5EF4-FFF2-40B4-BE49-F238E27FC236}">
                <a16:creationId xmlns:a16="http://schemas.microsoft.com/office/drawing/2014/main" id="{458D51E3-803B-CE4D-156C-A02768572BEB}"/>
              </a:ext>
            </a:extLst>
          </p:cNvPr>
          <p:cNvSpPr>
            <a:spLocks noGrp="1"/>
          </p:cNvSpPr>
          <p:nvPr>
            <p:ph idx="11"/>
          </p:nvPr>
        </p:nvSpPr>
        <p:spPr>
          <a:xfrm>
            <a:off x="8867887" y="0"/>
            <a:ext cx="3324113" cy="6148552"/>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pPr algn="l">
              <a:spcAft>
                <a:spcPts val="900"/>
              </a:spcAft>
            </a:pPr>
            <a:r>
              <a:rPr lang="en-US" sz="2400" b="1" cap="all" dirty="0">
                <a:solidFill>
                  <a:schemeClr val="bg1"/>
                </a:solidFill>
                <a:latin typeface="+mj-lt"/>
                <a:cs typeface="Arial"/>
              </a:rPr>
              <a:t> </a:t>
            </a:r>
            <a:r>
              <a:rPr lang="en-US" sz="2000" b="1" cap="all" dirty="0">
                <a:solidFill>
                  <a:schemeClr val="bg1"/>
                </a:solidFill>
                <a:latin typeface="+mj-lt"/>
                <a:cs typeface="Arial"/>
              </a:rPr>
              <a:t>areas of investment</a:t>
            </a:r>
          </a:p>
          <a:p>
            <a:pPr algn="l">
              <a:spcAft>
                <a:spcPts val="450"/>
              </a:spcAft>
            </a:pPr>
            <a:r>
              <a:rPr lang="en-US" b="1" dirty="0">
                <a:solidFill>
                  <a:schemeClr val="bg1"/>
                </a:solidFill>
                <a:latin typeface="+mj-lt"/>
              </a:rPr>
              <a:t>    Infrastructure</a:t>
            </a:r>
          </a:p>
          <a:p>
            <a:pPr marL="285750" indent="-285750" algn="l">
              <a:buFont typeface="Arial" panose="020B0604020202020204" pitchFamily="34" charset="0"/>
              <a:buChar char="•"/>
            </a:pPr>
            <a:r>
              <a:rPr lang="en-US" sz="1400" dirty="0">
                <a:solidFill>
                  <a:schemeClr val="bg1"/>
                </a:solidFill>
                <a:latin typeface="+mj-lt"/>
              </a:rPr>
              <a:t>AI/ML engineering talent, high-performance computing, shared platforms that connect data across scientific disciplines</a:t>
            </a:r>
          </a:p>
          <a:p>
            <a:pPr algn="l"/>
            <a:endParaRPr lang="en-US" sz="1400" dirty="0">
              <a:solidFill>
                <a:schemeClr val="bg1"/>
              </a:solidFill>
              <a:latin typeface="+mj-lt"/>
            </a:endParaRPr>
          </a:p>
          <a:p>
            <a:pPr algn="l">
              <a:spcAft>
                <a:spcPts val="450"/>
              </a:spcAft>
            </a:pPr>
            <a:r>
              <a:rPr lang="en-US" dirty="0">
                <a:solidFill>
                  <a:schemeClr val="bg1"/>
                </a:solidFill>
                <a:latin typeface="+mj-lt"/>
                <a:cs typeface="Arial"/>
              </a:rPr>
              <a:t>    </a:t>
            </a:r>
            <a:r>
              <a:rPr lang="en-US" b="1" dirty="0">
                <a:solidFill>
                  <a:schemeClr val="bg1"/>
                </a:solidFill>
                <a:latin typeface="+mj-lt"/>
                <a:cs typeface="Arial"/>
              </a:rPr>
              <a:t>Research Projects</a:t>
            </a:r>
          </a:p>
          <a:p>
            <a:pPr marL="285750" indent="-285750" algn="l">
              <a:buFont typeface="Arial" panose="020B0604020202020204" pitchFamily="34" charset="0"/>
              <a:buChar char="•"/>
            </a:pPr>
            <a:r>
              <a:rPr lang="en-US" sz="1400" dirty="0">
                <a:solidFill>
                  <a:schemeClr val="bg1"/>
                </a:solidFill>
                <a:latin typeface="+mj-lt"/>
                <a:cs typeface="Arial"/>
              </a:rPr>
              <a:t>Targeted research projects that produce the training data next-generation models require and advance interdisciplinary, AI-facilitated research initiatives</a:t>
            </a:r>
          </a:p>
          <a:p>
            <a:endParaRPr lang="en-US" dirty="0">
              <a:latin typeface="+mj-lt"/>
            </a:endParaRPr>
          </a:p>
        </p:txBody>
      </p:sp>
      <p:sp>
        <p:nvSpPr>
          <p:cNvPr id="5" name="TextBox 4">
            <a:extLst>
              <a:ext uri="{FF2B5EF4-FFF2-40B4-BE49-F238E27FC236}">
                <a16:creationId xmlns:a16="http://schemas.microsoft.com/office/drawing/2014/main" id="{686FF001-6D29-776F-216E-4BE03473B799}"/>
              </a:ext>
            </a:extLst>
          </p:cNvPr>
          <p:cNvSpPr txBox="1"/>
          <p:nvPr/>
        </p:nvSpPr>
        <p:spPr>
          <a:xfrm>
            <a:off x="604911" y="968706"/>
            <a:ext cx="69923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tx2">
                    <a:lumMod val="50000"/>
                  </a:schemeClr>
                </a:solidFill>
                <a:latin typeface="+mj-lt"/>
              </a:rPr>
              <a:t>AI is giving scientists the capacity to make sense of biological complexity at a scale that was previously unimaginable and is opening new directions in science</a:t>
            </a:r>
            <a:r>
              <a:rPr lang="en-US" i="1" baseline="0" dirty="0">
                <a:solidFill>
                  <a:schemeClr val="tx2">
                    <a:lumMod val="50000"/>
                  </a:schemeClr>
                </a:solidFill>
                <a:latin typeface="+mj-lt"/>
              </a:rPr>
              <a:t>.  </a:t>
            </a:r>
            <a:endParaRPr lang="en-US" i="1" dirty="0">
              <a:solidFill>
                <a:schemeClr val="tx2">
                  <a:lumMod val="50000"/>
                </a:schemeClr>
              </a:solidFill>
              <a:latin typeface="+mj-lt"/>
            </a:endParaRPr>
          </a:p>
        </p:txBody>
      </p:sp>
      <p:sp>
        <p:nvSpPr>
          <p:cNvPr id="6" name="TextBox 5">
            <a:extLst>
              <a:ext uri="{FF2B5EF4-FFF2-40B4-BE49-F238E27FC236}">
                <a16:creationId xmlns:a16="http://schemas.microsoft.com/office/drawing/2014/main" id="{D9D0DC54-96D4-4496-F472-BC0181D547E4}"/>
              </a:ext>
            </a:extLst>
          </p:cNvPr>
          <p:cNvSpPr txBox="1"/>
          <p:nvPr/>
        </p:nvSpPr>
        <p:spPr>
          <a:xfrm>
            <a:off x="604911" y="1962930"/>
            <a:ext cx="6233077" cy="646331"/>
          </a:xfrm>
          <a:prstGeom prst="rect">
            <a:avLst/>
          </a:prstGeom>
          <a:noFill/>
        </p:spPr>
        <p:txBody>
          <a:bodyPr wrap="square">
            <a:spAutoFit/>
          </a:bodyPr>
          <a:lstStyle/>
          <a:p>
            <a:r>
              <a:rPr lang="en-US" i="1" baseline="0" dirty="0">
                <a:solidFill>
                  <a:srgbClr val="263A77"/>
                </a:solidFill>
                <a:latin typeface="Arial"/>
              </a:rPr>
              <a:t>Scripps Research is uniquely positioned to lead efforts to integrate AI into research</a:t>
            </a:r>
            <a:endParaRPr lang="en-US" i="1" dirty="0">
              <a:solidFill>
                <a:srgbClr val="263A77"/>
              </a:solidFill>
            </a:endParaRPr>
          </a:p>
        </p:txBody>
      </p:sp>
      <p:sp>
        <p:nvSpPr>
          <p:cNvPr id="7" name="TextBox 6">
            <a:extLst>
              <a:ext uri="{FF2B5EF4-FFF2-40B4-BE49-F238E27FC236}">
                <a16:creationId xmlns:a16="http://schemas.microsoft.com/office/drawing/2014/main" id="{672239A2-9451-84B6-91BA-A429D0A21A57}"/>
              </a:ext>
            </a:extLst>
          </p:cNvPr>
          <p:cNvSpPr txBox="1"/>
          <p:nvPr/>
        </p:nvSpPr>
        <p:spPr>
          <a:xfrm>
            <a:off x="798332" y="2680155"/>
            <a:ext cx="6798922" cy="3162404"/>
          </a:xfrm>
          <a:prstGeom prst="rect">
            <a:avLst/>
          </a:prstGeom>
          <a:noFill/>
        </p:spPr>
        <p:txBody>
          <a:bodyPr wrap="square">
            <a:spAutoFit/>
          </a:bodyPr>
          <a:lstStyle/>
          <a:p>
            <a:pPr marL="285750" marR="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b="1" dirty="0"/>
              <a:t>Scripps scientists generate some of the most precise, multimodal biological data in the world to train and interrogate by AI, across chemistry, structural biology, proteomics, immunology, and neuroscience</a:t>
            </a:r>
          </a:p>
          <a:p>
            <a:pPr marL="285750" marR="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dirty="0"/>
              <a:t>Our cross-disciplinary culture produces insights that siloed institutions cannot—and AI amplifies that advantage exponentially</a:t>
            </a:r>
          </a:p>
          <a:p>
            <a:pPr marL="285750" marR="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dirty="0"/>
              <a:t>With </a:t>
            </a:r>
            <a:r>
              <a:rPr lang="en-US" sz="1600" b="1" dirty="0"/>
              <a:t>a seamless path from basic discovery to clinical application, Scripps can move from AI prediction to patient impact faster </a:t>
            </a:r>
            <a:r>
              <a:rPr lang="en-US" sz="1600" dirty="0"/>
              <a:t>than any comparable institution</a:t>
            </a:r>
          </a:p>
          <a:p>
            <a:pPr marL="285750" marR="0" indent="-285750" algn="l" defTabSz="9144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lang="en-US" sz="1600" dirty="0"/>
              <a:t>The institutions that </a:t>
            </a:r>
            <a:r>
              <a:rPr lang="en-US" sz="1600" b="1" dirty="0"/>
              <a:t>build AI infrastructure and proprietary data assets now will define the field for the next generation </a:t>
            </a:r>
            <a:r>
              <a:rPr lang="en-US" sz="1600" dirty="0"/>
              <a:t>and Scripps is investing now</a:t>
            </a:r>
          </a:p>
        </p:txBody>
      </p:sp>
      <p:sp>
        <p:nvSpPr>
          <p:cNvPr id="3" name="Title 2">
            <a:extLst>
              <a:ext uri="{FF2B5EF4-FFF2-40B4-BE49-F238E27FC236}">
                <a16:creationId xmlns:a16="http://schemas.microsoft.com/office/drawing/2014/main" id="{CAB55E8A-2260-FADC-38C0-9BEAAA081992}"/>
              </a:ext>
            </a:extLst>
          </p:cNvPr>
          <p:cNvSpPr>
            <a:spLocks noGrp="1"/>
          </p:cNvSpPr>
          <p:nvPr>
            <p:ph type="title"/>
          </p:nvPr>
        </p:nvSpPr>
        <p:spPr>
          <a:xfrm>
            <a:off x="604911" y="276885"/>
            <a:ext cx="10942002" cy="1035334"/>
          </a:xfrm>
        </p:spPr>
        <p:txBody>
          <a:bodyPr>
            <a:normAutofit/>
          </a:bodyPr>
          <a:lstStyle/>
          <a:p>
            <a:r>
              <a:rPr lang="en-US" sz="3200" dirty="0">
                <a:latin typeface="Arial"/>
                <a:cs typeface="Arial"/>
              </a:rPr>
              <a:t>Artificial Intelligence in Biomedical Research </a:t>
            </a:r>
            <a:endParaRPr lang="en-US" sz="3200" dirty="0">
              <a:solidFill>
                <a:schemeClr val="tx1"/>
              </a:solidFill>
              <a:latin typeface="Arial"/>
              <a:cs typeface="Arial"/>
            </a:endParaRPr>
          </a:p>
        </p:txBody>
      </p:sp>
    </p:spTree>
    <p:extLst>
      <p:ext uri="{BB962C8B-B14F-4D97-AF65-F5344CB8AC3E}">
        <p14:creationId xmlns:p14="http://schemas.microsoft.com/office/powerpoint/2010/main" val="672871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091E-9760-A634-FEDB-D5815DF5B64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E0D37EEE-D9AC-0369-81A9-00D1CA8C8FC8}"/>
              </a:ext>
            </a:extLst>
          </p:cNvPr>
          <p:cNvSpPr/>
          <p:nvPr/>
        </p:nvSpPr>
        <p:spPr>
          <a:xfrm>
            <a:off x="677839" y="1960729"/>
            <a:ext cx="11101120" cy="40579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3502C38-E943-E0A0-A934-DA3420852F27}"/>
              </a:ext>
            </a:extLst>
          </p:cNvPr>
          <p:cNvSpPr>
            <a:spLocks noGrp="1"/>
          </p:cNvSpPr>
          <p:nvPr>
            <p:ph type="title"/>
          </p:nvPr>
        </p:nvSpPr>
        <p:spPr>
          <a:xfrm>
            <a:off x="596348" y="-130558"/>
            <a:ext cx="10942002" cy="1035334"/>
          </a:xfrm>
        </p:spPr>
        <p:txBody>
          <a:bodyPr/>
          <a:lstStyle/>
          <a:p>
            <a:r>
              <a:rPr lang="en-US" dirty="0">
                <a:latin typeface="Arial"/>
                <a:cs typeface="Arial"/>
              </a:rPr>
              <a:t>AI </a:t>
            </a:r>
            <a:r>
              <a:rPr lang="en-US" dirty="0">
                <a:solidFill>
                  <a:srgbClr val="FFC000"/>
                </a:solidFill>
              </a:rPr>
              <a:t>|</a:t>
            </a:r>
            <a:r>
              <a:rPr lang="en-US" dirty="0">
                <a:latin typeface="Arial"/>
                <a:cs typeface="Arial"/>
              </a:rPr>
              <a:t> Examples of Future Directions in AI Research</a:t>
            </a:r>
            <a:endParaRPr lang="en-US" dirty="0">
              <a:solidFill>
                <a:schemeClr val="tx1"/>
              </a:solidFill>
              <a:latin typeface="Arial"/>
              <a:cs typeface="Arial"/>
            </a:endParaRPr>
          </a:p>
        </p:txBody>
      </p:sp>
      <p:sp>
        <p:nvSpPr>
          <p:cNvPr id="7" name="TextBox 6">
            <a:extLst>
              <a:ext uri="{FF2B5EF4-FFF2-40B4-BE49-F238E27FC236}">
                <a16:creationId xmlns:a16="http://schemas.microsoft.com/office/drawing/2014/main" id="{2895FB2B-272F-AC17-E812-31BBCDD1253B}"/>
              </a:ext>
            </a:extLst>
          </p:cNvPr>
          <p:cNvSpPr txBox="1"/>
          <p:nvPr/>
        </p:nvSpPr>
        <p:spPr>
          <a:xfrm>
            <a:off x="596348" y="1071482"/>
            <a:ext cx="8738070" cy="646331"/>
          </a:xfrm>
          <a:prstGeom prst="rect">
            <a:avLst/>
          </a:prstGeom>
          <a:noFill/>
        </p:spPr>
        <p:txBody>
          <a:bodyPr wrap="square" lIns="91440" tIns="45720" rIns="91440" bIns="45720" anchor="t">
            <a:spAutoFit/>
          </a:bodyPr>
          <a:lstStyle/>
          <a:p>
            <a:r>
              <a:rPr lang="en-US" i="1" dirty="0">
                <a:latin typeface="Arial"/>
                <a:cs typeface="Arial"/>
              </a:rPr>
              <a:t>As infrastructure scales and the consortium grows, Scripps is positioned to extend AI-driven research across several additional high-impact domains.</a:t>
            </a:r>
          </a:p>
        </p:txBody>
      </p:sp>
      <p:sp>
        <p:nvSpPr>
          <p:cNvPr id="9" name="Rectangle 8">
            <a:extLst>
              <a:ext uri="{FF2B5EF4-FFF2-40B4-BE49-F238E27FC236}">
                <a16:creationId xmlns:a16="http://schemas.microsoft.com/office/drawing/2014/main" id="{7C06436C-3723-36DF-E0D7-FC46E30C7DC4}"/>
              </a:ext>
            </a:extLst>
          </p:cNvPr>
          <p:cNvSpPr/>
          <p:nvPr/>
        </p:nvSpPr>
        <p:spPr>
          <a:xfrm>
            <a:off x="905980" y="2228045"/>
            <a:ext cx="1365161" cy="120095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A67EC7-B202-315A-1643-D822F58BA4C7}"/>
              </a:ext>
            </a:extLst>
          </p:cNvPr>
          <p:cNvSpPr/>
          <p:nvPr/>
        </p:nvSpPr>
        <p:spPr>
          <a:xfrm>
            <a:off x="6519542" y="4419884"/>
            <a:ext cx="1365160" cy="118657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846D7-D3FB-1297-4553-4F7E0AD129CC}"/>
              </a:ext>
            </a:extLst>
          </p:cNvPr>
          <p:cNvSpPr/>
          <p:nvPr/>
        </p:nvSpPr>
        <p:spPr>
          <a:xfrm>
            <a:off x="946260" y="4405506"/>
            <a:ext cx="1365161" cy="120095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73DBBA-E0D9-DC23-2561-D55A9B01ADFF}"/>
              </a:ext>
            </a:extLst>
          </p:cNvPr>
          <p:cNvSpPr txBox="1"/>
          <p:nvPr/>
        </p:nvSpPr>
        <p:spPr>
          <a:xfrm>
            <a:off x="2579841" y="2104662"/>
            <a:ext cx="3502511" cy="1508105"/>
          </a:xfrm>
          <a:prstGeom prst="rect">
            <a:avLst/>
          </a:prstGeom>
          <a:noFill/>
        </p:spPr>
        <p:txBody>
          <a:bodyPr wrap="square" lIns="91440" tIns="45720" rIns="91440" bIns="45720" anchor="t">
            <a:spAutoFit/>
          </a:bodyPr>
          <a:lstStyle/>
          <a:p>
            <a:r>
              <a:rPr lang="en-US" sz="1600" b="1" i="0" kern="1200" dirty="0">
                <a:effectLst/>
                <a:latin typeface="+mn-lt"/>
                <a:ea typeface="+mn-ea"/>
                <a:cs typeface="+mn-cs"/>
              </a:rPr>
              <a:t>Drug repurposing &amp; discovery</a:t>
            </a:r>
            <a:br>
              <a:rPr lang="en-US" sz="1600" b="0" i="0" kern="1200" dirty="0">
                <a:effectLst/>
              </a:rPr>
            </a:br>
            <a:endParaRPr lang="en-US" sz="1600" b="0" i="0" kern="1200" dirty="0">
              <a:effectLst/>
              <a:latin typeface="+mn-lt"/>
              <a:cs typeface="Arial"/>
            </a:endParaRPr>
          </a:p>
          <a:p>
            <a:r>
              <a:rPr lang="en-US" sz="1200" b="0" i="0" kern="1200" dirty="0">
                <a:effectLst/>
                <a:latin typeface="+mn-lt"/>
                <a:ea typeface="+mn-ea"/>
                <a:cs typeface="+mn-cs"/>
              </a:rPr>
              <a:t>AI integration with </a:t>
            </a:r>
            <a:r>
              <a:rPr lang="en-US" sz="1200" b="0" i="0" kern="1200" dirty="0" err="1">
                <a:effectLst/>
                <a:latin typeface="+mn-lt"/>
                <a:ea typeface="+mn-ea"/>
                <a:cs typeface="+mn-cs"/>
              </a:rPr>
              <a:t>ReFRAME</a:t>
            </a:r>
            <a:r>
              <a:rPr lang="en-US" sz="1200" b="0" i="0" kern="1200" dirty="0">
                <a:effectLst/>
                <a:latin typeface="+mn-lt"/>
                <a:ea typeface="+mn-ea"/>
                <a:cs typeface="+mn-cs"/>
              </a:rPr>
              <a:t>, the world's largest open-access drug repurposing library, to automate hit triage, predict pharmacokinetic properties, and build a domain-specific AI assistant for drug discovery.</a:t>
            </a:r>
            <a:endParaRPr lang="en-US" sz="1200" dirty="0">
              <a:cs typeface="Arial"/>
            </a:endParaRPr>
          </a:p>
        </p:txBody>
      </p:sp>
      <p:sp>
        <p:nvSpPr>
          <p:cNvPr id="16" name="TextBox 15">
            <a:extLst>
              <a:ext uri="{FF2B5EF4-FFF2-40B4-BE49-F238E27FC236}">
                <a16:creationId xmlns:a16="http://schemas.microsoft.com/office/drawing/2014/main" id="{DC2C0BC8-A65F-5276-C749-00249AA17E2D}"/>
              </a:ext>
            </a:extLst>
          </p:cNvPr>
          <p:cNvSpPr txBox="1"/>
          <p:nvPr/>
        </p:nvSpPr>
        <p:spPr>
          <a:xfrm>
            <a:off x="8293759" y="2597104"/>
            <a:ext cx="3333335" cy="830997"/>
          </a:xfrm>
          <a:prstGeom prst="rect">
            <a:avLst/>
          </a:prstGeom>
          <a:noFill/>
        </p:spPr>
        <p:txBody>
          <a:bodyPr wrap="square">
            <a:spAutoFit/>
          </a:bodyPr>
          <a:lstStyle/>
          <a:p>
            <a:r>
              <a:rPr lang="en-US" sz="1200" b="0" i="0" dirty="0">
                <a:solidFill>
                  <a:srgbClr val="000000"/>
                </a:solidFill>
                <a:effectLst/>
                <a:latin typeface="Arial" panose="020B0604020202020204" pitchFamily="34" charset="0"/>
              </a:rPr>
              <a:t>AI pipelines will integrate </a:t>
            </a:r>
            <a:r>
              <a:rPr lang="en-US" sz="1200" dirty="0">
                <a:solidFill>
                  <a:srgbClr val="000000"/>
                </a:solidFill>
                <a:latin typeface="Arial" panose="020B0604020202020204" pitchFamily="34" charset="0"/>
              </a:rPr>
              <a:t>large-scale datasets (transcriptomics, epigenomics, proteomics, 3D electron microscopy of neural circuits) </a:t>
            </a:r>
            <a:r>
              <a:rPr lang="en-US" sz="1200" b="0" i="0" dirty="0">
                <a:solidFill>
                  <a:srgbClr val="000000"/>
                </a:solidFill>
                <a:effectLst/>
                <a:latin typeface="Arial" panose="020B0604020202020204" pitchFamily="34" charset="0"/>
              </a:rPr>
              <a:t>to build the unified multiscale models of the brain.</a:t>
            </a:r>
            <a:endParaRPr lang="en-US" sz="1200" dirty="0"/>
          </a:p>
        </p:txBody>
      </p:sp>
      <p:sp>
        <p:nvSpPr>
          <p:cNvPr id="18" name="TextBox 17">
            <a:extLst>
              <a:ext uri="{FF2B5EF4-FFF2-40B4-BE49-F238E27FC236}">
                <a16:creationId xmlns:a16="http://schemas.microsoft.com/office/drawing/2014/main" id="{9941176F-836F-2CC4-344B-A1250082AD47}"/>
              </a:ext>
            </a:extLst>
          </p:cNvPr>
          <p:cNvSpPr txBox="1"/>
          <p:nvPr/>
        </p:nvSpPr>
        <p:spPr>
          <a:xfrm>
            <a:off x="8285632" y="2148646"/>
            <a:ext cx="6220496" cy="584775"/>
          </a:xfrm>
          <a:prstGeom prst="rect">
            <a:avLst/>
          </a:prstGeom>
          <a:noFill/>
        </p:spPr>
        <p:txBody>
          <a:bodyPr wrap="square">
            <a:spAutoFit/>
          </a:bodyPr>
          <a:lstStyle/>
          <a:p>
            <a:r>
              <a:rPr lang="en-US" sz="1600" b="1" i="0" dirty="0">
                <a:solidFill>
                  <a:srgbClr val="000000"/>
                </a:solidFill>
                <a:effectLst/>
                <a:latin typeface="Arial" panose="020B0604020202020204" pitchFamily="34" charset="0"/>
              </a:rPr>
              <a:t>Neuroscience &amp; brain modeling</a:t>
            </a:r>
            <a:r>
              <a:rPr lang="en-US" sz="1600" b="1" i="0" dirty="0">
                <a:solidFill>
                  <a:srgbClr val="FFFFFF"/>
                </a:solidFill>
                <a:effectLst/>
                <a:latin typeface="Arial" panose="020B0604020202020204" pitchFamily="34" charset="0"/>
              </a:rPr>
              <a:t>​</a:t>
            </a:r>
            <a:br>
              <a:rPr lang="en-US" sz="1600" b="1" i="0" dirty="0">
                <a:solidFill>
                  <a:srgbClr val="FFFFFF"/>
                </a:solidFill>
                <a:effectLst/>
                <a:latin typeface="Arial" panose="020B0604020202020204" pitchFamily="34" charset="0"/>
              </a:rPr>
            </a:br>
            <a:r>
              <a:rPr lang="en-US" sz="1600" b="1" i="0" dirty="0">
                <a:solidFill>
                  <a:srgbClr val="FFFFFF"/>
                </a:solidFill>
                <a:effectLst/>
                <a:latin typeface="Arial" panose="020B0604020202020204" pitchFamily="34" charset="0"/>
              </a:rPr>
              <a:t>​</a:t>
            </a:r>
            <a:endParaRPr lang="en-US" sz="1600" dirty="0"/>
          </a:p>
        </p:txBody>
      </p:sp>
      <p:sp>
        <p:nvSpPr>
          <p:cNvPr id="20" name="TextBox 19">
            <a:extLst>
              <a:ext uri="{FF2B5EF4-FFF2-40B4-BE49-F238E27FC236}">
                <a16:creationId xmlns:a16="http://schemas.microsoft.com/office/drawing/2014/main" id="{DE0C8496-5925-FB19-CAE8-DB6E2E80EB01}"/>
              </a:ext>
            </a:extLst>
          </p:cNvPr>
          <p:cNvSpPr txBox="1"/>
          <p:nvPr/>
        </p:nvSpPr>
        <p:spPr>
          <a:xfrm>
            <a:off x="2579841" y="4327616"/>
            <a:ext cx="7321638" cy="584775"/>
          </a:xfrm>
          <a:prstGeom prst="rect">
            <a:avLst/>
          </a:prstGeom>
          <a:noFill/>
        </p:spPr>
        <p:txBody>
          <a:bodyPr wrap="square" lIns="91440" tIns="45720" rIns="91440" bIns="45720" anchor="t">
            <a:spAutoFit/>
          </a:bodyPr>
          <a:lstStyle/>
          <a:p>
            <a:r>
              <a:rPr lang="en-US" sz="1600" b="1" i="0" dirty="0">
                <a:solidFill>
                  <a:srgbClr val="000000"/>
                </a:solidFill>
                <a:effectLst/>
                <a:latin typeface="Arial"/>
                <a:cs typeface="Arial"/>
              </a:rPr>
              <a:t>Therapeutic </a:t>
            </a:r>
            <a:r>
              <a:rPr lang="en-US" sz="1600" b="1" dirty="0">
                <a:solidFill>
                  <a:srgbClr val="000000"/>
                </a:solidFill>
                <a:latin typeface="Arial"/>
                <a:cs typeface="Arial"/>
              </a:rPr>
              <a:t>p</a:t>
            </a:r>
            <a:r>
              <a:rPr lang="en-US" sz="1600" b="1" i="0" dirty="0">
                <a:solidFill>
                  <a:srgbClr val="000000"/>
                </a:solidFill>
                <a:effectLst/>
                <a:latin typeface="Arial"/>
                <a:cs typeface="Arial"/>
              </a:rPr>
              <a:t>rotein </a:t>
            </a:r>
            <a:r>
              <a:rPr lang="en-US" sz="1600" b="1" dirty="0">
                <a:solidFill>
                  <a:srgbClr val="000000"/>
                </a:solidFill>
                <a:latin typeface="Arial"/>
                <a:cs typeface="Arial"/>
              </a:rPr>
              <a:t>design</a:t>
            </a:r>
            <a:br>
              <a:rPr lang="en-US" sz="1600" b="1" i="0" dirty="0">
                <a:effectLst/>
                <a:latin typeface="Arial" panose="020B0604020202020204" pitchFamily="34" charset="0"/>
              </a:rPr>
            </a:br>
            <a:r>
              <a:rPr lang="en-US" sz="1600" b="1" i="0" dirty="0">
                <a:solidFill>
                  <a:srgbClr val="FFFFFF"/>
                </a:solidFill>
                <a:effectLst/>
                <a:latin typeface="Arial"/>
                <a:cs typeface="Arial"/>
              </a:rPr>
              <a:t>​</a:t>
            </a:r>
            <a:endParaRPr lang="en-US" sz="1600" dirty="0">
              <a:latin typeface="Arial"/>
              <a:cs typeface="Arial"/>
            </a:endParaRPr>
          </a:p>
        </p:txBody>
      </p:sp>
      <p:sp>
        <p:nvSpPr>
          <p:cNvPr id="22" name="TextBox 21">
            <a:extLst>
              <a:ext uri="{FF2B5EF4-FFF2-40B4-BE49-F238E27FC236}">
                <a16:creationId xmlns:a16="http://schemas.microsoft.com/office/drawing/2014/main" id="{68A0B550-F413-90A6-5A2A-76CAA0CEFAAF}"/>
              </a:ext>
            </a:extLst>
          </p:cNvPr>
          <p:cNvSpPr txBox="1"/>
          <p:nvPr/>
        </p:nvSpPr>
        <p:spPr>
          <a:xfrm>
            <a:off x="2579841" y="4735273"/>
            <a:ext cx="3502511" cy="1200329"/>
          </a:xfrm>
          <a:prstGeom prst="rect">
            <a:avLst/>
          </a:prstGeom>
          <a:noFill/>
        </p:spPr>
        <p:txBody>
          <a:bodyPr wrap="square">
            <a:spAutoFit/>
          </a:bodyPr>
          <a:lstStyle/>
          <a:p>
            <a:r>
              <a:rPr lang="en-US" sz="1200" dirty="0"/>
              <a:t>The T7-ORACLE synthetic biology platform accelerates protein evolution 1,000-fold, generating deep datasets of evolutionary histories across therapeutically relevant protein classes—powerful training material for AI models predicting protein function.</a:t>
            </a:r>
          </a:p>
        </p:txBody>
      </p:sp>
      <p:sp>
        <p:nvSpPr>
          <p:cNvPr id="24" name="TextBox 23">
            <a:extLst>
              <a:ext uri="{FF2B5EF4-FFF2-40B4-BE49-F238E27FC236}">
                <a16:creationId xmlns:a16="http://schemas.microsoft.com/office/drawing/2014/main" id="{EA7BC5E9-4CAC-D009-2E87-DEECDE88C75D}"/>
              </a:ext>
            </a:extLst>
          </p:cNvPr>
          <p:cNvSpPr txBox="1"/>
          <p:nvPr/>
        </p:nvSpPr>
        <p:spPr>
          <a:xfrm>
            <a:off x="8233748" y="4704050"/>
            <a:ext cx="3364505" cy="1015663"/>
          </a:xfrm>
          <a:prstGeom prst="rect">
            <a:avLst/>
          </a:prstGeom>
          <a:noFill/>
        </p:spPr>
        <p:txBody>
          <a:bodyPr wrap="square">
            <a:spAutoFit/>
          </a:bodyPr>
          <a:lstStyle/>
          <a:p>
            <a:r>
              <a:rPr lang="en-US" sz="1200" dirty="0"/>
              <a:t>SRTI's site-less clinical trials integrate genomics, wearables, biosensors, and generate richly layered data that AI models need to identify risk earlier, tailor prevention, and validate biomarkers at scale.</a:t>
            </a:r>
          </a:p>
        </p:txBody>
      </p:sp>
      <p:sp>
        <p:nvSpPr>
          <p:cNvPr id="26" name="TextBox 25">
            <a:extLst>
              <a:ext uri="{FF2B5EF4-FFF2-40B4-BE49-F238E27FC236}">
                <a16:creationId xmlns:a16="http://schemas.microsoft.com/office/drawing/2014/main" id="{E0A7280E-0879-7029-05E0-2C6D81A4A9A8}"/>
              </a:ext>
            </a:extLst>
          </p:cNvPr>
          <p:cNvSpPr txBox="1"/>
          <p:nvPr/>
        </p:nvSpPr>
        <p:spPr>
          <a:xfrm>
            <a:off x="8247311" y="4299690"/>
            <a:ext cx="3148569" cy="338554"/>
          </a:xfrm>
          <a:prstGeom prst="rect">
            <a:avLst/>
          </a:prstGeom>
          <a:noFill/>
        </p:spPr>
        <p:txBody>
          <a:bodyPr wrap="square">
            <a:spAutoFit/>
          </a:bodyPr>
          <a:lstStyle/>
          <a:p>
            <a:r>
              <a:rPr lang="en-US" sz="1600" b="1" i="0" dirty="0">
                <a:solidFill>
                  <a:srgbClr val="000000"/>
                </a:solidFill>
                <a:effectLst/>
                <a:latin typeface="Arial" panose="020B0604020202020204" pitchFamily="34" charset="0"/>
              </a:rPr>
              <a:t>Digital medicine</a:t>
            </a:r>
            <a:endParaRPr lang="en-US" sz="1600" dirty="0"/>
          </a:p>
        </p:txBody>
      </p:sp>
      <p:cxnSp>
        <p:nvCxnSpPr>
          <p:cNvPr id="28" name="Straight Connector 27">
            <a:extLst>
              <a:ext uri="{FF2B5EF4-FFF2-40B4-BE49-F238E27FC236}">
                <a16:creationId xmlns:a16="http://schemas.microsoft.com/office/drawing/2014/main" id="{1144F077-DE98-D561-1E92-1E6221CD4F10}"/>
              </a:ext>
            </a:extLst>
          </p:cNvPr>
          <p:cNvCxnSpPr/>
          <p:nvPr/>
        </p:nvCxnSpPr>
        <p:spPr>
          <a:xfrm>
            <a:off x="6155924" y="2121130"/>
            <a:ext cx="0" cy="374258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188D42D-5836-7410-D5EF-EF277E562603}"/>
              </a:ext>
            </a:extLst>
          </p:cNvPr>
          <p:cNvCxnSpPr>
            <a:cxnSpLocks/>
          </p:cNvCxnSpPr>
          <p:nvPr/>
        </p:nvCxnSpPr>
        <p:spPr>
          <a:xfrm flipH="1">
            <a:off x="952267" y="3993304"/>
            <a:ext cx="10572435"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859E751-432A-86CA-6126-AB9DDA0A4429}"/>
              </a:ext>
            </a:extLst>
          </p:cNvPr>
          <p:cNvSpPr/>
          <p:nvPr/>
        </p:nvSpPr>
        <p:spPr>
          <a:xfrm>
            <a:off x="6464625" y="2228045"/>
            <a:ext cx="1365161" cy="120095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66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6475-0EBB-0A51-A5C5-27900636721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9FAB662-07A3-7569-D010-69A2EF815F23}"/>
              </a:ext>
            </a:extLst>
          </p:cNvPr>
          <p:cNvSpPr>
            <a:spLocks noGrp="1"/>
          </p:cNvSpPr>
          <p:nvPr>
            <p:ph type="title"/>
          </p:nvPr>
        </p:nvSpPr>
        <p:spPr>
          <a:xfrm>
            <a:off x="585692" y="329507"/>
            <a:ext cx="10942002" cy="567384"/>
          </a:xfrm>
        </p:spPr>
        <p:txBody>
          <a:bodyPr>
            <a:noAutofit/>
          </a:bodyPr>
          <a:lstStyle/>
          <a:p>
            <a:r>
              <a:rPr lang="en-US" dirty="0"/>
              <a:t>Impacting Global Health </a:t>
            </a:r>
            <a:r>
              <a:rPr lang="en-US" dirty="0">
                <a:solidFill>
                  <a:srgbClr val="FFC000"/>
                </a:solidFill>
              </a:rPr>
              <a:t>|</a:t>
            </a:r>
            <a:r>
              <a:rPr lang="en-US" dirty="0"/>
              <a:t> Tuberculosis</a:t>
            </a:r>
            <a:endParaRPr lang="en-US" dirty="0">
              <a:solidFill>
                <a:schemeClr val="tx1"/>
              </a:solidFill>
            </a:endParaRPr>
          </a:p>
        </p:txBody>
      </p:sp>
      <p:sp>
        <p:nvSpPr>
          <p:cNvPr id="44" name="Content Placeholder 2">
            <a:extLst>
              <a:ext uri="{FF2B5EF4-FFF2-40B4-BE49-F238E27FC236}">
                <a16:creationId xmlns:a16="http://schemas.microsoft.com/office/drawing/2014/main" id="{A87BC494-53DE-236D-FFA5-4A1DE5DC6CBF}"/>
              </a:ext>
            </a:extLst>
          </p:cNvPr>
          <p:cNvSpPr txBox="1">
            <a:spLocks/>
          </p:cNvSpPr>
          <p:nvPr/>
        </p:nvSpPr>
        <p:spPr>
          <a:xfrm>
            <a:off x="596348" y="962188"/>
            <a:ext cx="7136567" cy="369332"/>
          </a:xfrm>
          <a:prstGeom prst="rect">
            <a:avLst/>
          </a:prstGeom>
          <a:noFill/>
          <a:ln w="3175">
            <a:noFill/>
          </a:ln>
          <a:effectLst/>
        </p:spPr>
        <p:txBody>
          <a:bodyPr wrap="square" lIns="91440" tIns="45720" rIns="9144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216669"/>
                </a:solidFill>
                <a:effectLst/>
                <a:uLnTx/>
                <a:uFillTx/>
                <a:latin typeface="Arial"/>
                <a:cs typeface="Arial"/>
              </a:defRPr>
            </a:lvl1pPr>
            <a:lvl2pPr marL="0" marR="0" lvl="1" indent="0" algn="ctr" defTabSz="1219170" fontAlgn="auto">
              <a:lnSpc>
                <a:spcPct val="100000"/>
              </a:lnSpc>
              <a:spcBef>
                <a:spcPts val="800"/>
              </a:spcBef>
              <a:spcAft>
                <a:spcPts val="133"/>
              </a:spcAft>
              <a:buClr>
                <a:srgbClr val="BF6D2E">
                  <a:lumMod val="75000"/>
                </a:srgbClr>
              </a:buClr>
              <a:buSzTx/>
              <a:buFont typeface="Wingdings" panose="05000000000000000000" pitchFamily="2" charset="2"/>
              <a:buNone/>
              <a:tabLst/>
              <a:defRPr kumimoji="0" b="0" i="1" u="none" strike="noStrike" cap="none" spc="0" normalizeH="0" baseline="0">
                <a:ln>
                  <a:noFill/>
                </a:ln>
                <a:solidFill>
                  <a:srgbClr val="FFFFFF"/>
                </a:solidFill>
                <a:effectLst/>
                <a:uLnTx/>
                <a:uFillTx/>
                <a:latin typeface="Arial" pitchFamily="34" charset="0"/>
                <a:cs typeface="Arial" pitchFamily="34" charset="0"/>
              </a:defRPr>
            </a:lvl2pPr>
            <a:lvl3pPr marL="459306" indent="-198962" defTabSz="1219170">
              <a:spcBef>
                <a:spcPts val="800"/>
              </a:spcBef>
              <a:buClr>
                <a:schemeClr val="accent3">
                  <a:lumMod val="75000"/>
                </a:schemeClr>
              </a:buClr>
              <a:buFont typeface="Arial" pitchFamily="34" charset="0"/>
              <a:buChar char="•"/>
              <a:tabLst>
                <a:tab pos="533387" algn="l"/>
              </a:tabLst>
              <a:defRPr>
                <a:solidFill>
                  <a:schemeClr val="accent6"/>
                </a:solidFill>
                <a:latin typeface="Arial" pitchFamily="34" charset="0"/>
                <a:cs typeface="Arial" pitchFamily="34" charset="0"/>
              </a:defRPr>
            </a:lvl3pPr>
            <a:lvl4pPr marL="685783" indent="-228594" defTabSz="1219170">
              <a:spcBef>
                <a:spcPts val="800"/>
              </a:spcBef>
              <a:buClr>
                <a:schemeClr val="accent3">
                  <a:lumMod val="75000"/>
                </a:schemeClr>
              </a:buClr>
              <a:buFont typeface="Arial" panose="020B0604020202020204" pitchFamily="34" charset="0"/>
              <a:buChar char="-"/>
              <a:defRPr sz="1600">
                <a:solidFill>
                  <a:schemeClr val="accent6"/>
                </a:solidFill>
                <a:latin typeface="Arial" pitchFamily="34" charset="0"/>
                <a:cs typeface="Arial" pitchFamily="34" charset="0"/>
              </a:defRPr>
            </a:lvl4pPr>
            <a:lvl5pPr marL="914377" indent="-228594" defTabSz="1219170">
              <a:spcBef>
                <a:spcPts val="800"/>
              </a:spcBef>
              <a:buClr>
                <a:schemeClr val="accent3">
                  <a:lumMod val="75000"/>
                </a:schemeClr>
              </a:buClr>
              <a:buSzPct val="100000"/>
              <a:buFont typeface="Arial" panose="020B0604020202020204" pitchFamily="34" charset="0"/>
              <a:buChar char="◦"/>
              <a:defRPr sz="1100">
                <a:solidFill>
                  <a:schemeClr val="accent6"/>
                </a:solidFill>
                <a:latin typeface="Arial" pitchFamily="34" charset="0"/>
                <a:cs typeface="Arial"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marR="0" lvl="0" algn="l"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a:ln>
                  <a:noFill/>
                </a:ln>
                <a:solidFill>
                  <a:prstClr val="black"/>
                </a:solidFill>
                <a:effectLst/>
                <a:uLnTx/>
                <a:uFillTx/>
                <a:latin typeface="Arial"/>
                <a:ea typeface="+mn-ea"/>
                <a:cs typeface="Arial"/>
              </a:rPr>
              <a:t>Shortening tuberculosis (TB) treatment time to ≤ 3 months</a:t>
            </a:r>
          </a:p>
        </p:txBody>
      </p:sp>
      <p:sp>
        <p:nvSpPr>
          <p:cNvPr id="2" name="Rectangle 1">
            <a:extLst>
              <a:ext uri="{FF2B5EF4-FFF2-40B4-BE49-F238E27FC236}">
                <a16:creationId xmlns:a16="http://schemas.microsoft.com/office/drawing/2014/main" id="{529EDE32-A913-9BE4-1BAA-BD922916FFA1}"/>
              </a:ext>
            </a:extLst>
          </p:cNvPr>
          <p:cNvSpPr/>
          <p:nvPr/>
        </p:nvSpPr>
        <p:spPr>
          <a:xfrm>
            <a:off x="6687066" y="1334658"/>
            <a:ext cx="5202577" cy="523220"/>
          </a:xfrm>
          <a:prstGeom prst="rect">
            <a:avLst/>
          </a:prstGeom>
          <a:noFill/>
        </p:spPr>
        <p:txBody>
          <a:bodyPr wrap="square">
            <a:spAutoFit/>
          </a:bodyPr>
          <a:lstStyle/>
          <a:p>
            <a:pPr marL="0" marR="0" lvl="1" indent="0" algn="ctr" defTabSz="1219170" rtl="0" eaLnBrk="1" fontAlgn="auto" latinLnBrk="0" hangingPunct="1">
              <a:lnSpc>
                <a:spcPct val="100000"/>
              </a:lnSpc>
              <a:spcBef>
                <a:spcPts val="0"/>
              </a:spcBef>
              <a:spcAft>
                <a:spcPts val="0"/>
              </a:spcAft>
              <a:buClr>
                <a:srgbClr val="BF6D2E">
                  <a:lumMod val="75000"/>
                </a:srgbClr>
              </a:buClr>
              <a:buSzTx/>
              <a:buFontTx/>
              <a:buNone/>
              <a:tabLst/>
              <a:defRPr/>
            </a:pPr>
            <a:r>
              <a:rPr kumimoji="0" lang="en-US" sz="1400" b="0" i="0" u="none" strike="noStrike" kern="1200" cap="none" spc="0" normalizeH="0" baseline="0" noProof="0" dirty="0">
                <a:ln>
                  <a:noFill/>
                </a:ln>
                <a:solidFill>
                  <a:srgbClr val="263A77"/>
                </a:solidFill>
                <a:effectLst/>
                <a:uLnTx/>
                <a:uFillTx/>
                <a:latin typeface="Arial"/>
                <a:ea typeface="+mn-ea"/>
                <a:cs typeface="Arial"/>
              </a:rPr>
              <a:t>CLB073 predicted to be exceptional partner to existing TB drugs </a:t>
            </a:r>
            <a:r>
              <a:rPr kumimoji="0" lang="en-US" sz="1400" b="0" i="0" u="none" strike="noStrike" kern="1200" cap="none" spc="0" normalizeH="0" baseline="0" noProof="0" dirty="0" err="1">
                <a:ln>
                  <a:noFill/>
                </a:ln>
                <a:solidFill>
                  <a:srgbClr val="263A77"/>
                </a:solidFill>
                <a:effectLst/>
                <a:uLnTx/>
                <a:uFillTx/>
                <a:latin typeface="Arial"/>
                <a:ea typeface="+mn-ea"/>
                <a:cs typeface="Arial"/>
              </a:rPr>
              <a:t>BPaU</a:t>
            </a:r>
            <a:r>
              <a:rPr kumimoji="0" lang="en-US" sz="1400" b="0" i="0" u="none" strike="noStrike" kern="1200" cap="none" spc="0" normalizeH="0" baseline="0" noProof="0" dirty="0">
                <a:ln>
                  <a:noFill/>
                </a:ln>
                <a:solidFill>
                  <a:srgbClr val="263A77"/>
                </a:solidFill>
                <a:effectLst/>
                <a:uLnTx/>
                <a:uFillTx/>
                <a:latin typeface="Arial"/>
                <a:ea typeface="+mn-ea"/>
                <a:cs typeface="Arial"/>
              </a:rPr>
              <a:t>: bedaquiline (B), pretomanid (Pa), &amp; </a:t>
            </a:r>
            <a:r>
              <a:rPr kumimoji="0" lang="en-US" sz="1400" b="0" i="0" u="none" strike="noStrike" kern="1200" cap="none" spc="0" normalizeH="0" baseline="0" noProof="0" dirty="0" err="1">
                <a:ln>
                  <a:noFill/>
                </a:ln>
                <a:solidFill>
                  <a:srgbClr val="263A77"/>
                </a:solidFill>
                <a:effectLst/>
                <a:uLnTx/>
                <a:uFillTx/>
                <a:latin typeface="Arial"/>
                <a:ea typeface="+mn-ea"/>
                <a:cs typeface="Arial"/>
              </a:rPr>
              <a:t>sutezolid</a:t>
            </a:r>
            <a:r>
              <a:rPr kumimoji="0" lang="en-US" sz="1400" b="0" i="0" u="none" strike="noStrike" kern="1200" cap="none" spc="0" normalizeH="0" baseline="0" noProof="0" dirty="0">
                <a:ln>
                  <a:noFill/>
                </a:ln>
                <a:solidFill>
                  <a:srgbClr val="263A77"/>
                </a:solidFill>
                <a:effectLst/>
                <a:uLnTx/>
                <a:uFillTx/>
                <a:latin typeface="Arial"/>
                <a:ea typeface="+mn-ea"/>
                <a:cs typeface="Arial"/>
              </a:rPr>
              <a:t> (U)</a:t>
            </a:r>
          </a:p>
        </p:txBody>
      </p:sp>
      <p:pic>
        <p:nvPicPr>
          <p:cNvPr id="3" name="Picture 2">
            <a:extLst>
              <a:ext uri="{FF2B5EF4-FFF2-40B4-BE49-F238E27FC236}">
                <a16:creationId xmlns:a16="http://schemas.microsoft.com/office/drawing/2014/main" id="{4A8BDBC1-D1B4-28D1-1008-40A705103575}"/>
              </a:ext>
            </a:extLst>
          </p:cNvPr>
          <p:cNvPicPr>
            <a:picLocks noChangeAspect="1"/>
          </p:cNvPicPr>
          <p:nvPr/>
        </p:nvPicPr>
        <p:blipFill rotWithShape="1">
          <a:blip r:embed="rId2"/>
          <a:srcRect l="1836" t="1432" r="4376" b="-411"/>
          <a:stretch>
            <a:fillRect/>
          </a:stretch>
        </p:blipFill>
        <p:spPr>
          <a:xfrm>
            <a:off x="6687066" y="1981155"/>
            <a:ext cx="5345191" cy="3201156"/>
          </a:xfrm>
          <a:prstGeom prst="rect">
            <a:avLst/>
          </a:prstGeom>
        </p:spPr>
      </p:pic>
      <p:sp>
        <p:nvSpPr>
          <p:cNvPr id="4" name="Rectangle 3">
            <a:extLst>
              <a:ext uri="{FF2B5EF4-FFF2-40B4-BE49-F238E27FC236}">
                <a16:creationId xmlns:a16="http://schemas.microsoft.com/office/drawing/2014/main" id="{5316EF45-CA08-C0CC-6123-53988C5E56FF}"/>
              </a:ext>
            </a:extLst>
          </p:cNvPr>
          <p:cNvSpPr/>
          <p:nvPr/>
        </p:nvSpPr>
        <p:spPr>
          <a:xfrm>
            <a:off x="6791363" y="2382962"/>
            <a:ext cx="5061490" cy="130657"/>
          </a:xfrm>
          <a:prstGeom prst="rect">
            <a:avLst/>
          </a:prstGeom>
          <a:noFill/>
          <a:ln>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504AF3A7-DF03-BD49-241F-1E1290102E35}"/>
              </a:ext>
            </a:extLst>
          </p:cNvPr>
          <p:cNvSpPr txBox="1"/>
          <p:nvPr/>
        </p:nvSpPr>
        <p:spPr>
          <a:xfrm>
            <a:off x="596347" y="4136418"/>
            <a:ext cx="5882962" cy="1892826"/>
          </a:xfrm>
          <a:prstGeom prst="rect">
            <a:avLst/>
          </a:prstGeom>
          <a:noFill/>
        </p:spPr>
        <p:txBody>
          <a:bodyPr wrap="square">
            <a:spAutoFit/>
          </a:bodyPr>
          <a:lstStyle/>
          <a:p>
            <a:pPr marL="285750" lvl="0" indent="-285750">
              <a:spcBef>
                <a:spcPts val="300"/>
              </a:spcBef>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CLB073 modulates cholesterol catabolism, a key carbon source for intramacrophage </a:t>
            </a:r>
            <a:r>
              <a:rPr lang="en-US" sz="1400" dirty="0" err="1">
                <a:solidFill>
                  <a:prstClr val="black"/>
                </a:solidFill>
                <a:ea typeface="Calibri" panose="020F0502020204030204" pitchFamily="34" charset="0"/>
                <a:cs typeface="Calibri" panose="020F0502020204030204" pitchFamily="34" charset="0"/>
              </a:rPr>
              <a:t>Mtb</a:t>
            </a:r>
            <a:r>
              <a:rPr lang="en-US" sz="1400" dirty="0">
                <a:solidFill>
                  <a:prstClr val="black"/>
                </a:solidFill>
                <a:ea typeface="Calibri" panose="020F0502020204030204" pitchFamily="34" charset="0"/>
                <a:cs typeface="Calibri" panose="020F0502020204030204" pitchFamily="34" charset="0"/>
              </a:rPr>
              <a:t>, by activating adenylyl cyclase (Rv1625c) and causing high, intracellular accumulation of cAMP</a:t>
            </a:r>
          </a:p>
          <a:p>
            <a:pPr marL="285750" lvl="0" indent="-285750">
              <a:spcBef>
                <a:spcPts val="300"/>
              </a:spcBef>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CLB073 significantly enhances efficacy of the Nix-TB regimen at 5 mg/kg and achieves sterilization after 10 weeks of dosing in a preclinical model</a:t>
            </a:r>
          </a:p>
          <a:p>
            <a:pPr marL="285750" lvl="0" indent="-285750">
              <a:spcBef>
                <a:spcPts val="300"/>
              </a:spcBef>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Gates MRI is currently testing in a Phase 1 trial with good safety; long-acting formulation identified</a:t>
            </a:r>
          </a:p>
        </p:txBody>
      </p:sp>
      <p:sp>
        <p:nvSpPr>
          <p:cNvPr id="22" name="TextBox 21">
            <a:extLst>
              <a:ext uri="{FF2B5EF4-FFF2-40B4-BE49-F238E27FC236}">
                <a16:creationId xmlns:a16="http://schemas.microsoft.com/office/drawing/2014/main" id="{27EB6B0D-FA83-1585-7FA5-F07C53ABE6D8}"/>
              </a:ext>
            </a:extLst>
          </p:cNvPr>
          <p:cNvSpPr txBox="1"/>
          <p:nvPr/>
        </p:nvSpPr>
        <p:spPr>
          <a:xfrm>
            <a:off x="585689" y="3009393"/>
            <a:ext cx="5771339" cy="738664"/>
          </a:xfrm>
          <a:prstGeom prst="rect">
            <a:avLst/>
          </a:prstGeom>
          <a:noFill/>
        </p:spPr>
        <p:txBody>
          <a:bodyPr wrap="square">
            <a:spAutoFit/>
          </a:bodyPr>
          <a:lstStyle/>
          <a:p>
            <a:pPr marL="285750" lvl="0" indent="-285750" fontAlgn="base">
              <a:spcBef>
                <a:spcPts val="300"/>
              </a:spcBef>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Identify a potentiator for a next-gen Nix-TB regimen as a pan-TB treatment with significantly shortened treatment (≤ 3 months) for all TB infections</a:t>
            </a:r>
          </a:p>
        </p:txBody>
      </p:sp>
      <p:sp>
        <p:nvSpPr>
          <p:cNvPr id="32" name="TextBox 31">
            <a:extLst>
              <a:ext uri="{FF2B5EF4-FFF2-40B4-BE49-F238E27FC236}">
                <a16:creationId xmlns:a16="http://schemas.microsoft.com/office/drawing/2014/main" id="{65EA58F3-A7E5-FABF-1553-9C3A37657917}"/>
              </a:ext>
            </a:extLst>
          </p:cNvPr>
          <p:cNvSpPr txBox="1"/>
          <p:nvPr/>
        </p:nvSpPr>
        <p:spPr>
          <a:xfrm>
            <a:off x="585692" y="1592207"/>
            <a:ext cx="6026267" cy="992579"/>
          </a:xfrm>
          <a:prstGeom prst="rect">
            <a:avLst/>
          </a:prstGeom>
          <a:noFill/>
        </p:spPr>
        <p:txBody>
          <a:bodyPr wrap="square">
            <a:spAutoFit/>
          </a:bodyPr>
          <a:lstStyle/>
          <a:p>
            <a:pPr marL="228600" lvl="0" indent="-228600" fontAlgn="base">
              <a:spcBef>
                <a:spcPts val="300"/>
              </a:spcBef>
              <a:buClr>
                <a:schemeClr val="tx1"/>
              </a:buClr>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TB continues to kill 1M+ people a year with one quarter of the world infected</a:t>
            </a:r>
          </a:p>
          <a:p>
            <a:pPr marL="228600" lvl="0" indent="-228600" fontAlgn="base">
              <a:spcBef>
                <a:spcPts val="300"/>
              </a:spcBef>
              <a:buClr>
                <a:schemeClr val="tx1"/>
              </a:buClr>
              <a:buFont typeface="Arial" panose="020B0604020202020204" pitchFamily="34" charset="0"/>
              <a:buChar char="•"/>
              <a:defRPr/>
            </a:pPr>
            <a:r>
              <a:rPr lang="en-US" sz="1400" dirty="0">
                <a:solidFill>
                  <a:prstClr val="black"/>
                </a:solidFill>
                <a:ea typeface="Calibri" panose="020F0502020204030204" pitchFamily="34" charset="0"/>
                <a:cs typeface="Calibri" panose="020F0502020204030204" pitchFamily="34" charset="0"/>
              </a:rPr>
              <a:t>Current TB treatment is 6-9 months, reducing adherence and increasing resistance</a:t>
            </a:r>
          </a:p>
        </p:txBody>
      </p:sp>
      <p:sp>
        <p:nvSpPr>
          <p:cNvPr id="33" name="TextBox 32">
            <a:extLst>
              <a:ext uri="{FF2B5EF4-FFF2-40B4-BE49-F238E27FC236}">
                <a16:creationId xmlns:a16="http://schemas.microsoft.com/office/drawing/2014/main" id="{EE4AD616-C0E8-CDC5-48B5-8A02874ED18F}"/>
              </a:ext>
            </a:extLst>
          </p:cNvPr>
          <p:cNvSpPr txBox="1"/>
          <p:nvPr/>
        </p:nvSpPr>
        <p:spPr>
          <a:xfrm>
            <a:off x="585689" y="1330647"/>
            <a:ext cx="521126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500" b="1" i="0" u="sng" strike="noStrike" kern="1200" cap="none" spc="0" normalizeH="0" baseline="0" noProof="0" dirty="0">
                <a:ln>
                  <a:noFill/>
                </a:ln>
                <a:solidFill>
                  <a:srgbClr val="263A77"/>
                </a:solidFill>
                <a:effectLst/>
                <a:uLnTx/>
                <a:uFillTx/>
                <a:latin typeface="Arial" panose="020B0604020202020204"/>
                <a:ea typeface="+mn-ea"/>
                <a:cs typeface="+mn-cs"/>
              </a:rPr>
              <a:t>Goal</a:t>
            </a:r>
            <a:endParaRPr kumimoji="0" lang="en-US" sz="1500" b="1" i="0" u="sng"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93440139-D607-7E90-0631-AF0DEAF12602}"/>
              </a:ext>
            </a:extLst>
          </p:cNvPr>
          <p:cNvSpPr txBox="1"/>
          <p:nvPr/>
        </p:nvSpPr>
        <p:spPr>
          <a:xfrm>
            <a:off x="585687" y="2701665"/>
            <a:ext cx="521126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500" b="1" i="0" u="sng" strike="noStrike" kern="1200" cap="none" spc="0" normalizeH="0" baseline="0" noProof="0" dirty="0">
                <a:ln>
                  <a:noFill/>
                </a:ln>
                <a:solidFill>
                  <a:srgbClr val="263A77"/>
                </a:solidFill>
                <a:effectLst/>
                <a:uLnTx/>
                <a:uFillTx/>
                <a:latin typeface="Arial" panose="020B0604020202020204"/>
                <a:ea typeface="+mn-ea"/>
                <a:cs typeface="+mn-cs"/>
              </a:rPr>
              <a:t>Rationale and Strategy</a:t>
            </a:r>
          </a:p>
        </p:txBody>
      </p:sp>
      <p:sp>
        <p:nvSpPr>
          <p:cNvPr id="41" name="TextBox 40">
            <a:extLst>
              <a:ext uri="{FF2B5EF4-FFF2-40B4-BE49-F238E27FC236}">
                <a16:creationId xmlns:a16="http://schemas.microsoft.com/office/drawing/2014/main" id="{976A6E4B-A901-798C-4577-696EA2D744C8}"/>
              </a:ext>
            </a:extLst>
          </p:cNvPr>
          <p:cNvSpPr txBox="1"/>
          <p:nvPr/>
        </p:nvSpPr>
        <p:spPr>
          <a:xfrm>
            <a:off x="585687" y="3844127"/>
            <a:ext cx="521126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500" b="1" i="0" u="sng" strike="noStrike" kern="1200" cap="none" spc="0" normalizeH="0" baseline="0" noProof="0" dirty="0">
                <a:ln>
                  <a:noFill/>
                </a:ln>
                <a:solidFill>
                  <a:srgbClr val="263A77"/>
                </a:solidFill>
                <a:effectLst/>
                <a:uLnTx/>
                <a:uFillTx/>
                <a:latin typeface="Arial" panose="020B0604020202020204"/>
                <a:ea typeface="+mn-ea"/>
                <a:cs typeface="+mn-cs"/>
              </a:rPr>
              <a:t>Status</a:t>
            </a:r>
          </a:p>
        </p:txBody>
      </p:sp>
      <p:pic>
        <p:nvPicPr>
          <p:cNvPr id="43" name="Picture 42">
            <a:extLst>
              <a:ext uri="{FF2B5EF4-FFF2-40B4-BE49-F238E27FC236}">
                <a16:creationId xmlns:a16="http://schemas.microsoft.com/office/drawing/2014/main" id="{512DDA6A-FFD1-84DE-48EB-662A04CECD63}"/>
              </a:ext>
            </a:extLst>
          </p:cNvPr>
          <p:cNvPicPr>
            <a:picLocks noChangeAspect="1"/>
          </p:cNvPicPr>
          <p:nvPr/>
        </p:nvPicPr>
        <p:blipFill>
          <a:blip r:embed="rId3"/>
          <a:stretch>
            <a:fillRect/>
          </a:stretch>
        </p:blipFill>
        <p:spPr>
          <a:xfrm>
            <a:off x="7238625" y="5305588"/>
            <a:ext cx="1338846" cy="615397"/>
          </a:xfrm>
          <a:prstGeom prst="rect">
            <a:avLst/>
          </a:prstGeom>
        </p:spPr>
      </p:pic>
      <p:pic>
        <p:nvPicPr>
          <p:cNvPr id="6" name="Picture 5">
            <a:extLst>
              <a:ext uri="{FF2B5EF4-FFF2-40B4-BE49-F238E27FC236}">
                <a16:creationId xmlns:a16="http://schemas.microsoft.com/office/drawing/2014/main" id="{0303B7CC-28DC-FF20-228E-DECAA6DABA2A}"/>
              </a:ext>
            </a:extLst>
          </p:cNvPr>
          <p:cNvPicPr>
            <a:picLocks noChangeAspect="1"/>
          </p:cNvPicPr>
          <p:nvPr/>
        </p:nvPicPr>
        <p:blipFill>
          <a:blip r:embed="rId4"/>
          <a:srcRect t="35239" b="38749"/>
          <a:stretch>
            <a:fillRect/>
          </a:stretch>
        </p:blipFill>
        <p:spPr>
          <a:xfrm>
            <a:off x="8983294" y="5398582"/>
            <a:ext cx="2811542" cy="438799"/>
          </a:xfrm>
          <a:prstGeom prst="rect">
            <a:avLst/>
          </a:prstGeom>
        </p:spPr>
      </p:pic>
    </p:spTree>
    <p:extLst>
      <p:ext uri="{BB962C8B-B14F-4D97-AF65-F5344CB8AC3E}">
        <p14:creationId xmlns:p14="http://schemas.microsoft.com/office/powerpoint/2010/main" val="1071506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0AE1EE-880A-9F3F-57B0-E0B6B6899A1A}"/>
              </a:ext>
            </a:extLst>
          </p:cNvPr>
          <p:cNvSpPr txBox="1"/>
          <p:nvPr/>
        </p:nvSpPr>
        <p:spPr>
          <a:xfrm>
            <a:off x="617469" y="1067221"/>
            <a:ext cx="6621156" cy="830997"/>
          </a:xfrm>
          <a:prstGeom prst="rect">
            <a:avLst/>
          </a:prstGeom>
          <a:noFill/>
        </p:spPr>
        <p:txBody>
          <a:bodyPr wrap="square">
            <a:spAutoFit/>
          </a:bodyPr>
          <a:lstStyle/>
          <a:p>
            <a:r>
              <a:rPr lang="en-US" sz="1600" i="1" dirty="0">
                <a:effectLst/>
                <a:latin typeface="+mj-lt"/>
              </a:rPr>
              <a:t>Many of the world's most dangerous viruses mutate rapidly, outpacing traditional vaccines. Scripps scientists are engineering a new class of vaccines designed to defeat even the most evasive pathogens.</a:t>
            </a:r>
            <a:endParaRPr lang="en-US" sz="1600" i="1" dirty="0">
              <a:latin typeface="+mj-lt"/>
            </a:endParaRPr>
          </a:p>
        </p:txBody>
      </p:sp>
      <p:pic>
        <p:nvPicPr>
          <p:cNvPr id="1026" name="Picture 2">
            <a:extLst>
              <a:ext uri="{FF2B5EF4-FFF2-40B4-BE49-F238E27FC236}">
                <a16:creationId xmlns:a16="http://schemas.microsoft.com/office/drawing/2014/main" id="{572821E5-B7A1-7E44-5262-1FD6A0CC8E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851614" y="3249474"/>
            <a:ext cx="5340386" cy="29023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5A4699-F703-AD43-2D6D-BCC770B80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334" y="1387366"/>
            <a:ext cx="3097454" cy="1682238"/>
          </a:xfrm>
          <a:prstGeom prst="rect">
            <a:avLst/>
          </a:prstGeom>
        </p:spPr>
      </p:pic>
      <p:pic>
        <p:nvPicPr>
          <p:cNvPr id="9" name="Picture 8">
            <a:extLst>
              <a:ext uri="{FF2B5EF4-FFF2-40B4-BE49-F238E27FC236}">
                <a16:creationId xmlns:a16="http://schemas.microsoft.com/office/drawing/2014/main" id="{8A5DEF4E-8D68-04F0-9A7B-BF7E6A749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8958" y="1540125"/>
            <a:ext cx="1834945" cy="1481665"/>
          </a:xfrm>
          <a:prstGeom prst="rect">
            <a:avLst/>
          </a:prstGeom>
        </p:spPr>
      </p:pic>
      <p:sp>
        <p:nvSpPr>
          <p:cNvPr id="10" name="TextBox 9">
            <a:extLst>
              <a:ext uri="{FF2B5EF4-FFF2-40B4-BE49-F238E27FC236}">
                <a16:creationId xmlns:a16="http://schemas.microsoft.com/office/drawing/2014/main" id="{3F84FDDC-98CF-A3BB-4E8E-D38B6CD2DE5A}"/>
              </a:ext>
            </a:extLst>
          </p:cNvPr>
          <p:cNvSpPr txBox="1"/>
          <p:nvPr/>
        </p:nvSpPr>
        <p:spPr>
          <a:xfrm>
            <a:off x="596347" y="1994883"/>
            <a:ext cx="2129622" cy="369332"/>
          </a:xfrm>
          <a:prstGeom prst="rect">
            <a:avLst/>
          </a:prstGeom>
          <a:noFill/>
        </p:spPr>
        <p:txBody>
          <a:bodyPr wrap="none" rtlCol="0">
            <a:spAutoFit/>
          </a:bodyPr>
          <a:lstStyle/>
          <a:p>
            <a:r>
              <a:rPr lang="en-US" dirty="0">
                <a:solidFill>
                  <a:srgbClr val="193D66"/>
                </a:solidFill>
              </a:rPr>
              <a:t>Universal vaccines</a:t>
            </a:r>
          </a:p>
        </p:txBody>
      </p:sp>
      <p:sp>
        <p:nvSpPr>
          <p:cNvPr id="12" name="TextBox 11">
            <a:extLst>
              <a:ext uri="{FF2B5EF4-FFF2-40B4-BE49-F238E27FC236}">
                <a16:creationId xmlns:a16="http://schemas.microsoft.com/office/drawing/2014/main" id="{7347AC18-3203-E30A-48FB-F55DFF8D9240}"/>
              </a:ext>
            </a:extLst>
          </p:cNvPr>
          <p:cNvSpPr txBox="1"/>
          <p:nvPr/>
        </p:nvSpPr>
        <p:spPr>
          <a:xfrm>
            <a:off x="596347" y="2295367"/>
            <a:ext cx="5263888" cy="954107"/>
          </a:xfrm>
          <a:prstGeom prst="rect">
            <a:avLst/>
          </a:prstGeom>
          <a:noFill/>
        </p:spPr>
        <p:txBody>
          <a:bodyPr wrap="square" lIns="91440" tIns="45720" rIns="91440" bIns="45720" anchor="t">
            <a:spAutoFit/>
          </a:bodyPr>
          <a:lstStyle/>
          <a:p>
            <a:r>
              <a:rPr lang="en-US" sz="1400" dirty="0">
                <a:latin typeface="+mj-lt"/>
              </a:rPr>
              <a:t>Broadly neutralizing antibodies target the stable regions of a fast-evolving virus such as HIV and influenza that can't mutate without losing function, providing protection across a wide range of strains.</a:t>
            </a:r>
          </a:p>
        </p:txBody>
      </p:sp>
      <p:sp>
        <p:nvSpPr>
          <p:cNvPr id="14" name="TextBox 13">
            <a:extLst>
              <a:ext uri="{FF2B5EF4-FFF2-40B4-BE49-F238E27FC236}">
                <a16:creationId xmlns:a16="http://schemas.microsoft.com/office/drawing/2014/main" id="{1103BC75-1271-CCD5-61EC-88A235801CA0}"/>
              </a:ext>
            </a:extLst>
          </p:cNvPr>
          <p:cNvSpPr txBox="1"/>
          <p:nvPr/>
        </p:nvSpPr>
        <p:spPr>
          <a:xfrm>
            <a:off x="596347" y="3355316"/>
            <a:ext cx="6104586" cy="369332"/>
          </a:xfrm>
          <a:prstGeom prst="rect">
            <a:avLst/>
          </a:prstGeom>
          <a:noFill/>
        </p:spPr>
        <p:txBody>
          <a:bodyPr wrap="square">
            <a:spAutoFit/>
          </a:bodyPr>
          <a:lstStyle/>
          <a:p>
            <a:r>
              <a:rPr lang="en-US" dirty="0">
                <a:solidFill>
                  <a:srgbClr val="193D66"/>
                </a:solidFill>
              </a:rPr>
              <a:t>Engineering smarter vaccine designs</a:t>
            </a:r>
          </a:p>
        </p:txBody>
      </p:sp>
      <p:sp>
        <p:nvSpPr>
          <p:cNvPr id="16" name="TextBox 15">
            <a:extLst>
              <a:ext uri="{FF2B5EF4-FFF2-40B4-BE49-F238E27FC236}">
                <a16:creationId xmlns:a16="http://schemas.microsoft.com/office/drawing/2014/main" id="{257E0126-7D45-1CC8-DFDA-E106B403C614}"/>
              </a:ext>
            </a:extLst>
          </p:cNvPr>
          <p:cNvSpPr txBox="1"/>
          <p:nvPr/>
        </p:nvSpPr>
        <p:spPr>
          <a:xfrm>
            <a:off x="596347" y="3676251"/>
            <a:ext cx="5263888" cy="954107"/>
          </a:xfrm>
          <a:prstGeom prst="rect">
            <a:avLst/>
          </a:prstGeom>
          <a:noFill/>
        </p:spPr>
        <p:txBody>
          <a:bodyPr wrap="square" lIns="91440" tIns="45720" rIns="91440" bIns="45720" anchor="t">
            <a:spAutoFit/>
          </a:bodyPr>
          <a:lstStyle/>
          <a:p>
            <a:r>
              <a:rPr lang="en-US" sz="1400" b="0" i="0" dirty="0">
                <a:effectLst/>
                <a:latin typeface="+mj-lt"/>
              </a:rPr>
              <a:t>Using atomic-level structural biology to visualize how antibodies bind to viruses, Scripps scientists are engineering vaccine candidates that reliably trigger the right immune response—with promising results for HIV, influenza, and hepatitis C.</a:t>
            </a:r>
            <a:endParaRPr lang="en-US" sz="1400" dirty="0">
              <a:latin typeface="+mj-lt"/>
            </a:endParaRPr>
          </a:p>
        </p:txBody>
      </p:sp>
      <p:sp>
        <p:nvSpPr>
          <p:cNvPr id="18" name="TextBox 17">
            <a:extLst>
              <a:ext uri="{FF2B5EF4-FFF2-40B4-BE49-F238E27FC236}">
                <a16:creationId xmlns:a16="http://schemas.microsoft.com/office/drawing/2014/main" id="{294F250E-605D-0E51-4766-CD868B2DE3CC}"/>
              </a:ext>
            </a:extLst>
          </p:cNvPr>
          <p:cNvSpPr txBox="1"/>
          <p:nvPr/>
        </p:nvSpPr>
        <p:spPr>
          <a:xfrm>
            <a:off x="596347" y="4736201"/>
            <a:ext cx="6104586" cy="369332"/>
          </a:xfrm>
          <a:prstGeom prst="rect">
            <a:avLst/>
          </a:prstGeom>
          <a:noFill/>
        </p:spPr>
        <p:txBody>
          <a:bodyPr wrap="square">
            <a:spAutoFit/>
          </a:bodyPr>
          <a:lstStyle/>
          <a:p>
            <a:r>
              <a:rPr lang="en-US" dirty="0">
                <a:solidFill>
                  <a:srgbClr val="193D66"/>
                </a:solidFill>
              </a:rPr>
              <a:t>Next-generation delivery platforms</a:t>
            </a:r>
          </a:p>
        </p:txBody>
      </p:sp>
      <p:sp>
        <p:nvSpPr>
          <p:cNvPr id="20" name="TextBox 19">
            <a:extLst>
              <a:ext uri="{FF2B5EF4-FFF2-40B4-BE49-F238E27FC236}">
                <a16:creationId xmlns:a16="http://schemas.microsoft.com/office/drawing/2014/main" id="{E8F24773-C21C-D036-FFA7-30024385C2EA}"/>
              </a:ext>
            </a:extLst>
          </p:cNvPr>
          <p:cNvSpPr txBox="1"/>
          <p:nvPr/>
        </p:nvSpPr>
        <p:spPr>
          <a:xfrm>
            <a:off x="596347" y="5047586"/>
            <a:ext cx="5340387" cy="954107"/>
          </a:xfrm>
          <a:prstGeom prst="rect">
            <a:avLst/>
          </a:prstGeom>
          <a:noFill/>
        </p:spPr>
        <p:txBody>
          <a:bodyPr wrap="square">
            <a:spAutoFit/>
          </a:bodyPr>
          <a:lstStyle/>
          <a:p>
            <a:r>
              <a:rPr lang="en-US" sz="1400" dirty="0"/>
              <a:t>Self-assembling protein nanoparticles and DNA origami scaffolds present viral proteins in precise configurations that generate stronger, more targeted immune responses than conventional approaches.</a:t>
            </a:r>
          </a:p>
        </p:txBody>
      </p:sp>
      <p:sp>
        <p:nvSpPr>
          <p:cNvPr id="4" name="Title 1">
            <a:extLst>
              <a:ext uri="{FF2B5EF4-FFF2-40B4-BE49-F238E27FC236}">
                <a16:creationId xmlns:a16="http://schemas.microsoft.com/office/drawing/2014/main" id="{B8AEB041-7B89-B633-4B7D-67B0ACC59312}"/>
              </a:ext>
            </a:extLst>
          </p:cNvPr>
          <p:cNvSpPr txBox="1">
            <a:spLocks/>
          </p:cNvSpPr>
          <p:nvPr/>
        </p:nvSpPr>
        <p:spPr>
          <a:xfrm>
            <a:off x="596347" y="214499"/>
            <a:ext cx="11415139" cy="66831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dirty="0"/>
              <a:t>Global Health </a:t>
            </a:r>
            <a:r>
              <a:rPr lang="en-US" sz="3200" dirty="0">
                <a:solidFill>
                  <a:srgbClr val="FFC000"/>
                </a:solidFill>
              </a:rPr>
              <a:t>| </a:t>
            </a:r>
            <a:r>
              <a:rPr lang="en-US" sz="3200" dirty="0"/>
              <a:t>Engineering the Next Generation of Vaccines</a:t>
            </a:r>
          </a:p>
        </p:txBody>
      </p:sp>
    </p:spTree>
    <p:extLst>
      <p:ext uri="{BB962C8B-B14F-4D97-AF65-F5344CB8AC3E}">
        <p14:creationId xmlns:p14="http://schemas.microsoft.com/office/powerpoint/2010/main" val="229216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virus&#10;&#10;AI-generated content may be incorrect.">
            <a:extLst>
              <a:ext uri="{FF2B5EF4-FFF2-40B4-BE49-F238E27FC236}">
                <a16:creationId xmlns:a16="http://schemas.microsoft.com/office/drawing/2014/main" id="{9BC26954-33C5-D325-B0CF-7CAE4C179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2639" y="3719805"/>
            <a:ext cx="2591874" cy="2374628"/>
          </a:xfrm>
          <a:prstGeom prst="rect">
            <a:avLst/>
          </a:prstGeom>
        </p:spPr>
      </p:pic>
      <p:sp>
        <p:nvSpPr>
          <p:cNvPr id="7" name="TextBox 6">
            <a:extLst>
              <a:ext uri="{FF2B5EF4-FFF2-40B4-BE49-F238E27FC236}">
                <a16:creationId xmlns:a16="http://schemas.microsoft.com/office/drawing/2014/main" id="{A247788C-F1F7-0F4C-52AF-2B6D8F5267B8}"/>
              </a:ext>
            </a:extLst>
          </p:cNvPr>
          <p:cNvSpPr txBox="1"/>
          <p:nvPr/>
        </p:nvSpPr>
        <p:spPr>
          <a:xfrm>
            <a:off x="596081" y="3644077"/>
            <a:ext cx="6500756" cy="1561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193D66"/>
                </a:solidFill>
              </a:rPr>
              <a:t>Broad-spectrum viral polymerase inhibitor</a:t>
            </a:r>
          </a:p>
          <a:p>
            <a:pPr>
              <a:spcBef>
                <a:spcPts val="300"/>
              </a:spcBef>
            </a:pPr>
            <a:r>
              <a:rPr lang="en-US" sz="1400" dirty="0">
                <a:cs typeface="Arial"/>
              </a:rPr>
              <a:t>Daily oral polymerase as a single drug and potential combination drug candidate</a:t>
            </a:r>
          </a:p>
          <a:p>
            <a:pPr marL="458788" lvl="1" indent="-171450">
              <a:spcBef>
                <a:spcPts val="300"/>
              </a:spcBef>
              <a:buFont typeface="Arial"/>
              <a:buChar char="•"/>
            </a:pPr>
            <a:r>
              <a:rPr lang="en-US" sz="1400" dirty="0">
                <a:cs typeface="Arial"/>
              </a:rPr>
              <a:t>Identified novel nucleoside with excellent activity on flu, SARS-CoV-1/2, MERS, and HRV </a:t>
            </a:r>
          </a:p>
          <a:p>
            <a:pPr marL="458788" lvl="1" indent="-171450">
              <a:spcBef>
                <a:spcPts val="300"/>
              </a:spcBef>
              <a:buFont typeface="Arial"/>
              <a:buChar char="•"/>
            </a:pPr>
            <a:r>
              <a:rPr lang="en-US" sz="1400" dirty="0">
                <a:cs typeface="Arial"/>
              </a:rPr>
              <a:t>Focused on flu and coronaviruses, but also active on other respiratory viruses including rhinovirus and RSV</a:t>
            </a:r>
          </a:p>
        </p:txBody>
      </p:sp>
      <p:sp>
        <p:nvSpPr>
          <p:cNvPr id="11" name="TextBox 10">
            <a:extLst>
              <a:ext uri="{FF2B5EF4-FFF2-40B4-BE49-F238E27FC236}">
                <a16:creationId xmlns:a16="http://schemas.microsoft.com/office/drawing/2014/main" id="{85C8E6E8-48D5-30CE-C3A5-E8BB9937E0FF}"/>
              </a:ext>
            </a:extLst>
          </p:cNvPr>
          <p:cNvSpPr txBox="1"/>
          <p:nvPr/>
        </p:nvSpPr>
        <p:spPr>
          <a:xfrm>
            <a:off x="596081" y="1935726"/>
            <a:ext cx="6441615" cy="148502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dirty="0">
                <a:solidFill>
                  <a:srgbClr val="193D66"/>
                </a:solidFill>
              </a:rPr>
              <a:t>Combination antivirals for influenza</a:t>
            </a:r>
            <a:br>
              <a:rPr lang="en-US" b="1" dirty="0">
                <a:solidFill>
                  <a:schemeClr val="accent3">
                    <a:lumMod val="76000"/>
                  </a:schemeClr>
                </a:solidFill>
                <a:cs typeface="Arial"/>
              </a:rPr>
            </a:br>
            <a:r>
              <a:rPr lang="en-US" sz="1400" dirty="0"/>
              <a:t>Targets different stages or mechanisms of the viral lifecycle needed to effectively mitigate an H5N1 or other pandemic viruses</a:t>
            </a:r>
          </a:p>
          <a:p>
            <a:pPr marL="458788" indent="-171450">
              <a:spcBef>
                <a:spcPts val="300"/>
              </a:spcBef>
              <a:buFont typeface="Arial"/>
              <a:buChar char="•"/>
            </a:pPr>
            <a:r>
              <a:rPr lang="en-US" sz="1400" dirty="0">
                <a:cs typeface="Arial"/>
              </a:rPr>
              <a:t>First-in-class long-acting combination drugs for seasonal strains with pandemic potential (e.g., H5N1) to overcome resistance with improved efficacy for treatment and prophylaxis</a:t>
            </a:r>
          </a:p>
        </p:txBody>
      </p:sp>
      <p:sp>
        <p:nvSpPr>
          <p:cNvPr id="13" name="TextBox 12">
            <a:extLst>
              <a:ext uri="{FF2B5EF4-FFF2-40B4-BE49-F238E27FC236}">
                <a16:creationId xmlns:a16="http://schemas.microsoft.com/office/drawing/2014/main" id="{039E78F2-2E32-928E-966D-E690FD0F4B08}"/>
              </a:ext>
            </a:extLst>
          </p:cNvPr>
          <p:cNvSpPr txBox="1"/>
          <p:nvPr/>
        </p:nvSpPr>
        <p:spPr>
          <a:xfrm>
            <a:off x="596081" y="1038532"/>
            <a:ext cx="731888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latin typeface="+mj-lt"/>
              </a:rPr>
              <a:t>A substantial gap exists between what is required to </a:t>
            </a:r>
          </a:p>
          <a:p>
            <a:r>
              <a:rPr lang="en-US" sz="2000" i="1" dirty="0">
                <a:latin typeface="+mj-lt"/>
              </a:rPr>
              <a:t>prepare for the next pandemic (H5N1) and what is being done.</a:t>
            </a:r>
          </a:p>
          <a:p>
            <a:pPr algn="ctr"/>
            <a:endParaRPr lang="en-US" dirty="0"/>
          </a:p>
        </p:txBody>
      </p:sp>
      <p:pic>
        <p:nvPicPr>
          <p:cNvPr id="14" name="Picture 13" descr="A diagram of a chicken and a person&#10;&#10;AI-generated content may be incorrect.">
            <a:extLst>
              <a:ext uri="{FF2B5EF4-FFF2-40B4-BE49-F238E27FC236}">
                <a16:creationId xmlns:a16="http://schemas.microsoft.com/office/drawing/2014/main" id="{8C450698-036F-3C49-49E7-69C0FA28B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3733" y="1038532"/>
            <a:ext cx="3469937" cy="2415048"/>
          </a:xfrm>
          <a:prstGeom prst="rect">
            <a:avLst/>
          </a:prstGeom>
        </p:spPr>
      </p:pic>
      <p:sp>
        <p:nvSpPr>
          <p:cNvPr id="2" name="Title 1">
            <a:extLst>
              <a:ext uri="{FF2B5EF4-FFF2-40B4-BE49-F238E27FC236}">
                <a16:creationId xmlns:a16="http://schemas.microsoft.com/office/drawing/2014/main" id="{A6C3A920-50F6-1DD5-0569-20FC0DFB8FDA}"/>
              </a:ext>
            </a:extLst>
          </p:cNvPr>
          <p:cNvSpPr txBox="1">
            <a:spLocks/>
          </p:cNvSpPr>
          <p:nvPr/>
        </p:nvSpPr>
        <p:spPr>
          <a:xfrm>
            <a:off x="596348" y="214499"/>
            <a:ext cx="10942002" cy="66831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t>Global Health </a:t>
            </a:r>
            <a:r>
              <a:rPr lang="en-US" dirty="0">
                <a:solidFill>
                  <a:srgbClr val="FFC000"/>
                </a:solidFill>
              </a:rPr>
              <a:t>| </a:t>
            </a:r>
            <a:r>
              <a:rPr lang="en-US" dirty="0"/>
              <a:t>Pandemic Preparedness</a:t>
            </a:r>
          </a:p>
        </p:txBody>
      </p:sp>
    </p:spTree>
    <p:extLst>
      <p:ext uri="{BB962C8B-B14F-4D97-AF65-F5344CB8AC3E}">
        <p14:creationId xmlns:p14="http://schemas.microsoft.com/office/powerpoint/2010/main" val="2118463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13381-9D48-16EE-D787-BE4109FDCE9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2945B0-E8A5-E049-5112-BB0D7E9BABFD}"/>
              </a:ext>
            </a:extLst>
          </p:cNvPr>
          <p:cNvSpPr/>
          <p:nvPr/>
        </p:nvSpPr>
        <p:spPr>
          <a:xfrm>
            <a:off x="0" y="0"/>
            <a:ext cx="1222839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743250-66A8-97B3-0FE1-B8694E175669}"/>
              </a:ext>
            </a:extLst>
          </p:cNvPr>
          <p:cNvPicPr>
            <a:picLocks noChangeAspect="1"/>
          </p:cNvPicPr>
          <p:nvPr/>
        </p:nvPicPr>
        <p:blipFill>
          <a:blip r:embed="rId2"/>
          <a:srcRect r="17729" b="24954"/>
          <a:stretch>
            <a:fillRect/>
          </a:stretch>
        </p:blipFill>
        <p:spPr>
          <a:xfrm>
            <a:off x="4965849" y="1916729"/>
            <a:ext cx="7262545" cy="4941271"/>
          </a:xfrm>
          <a:prstGeom prst="rect">
            <a:avLst/>
          </a:prstGeom>
        </p:spPr>
      </p:pic>
      <p:sp>
        <p:nvSpPr>
          <p:cNvPr id="9" name="TextBox 8">
            <a:extLst>
              <a:ext uri="{FF2B5EF4-FFF2-40B4-BE49-F238E27FC236}">
                <a16:creationId xmlns:a16="http://schemas.microsoft.com/office/drawing/2014/main" id="{CAFCBE53-95BD-FB48-F4EE-F6F6F03C409A}"/>
              </a:ext>
            </a:extLst>
          </p:cNvPr>
          <p:cNvSpPr txBox="1"/>
          <p:nvPr/>
        </p:nvSpPr>
        <p:spPr>
          <a:xfrm>
            <a:off x="563752" y="2954570"/>
            <a:ext cx="11774751"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FFFFFF"/>
                </a:solidFill>
                <a:latin typeface="+mj-lt"/>
              </a:rPr>
              <a:t>Facing an Uncertain Future</a:t>
            </a:r>
          </a:p>
        </p:txBody>
      </p:sp>
    </p:spTree>
    <p:extLst>
      <p:ext uri="{BB962C8B-B14F-4D97-AF65-F5344CB8AC3E}">
        <p14:creationId xmlns:p14="http://schemas.microsoft.com/office/powerpoint/2010/main" val="2352441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2B6A5-BE81-44E1-951B-810836197120}"/>
              </a:ext>
            </a:extLst>
          </p:cNvPr>
          <p:cNvSpPr>
            <a:spLocks noGrp="1"/>
          </p:cNvSpPr>
          <p:nvPr>
            <p:ph idx="1"/>
          </p:nvPr>
        </p:nvSpPr>
        <p:spPr>
          <a:xfrm>
            <a:off x="624999" y="1584591"/>
            <a:ext cx="10942002" cy="3267804"/>
          </a:xfrm>
        </p:spPr>
        <p:txBody>
          <a:bodyPr vert="horz" lIns="91440" tIns="45720" rIns="91440" bIns="45720" rtlCol="0" anchor="t">
            <a:normAutofit fontScale="92500" lnSpcReduction="20000"/>
          </a:bodyPr>
          <a:lstStyle/>
          <a:p>
            <a:pPr marL="285750" indent="-285750">
              <a:buFont typeface="Arial" panose="020B0604020202020204" pitchFamily="34" charset="0"/>
              <a:buChar char="•"/>
            </a:pPr>
            <a:r>
              <a:rPr lang="en-US" sz="1700" dirty="0">
                <a:latin typeface="Arial"/>
                <a:cs typeface="Arial"/>
              </a:rPr>
              <a:t>Universities and research institutes have </a:t>
            </a:r>
            <a:r>
              <a:rPr lang="en-US" sz="1700" b="1" dirty="0">
                <a:latin typeface="Arial"/>
                <a:cs typeface="Arial"/>
              </a:rPr>
              <a:t>made the large majority of discoveries and technological advances </a:t>
            </a:r>
            <a:r>
              <a:rPr lang="en-US" sz="1700" dirty="0">
                <a:latin typeface="Arial"/>
                <a:cs typeface="Arial"/>
              </a:rPr>
              <a:t>that have enabled new medicines and the life sciences industry</a:t>
            </a:r>
          </a:p>
          <a:p>
            <a:pPr marL="285750" indent="-285750">
              <a:buFont typeface="Arial" panose="020B0604020202020204" pitchFamily="34" charset="0"/>
              <a:buChar char="•"/>
            </a:pPr>
            <a:r>
              <a:rPr lang="en-US" sz="1700" dirty="0">
                <a:latin typeface="Arial"/>
                <a:cs typeface="Arial"/>
              </a:rPr>
              <a:t>Even with no decrease in IDC or NIH budget, </a:t>
            </a:r>
            <a:r>
              <a:rPr lang="en-US" sz="1700" b="1" dirty="0">
                <a:latin typeface="Arial"/>
                <a:cs typeface="Arial"/>
              </a:rPr>
              <a:t>federal funding does not support the total costs of operating a research institute,</a:t>
            </a:r>
            <a:r>
              <a:rPr lang="en-US" sz="1700" dirty="0">
                <a:latin typeface="Arial"/>
                <a:cs typeface="Arial"/>
              </a:rPr>
              <a:t> e.g., graduate program, new hires, full salaries, non-reimbursed operational (safety, utilities, etc.) and administrative activities, etc.</a:t>
            </a:r>
          </a:p>
          <a:p>
            <a:pPr marL="285750" indent="-285750">
              <a:buFont typeface="Arial" panose="020B0604020202020204" pitchFamily="34" charset="0"/>
              <a:buChar char="•"/>
            </a:pPr>
            <a:r>
              <a:rPr lang="en-US" sz="1700" dirty="0">
                <a:latin typeface="Arial"/>
                <a:cs typeface="Arial"/>
              </a:rPr>
              <a:t>Many of our </a:t>
            </a:r>
            <a:r>
              <a:rPr lang="en-US" sz="1700" b="1" dirty="0">
                <a:latin typeface="Arial"/>
                <a:cs typeface="Arial"/>
              </a:rPr>
              <a:t>program face funding delays resulting from the confusion and changes at the NIH, leading to ongoing program terminations and layoffs </a:t>
            </a:r>
            <a:r>
              <a:rPr lang="en-US" sz="1700" dirty="0">
                <a:latin typeface="Arial"/>
                <a:cs typeface="Arial"/>
              </a:rPr>
              <a:t>of highly productive scientists</a:t>
            </a:r>
          </a:p>
          <a:p>
            <a:pPr marL="285750" indent="-285750">
              <a:buFont typeface="Arial" panose="020B0604020202020204" pitchFamily="34" charset="0"/>
              <a:buChar char="•"/>
            </a:pPr>
            <a:r>
              <a:rPr lang="en-US" sz="1700" dirty="0">
                <a:latin typeface="Arial"/>
                <a:cs typeface="Arial"/>
              </a:rPr>
              <a:t>In addition, </a:t>
            </a:r>
            <a:r>
              <a:rPr lang="en-US" sz="1700" b="1" dirty="0">
                <a:latin typeface="Arial"/>
                <a:cs typeface="Arial"/>
              </a:rPr>
              <a:t>federal sources typically do not fund the high-risk, high-reward research that leads to transformational advances</a:t>
            </a:r>
            <a:r>
              <a:rPr lang="en-US" sz="1700" dirty="0">
                <a:latin typeface="Arial"/>
                <a:cs typeface="Arial"/>
              </a:rPr>
              <a:t>; </a:t>
            </a:r>
            <a:r>
              <a:rPr lang="en-US" sz="1700" dirty="0"/>
              <a:t>NIH funding is also increasingly </a:t>
            </a:r>
            <a:r>
              <a:rPr lang="en-US" sz="1700" b="1" dirty="0"/>
              <a:t>challenged due non-merit-based funding criteria</a:t>
            </a:r>
          </a:p>
          <a:p>
            <a:pPr marL="285750" indent="-285750">
              <a:buFont typeface="Arial" panose="020B0604020202020204" pitchFamily="34" charset="0"/>
              <a:buChar char="•"/>
            </a:pPr>
            <a:r>
              <a:rPr lang="en-US" sz="1700" dirty="0"/>
              <a:t>There is </a:t>
            </a:r>
            <a:r>
              <a:rPr lang="en-US" sz="1700" b="1" dirty="0"/>
              <a:t>strong competition In research and drug development from China that threatens our leadership position </a:t>
            </a:r>
            <a:r>
              <a:rPr lang="en-US" sz="1700" dirty="0"/>
              <a:t>in science and medicine</a:t>
            </a:r>
          </a:p>
          <a:p>
            <a:pPr marL="285750" indent="-285750">
              <a:buFont typeface="Arial" panose="020B0604020202020204" pitchFamily="34" charset="0"/>
              <a:buChar char="•"/>
            </a:pPr>
            <a:r>
              <a:rPr lang="en-US" sz="1700" dirty="0"/>
              <a:t>The result is that institutions, even those with large endowments and undergraduate tuitions, </a:t>
            </a:r>
            <a:r>
              <a:rPr lang="en-US" sz="1700" b="1" dirty="0"/>
              <a:t>must rethink their “business model” and build a diversified funding portfolio to be sustainable</a:t>
            </a:r>
          </a:p>
          <a:p>
            <a:pPr marL="573088" lvl="1" indent="0">
              <a:buNone/>
            </a:pPr>
            <a:endParaRPr lang="en-US" sz="1600" dirty="0">
              <a:solidFill>
                <a:srgbClr val="000000"/>
              </a:solidFill>
              <a:latin typeface="Arial"/>
              <a:cs typeface="Arial"/>
            </a:endParaRPr>
          </a:p>
          <a:p>
            <a:pPr lvl="1" indent="0">
              <a:buNone/>
            </a:pPr>
            <a:endParaRPr lang="en-US" b="1" dirty="0">
              <a:solidFill>
                <a:srgbClr val="FF0000"/>
              </a:solidFill>
            </a:endParaRPr>
          </a:p>
        </p:txBody>
      </p:sp>
      <p:sp>
        <p:nvSpPr>
          <p:cNvPr id="4" name="Title 1">
            <a:extLst>
              <a:ext uri="{FF2B5EF4-FFF2-40B4-BE49-F238E27FC236}">
                <a16:creationId xmlns:a16="http://schemas.microsoft.com/office/drawing/2014/main" id="{FCE14F90-BE58-5970-A96F-7B1AEEA2131E}"/>
              </a:ext>
            </a:extLst>
          </p:cNvPr>
          <p:cNvSpPr txBox="1">
            <a:spLocks/>
          </p:cNvSpPr>
          <p:nvPr/>
        </p:nvSpPr>
        <p:spPr>
          <a:xfrm>
            <a:off x="596348" y="214499"/>
            <a:ext cx="10942002" cy="66831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t>The Challenges Facing Nonprofit Research Institutes</a:t>
            </a:r>
          </a:p>
        </p:txBody>
      </p:sp>
    </p:spTree>
    <p:extLst>
      <p:ext uri="{BB962C8B-B14F-4D97-AF65-F5344CB8AC3E}">
        <p14:creationId xmlns:p14="http://schemas.microsoft.com/office/powerpoint/2010/main" val="170111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F2B32-B13F-AD94-75C5-A64E89DF4F83}"/>
              </a:ext>
            </a:extLst>
          </p:cNvPr>
          <p:cNvPicPr>
            <a:picLocks noChangeAspect="1"/>
          </p:cNvPicPr>
          <p:nvPr/>
        </p:nvPicPr>
        <p:blipFill>
          <a:blip r:embed="rId2"/>
          <a:srcRect r="12954"/>
          <a:stretch>
            <a:fillRect/>
          </a:stretch>
        </p:blipFill>
        <p:spPr>
          <a:xfrm>
            <a:off x="-55418" y="48321"/>
            <a:ext cx="12145818" cy="5994016"/>
          </a:xfrm>
          <a:prstGeom prst="rect">
            <a:avLst/>
          </a:prstGeom>
        </p:spPr>
      </p:pic>
    </p:spTree>
    <p:extLst>
      <p:ext uri="{BB962C8B-B14F-4D97-AF65-F5344CB8AC3E}">
        <p14:creationId xmlns:p14="http://schemas.microsoft.com/office/powerpoint/2010/main" val="92825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2D0DDA-6598-D633-6DCC-090C16F493F3}"/>
              </a:ext>
            </a:extLst>
          </p:cNvPr>
          <p:cNvSpPr/>
          <p:nvPr/>
        </p:nvSpPr>
        <p:spPr>
          <a:xfrm>
            <a:off x="596347" y="1581876"/>
            <a:ext cx="10638920" cy="2278924"/>
          </a:xfrm>
          <a:prstGeom prst="rect">
            <a:avLst/>
          </a:prstGeom>
          <a:solidFill>
            <a:srgbClr val="BD782A">
              <a:alpha val="0"/>
            </a:srgbClr>
          </a:solidFill>
          <a:ln w="3175">
            <a:noFill/>
          </a:ln>
        </p:spPr>
        <p:txBody>
          <a:bodyPr wrap="square" lIns="0" tIns="137160" rIns="0" bIns="182880" anchor="t">
            <a:noAutofit/>
          </a:bodyPr>
          <a:lstStyle/>
          <a:p>
            <a:pPr marL="285750" marR="0" lvl="0" indent="-285750" fontAlgn="auto">
              <a:spcBef>
                <a:spcPts val="1000"/>
              </a:spcBef>
              <a:buClr>
                <a:srgbClr val="E7E6E6">
                  <a:lumMod val="10000"/>
                </a:srgbClr>
              </a:buClr>
              <a:buSzPct val="100000"/>
              <a:buFont typeface="Arial" panose="020B0604020202020204" pitchFamily="34" charset="0"/>
              <a:buChar char="•"/>
              <a:tabLst/>
              <a:defRPr/>
            </a:pPr>
            <a:r>
              <a:rPr lang="en-US" sz="1700" dirty="0">
                <a:latin typeface="+mj-lt"/>
                <a:cs typeface="Arial"/>
              </a:rPr>
              <a:t>Became a division of Scripps Research in 2018 as </a:t>
            </a:r>
            <a:r>
              <a:rPr lang="en-US" sz="1700" b="1" dirty="0">
                <a:latin typeface="+mj-lt"/>
                <a:cs typeface="Arial"/>
              </a:rPr>
              <a:t>a one-of-a-kind translational research center in the nonprofit research world; autonomously funded throughout its history</a:t>
            </a:r>
          </a:p>
          <a:p>
            <a:pPr marL="285750" marR="0" lvl="0" indent="-285750" fontAlgn="auto">
              <a:spcBef>
                <a:spcPts val="1000"/>
              </a:spcBef>
              <a:buClr>
                <a:srgbClr val="E7E6E6">
                  <a:lumMod val="10000"/>
                </a:srgbClr>
              </a:buClr>
              <a:buSzPct val="100000"/>
              <a:buFont typeface="Arial" panose="020B0604020202020204" pitchFamily="34" charset="0"/>
              <a:buChar char="•"/>
              <a:tabLst/>
              <a:defRPr/>
            </a:pPr>
            <a:r>
              <a:rPr lang="en-US" sz="1700" b="1" dirty="0">
                <a:latin typeface="+mj-lt"/>
                <a:cs typeface="Arial"/>
              </a:rPr>
              <a:t>Bridges the gap between basic and translational research to accelerate the development of innovative new medicines t</a:t>
            </a:r>
            <a:r>
              <a:rPr lang="en-US" sz="1700" dirty="0">
                <a:latin typeface="+mj-lt"/>
                <a:cs typeface="Arial"/>
              </a:rPr>
              <a:t>o impact human health (giving back to the public)</a:t>
            </a:r>
          </a:p>
          <a:p>
            <a:pPr marL="285750" marR="0" lvl="0" indent="-285750" fontAlgn="auto">
              <a:spcBef>
                <a:spcPts val="1000"/>
              </a:spcBef>
              <a:buClr>
                <a:srgbClr val="E7E6E6">
                  <a:lumMod val="10000"/>
                </a:srgbClr>
              </a:buClr>
              <a:buSzPct val="100000"/>
              <a:buFont typeface="Arial" panose="020B0604020202020204" pitchFamily="34" charset="0"/>
              <a:buChar char="•"/>
              <a:tabLst/>
              <a:defRPr/>
            </a:pPr>
            <a:r>
              <a:rPr lang="en-US" sz="1700" dirty="0">
                <a:latin typeface="+mj-lt"/>
                <a:cs typeface="Arial"/>
              </a:rPr>
              <a:t>Addresses </a:t>
            </a:r>
            <a:r>
              <a:rPr lang="en-US" sz="1700" b="1" dirty="0">
                <a:latin typeface="+mj-lt"/>
                <a:cs typeface="Arial"/>
              </a:rPr>
              <a:t>major unmet needs that are not pursued by large pharma</a:t>
            </a:r>
            <a:r>
              <a:rPr lang="en-US" sz="1700" dirty="0">
                <a:latin typeface="+mj-lt"/>
                <a:cs typeface="Arial"/>
              </a:rPr>
              <a:t> due to commercial considerations and/or perceived risk</a:t>
            </a:r>
          </a:p>
          <a:p>
            <a:pPr marL="285750" indent="-285750">
              <a:spcBef>
                <a:spcPts val="1000"/>
              </a:spcBef>
              <a:buClr>
                <a:srgbClr val="E7E6E6">
                  <a:lumMod val="10000"/>
                </a:srgbClr>
              </a:buClr>
              <a:buSzPct val="100000"/>
              <a:buFont typeface="Arial" panose="020B0604020202020204" pitchFamily="34" charset="0"/>
              <a:buChar char="•"/>
              <a:defRPr/>
            </a:pPr>
            <a:r>
              <a:rPr lang="en-US" sz="1700" dirty="0">
                <a:latin typeface="+mj-lt"/>
                <a:cs typeface="Arial"/>
              </a:rPr>
              <a:t>Funded by Foundations, Pharma and novel program-related investment vehicles (Gates/</a:t>
            </a:r>
            <a:r>
              <a:rPr lang="en-US" sz="1700" dirty="0" err="1">
                <a:latin typeface="+mj-lt"/>
                <a:cs typeface="Arial"/>
              </a:rPr>
              <a:t>Abbvie</a:t>
            </a:r>
            <a:r>
              <a:rPr lang="en-US" sz="1700" dirty="0">
                <a:latin typeface="+mj-lt"/>
                <a:cs typeface="Arial"/>
              </a:rPr>
              <a:t>)</a:t>
            </a:r>
          </a:p>
          <a:p>
            <a:pPr marL="285750" indent="-285750">
              <a:spcBef>
                <a:spcPts val="1000"/>
              </a:spcBef>
              <a:buClr>
                <a:srgbClr val="181717"/>
              </a:buClr>
              <a:buSzPct val="100000"/>
              <a:buFont typeface="Arial" panose="020B0604020202020204" pitchFamily="34" charset="0"/>
              <a:buChar char="•"/>
              <a:defRPr/>
            </a:pPr>
            <a:r>
              <a:rPr lang="en-US" sz="1700" b="1" dirty="0">
                <a:latin typeface="+mj-lt"/>
                <a:cs typeface="Arial"/>
              </a:rPr>
              <a:t>Advanced 14 programs into clinical development across cancer, metabolic and cardiovascular disease, regenerative medicine, infectious and neurodegenerative disease</a:t>
            </a:r>
            <a:r>
              <a:rPr lang="en-US" sz="1700" dirty="0">
                <a:latin typeface="+mj-lt"/>
                <a:cs typeface="Arial"/>
              </a:rPr>
              <a:t>; unprecedented nonprofit productivity</a:t>
            </a:r>
          </a:p>
          <a:p>
            <a:pPr marL="285750" indent="-285750">
              <a:spcBef>
                <a:spcPts val="1000"/>
              </a:spcBef>
              <a:buClr>
                <a:srgbClr val="181717"/>
              </a:buClr>
              <a:buSzPct val="100000"/>
              <a:buFont typeface="Arial" panose="020B0604020202020204" pitchFamily="34" charset="0"/>
              <a:buChar char="•"/>
              <a:defRPr/>
            </a:pPr>
            <a:r>
              <a:rPr lang="en-US" sz="1700" dirty="0">
                <a:latin typeface="+mj-lt"/>
                <a:cs typeface="Arial"/>
              </a:rPr>
              <a:t>Generate </a:t>
            </a:r>
            <a:r>
              <a:rPr lang="en-US" sz="1700" b="1" dirty="0">
                <a:latin typeface="+mj-lt"/>
                <a:cs typeface="Arial"/>
              </a:rPr>
              <a:t>sustainable revenues </a:t>
            </a:r>
            <a:r>
              <a:rPr lang="en-US" sz="1700" dirty="0">
                <a:latin typeface="+mj-lt"/>
                <a:cs typeface="Arial"/>
              </a:rPr>
              <a:t>by moving medicines into clinical development (6-10% royalties and $300M+ milestone payments: &gt;10 times historical revenues)</a:t>
            </a:r>
          </a:p>
          <a:p>
            <a:pPr marL="285750" indent="-285750">
              <a:spcBef>
                <a:spcPts val="1000"/>
              </a:spcBef>
              <a:buClr>
                <a:srgbClr val="181717"/>
              </a:buClr>
              <a:buSzPct val="100000"/>
              <a:buFont typeface="Arial" panose="020B0604020202020204" pitchFamily="34" charset="0"/>
              <a:buChar char="•"/>
              <a:defRPr/>
            </a:pPr>
            <a:r>
              <a:rPr lang="en-US" sz="1700" dirty="0">
                <a:latin typeface="+mj-lt"/>
                <a:ea typeface="+mn-ea"/>
                <a:cs typeface="Arial"/>
              </a:rPr>
              <a:t>Owns and controls all intellectual property</a:t>
            </a:r>
            <a:endParaRPr lang="en-US" sz="1700" dirty="0">
              <a:latin typeface="+mj-lt"/>
              <a:ea typeface="+mn-ea"/>
            </a:endParaRPr>
          </a:p>
          <a:p>
            <a:pPr marR="0" lvl="0" algn="l" defTabSz="457200" rtl="0" eaLnBrk="1" fontAlgn="auto" latinLnBrk="0" hangingPunct="1">
              <a:spcBef>
                <a:spcPts val="300"/>
              </a:spcBef>
              <a:buClr>
                <a:srgbClr val="E7E6E6">
                  <a:lumMod val="10000"/>
                </a:srgbClr>
              </a:buClr>
              <a:buSzPct val="100000"/>
              <a:tabLst/>
              <a:defRPr/>
            </a:pPr>
            <a:endParaRPr lang="en-US" sz="1700" b="0" i="0" u="none" strike="noStrike" kern="1200" cap="none" spc="0" normalizeH="0" baseline="0" noProof="0" dirty="0">
              <a:ln>
                <a:noFill/>
              </a:ln>
              <a:solidFill>
                <a:srgbClr val="000000"/>
              </a:solidFill>
              <a:effectLst/>
              <a:uLnTx/>
              <a:uFillTx/>
              <a:latin typeface="+mj-lt"/>
              <a:cs typeface="Arial"/>
            </a:endParaRPr>
          </a:p>
        </p:txBody>
      </p:sp>
      <p:sp>
        <p:nvSpPr>
          <p:cNvPr id="5" name="Title 2">
            <a:extLst>
              <a:ext uri="{FF2B5EF4-FFF2-40B4-BE49-F238E27FC236}">
                <a16:creationId xmlns:a16="http://schemas.microsoft.com/office/drawing/2014/main" id="{60717BDC-EC89-067C-600F-05CD98F8C8BA}"/>
              </a:ext>
            </a:extLst>
          </p:cNvPr>
          <p:cNvSpPr>
            <a:spLocks noGrp="1"/>
          </p:cNvSpPr>
          <p:nvPr>
            <p:ph type="title"/>
          </p:nvPr>
        </p:nvSpPr>
        <p:spPr>
          <a:xfrm>
            <a:off x="596347" y="973667"/>
            <a:ext cx="11781919" cy="447343"/>
          </a:xfrm>
        </p:spPr>
        <p:txBody>
          <a:bodyPr>
            <a:noAutofit/>
          </a:bodyPr>
          <a:lstStyle/>
          <a:p>
            <a:r>
              <a:rPr lang="en-US" sz="2000" i="1" dirty="0">
                <a:solidFill>
                  <a:srgbClr val="193D66"/>
                </a:solidFill>
                <a:latin typeface="Arial"/>
                <a:cs typeface="Arial"/>
              </a:rPr>
              <a:t>Broadening our impact on human health; building success-based sustainable research funding</a:t>
            </a:r>
          </a:p>
        </p:txBody>
      </p:sp>
      <p:sp>
        <p:nvSpPr>
          <p:cNvPr id="3" name="Title 1">
            <a:extLst>
              <a:ext uri="{FF2B5EF4-FFF2-40B4-BE49-F238E27FC236}">
                <a16:creationId xmlns:a16="http://schemas.microsoft.com/office/drawing/2014/main" id="{D25876F4-1C4E-FEEF-FE1E-DDB6AC687CB7}"/>
              </a:ext>
            </a:extLst>
          </p:cNvPr>
          <p:cNvSpPr txBox="1">
            <a:spLocks/>
          </p:cNvSpPr>
          <p:nvPr/>
        </p:nvSpPr>
        <p:spPr>
          <a:xfrm>
            <a:off x="596348" y="214499"/>
            <a:ext cx="10942002" cy="668319"/>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t>Building a New, Nonprofit “Business- Model” That Bridges Basic and Translational Research: Calibr-Skaggs</a:t>
            </a:r>
          </a:p>
        </p:txBody>
      </p:sp>
    </p:spTree>
    <p:extLst>
      <p:ext uri="{BB962C8B-B14F-4D97-AF65-F5344CB8AC3E}">
        <p14:creationId xmlns:p14="http://schemas.microsoft.com/office/powerpoint/2010/main" val="346257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377658-B932-698C-1083-A84F9FBCF63D}"/>
              </a:ext>
            </a:extLst>
          </p:cNvPr>
          <p:cNvPicPr>
            <a:picLocks noChangeAspect="1"/>
          </p:cNvPicPr>
          <p:nvPr/>
        </p:nvPicPr>
        <p:blipFill>
          <a:blip r:embed="rId3"/>
          <a:srcRect b="48640"/>
          <a:stretch>
            <a:fillRect/>
          </a:stretch>
        </p:blipFill>
        <p:spPr>
          <a:xfrm>
            <a:off x="364386" y="3714413"/>
            <a:ext cx="2404064" cy="1213089"/>
          </a:xfrm>
          <a:prstGeom prst="rect">
            <a:avLst/>
          </a:prstGeom>
        </p:spPr>
      </p:pic>
      <p:graphicFrame>
        <p:nvGraphicFramePr>
          <p:cNvPr id="28" name="Object 27">
            <a:extLst>
              <a:ext uri="{FF2B5EF4-FFF2-40B4-BE49-F238E27FC236}">
                <a16:creationId xmlns:a16="http://schemas.microsoft.com/office/drawing/2014/main" id="{6F1C2308-D7A8-CE80-E6A8-3AA86861E4AE}"/>
              </a:ext>
            </a:extLst>
          </p:cNvPr>
          <p:cNvGraphicFramePr>
            <a:graphicFrameLocks noChangeAspect="1"/>
          </p:cNvGraphicFramePr>
          <p:nvPr>
            <p:extLst>
              <p:ext uri="{D42A27DB-BD31-4B8C-83A1-F6EECF244321}">
                <p14:modId xmlns:p14="http://schemas.microsoft.com/office/powerpoint/2010/main" val="1625766722"/>
              </p:ext>
            </p:extLst>
          </p:nvPr>
        </p:nvGraphicFramePr>
        <p:xfrm>
          <a:off x="609517" y="1810355"/>
          <a:ext cx="1398587" cy="812800"/>
        </p:xfrm>
        <a:graphic>
          <a:graphicData uri="http://schemas.openxmlformats.org/presentationml/2006/ole">
            <mc:AlternateContent xmlns:mc="http://schemas.openxmlformats.org/markup-compatibility/2006">
              <mc:Choice xmlns:v="urn:schemas-microsoft-com:vml" Requires="v">
                <p:oleObj name="CS ChemDraw Drawing" r:id="rId4" imgW="2119603" imgH="1229575" progId="ChemDraw.Document.6.0">
                  <p:embed/>
                </p:oleObj>
              </mc:Choice>
              <mc:Fallback>
                <p:oleObj name="CS ChemDraw Drawing" r:id="rId4" imgW="2119603" imgH="1229575" progId="ChemDraw.Document.6.0">
                  <p:embed/>
                  <p:pic>
                    <p:nvPicPr>
                      <p:cNvPr id="28" name="Object 27">
                        <a:extLst>
                          <a:ext uri="{FF2B5EF4-FFF2-40B4-BE49-F238E27FC236}">
                            <a16:creationId xmlns:a16="http://schemas.microsoft.com/office/drawing/2014/main" id="{6F1C2308-D7A8-CE80-E6A8-3AA86861E4AE}"/>
                          </a:ext>
                        </a:extLst>
                      </p:cNvPr>
                      <p:cNvPicPr/>
                      <p:nvPr/>
                    </p:nvPicPr>
                    <p:blipFill>
                      <a:blip r:embed="rId5"/>
                      <a:stretch>
                        <a:fillRect/>
                      </a:stretch>
                    </p:blipFill>
                    <p:spPr>
                      <a:xfrm>
                        <a:off x="609517" y="1810355"/>
                        <a:ext cx="1398587" cy="812800"/>
                      </a:xfrm>
                      <a:prstGeom prst="rect">
                        <a:avLst/>
                      </a:prstGeom>
                    </p:spPr>
                  </p:pic>
                </p:oleObj>
              </mc:Fallback>
            </mc:AlternateContent>
          </a:graphicData>
        </a:graphic>
      </p:graphicFrame>
      <p:sp>
        <p:nvSpPr>
          <p:cNvPr id="94" name="TextBox 93">
            <a:extLst>
              <a:ext uri="{FF2B5EF4-FFF2-40B4-BE49-F238E27FC236}">
                <a16:creationId xmlns:a16="http://schemas.microsoft.com/office/drawing/2014/main" id="{8EC8DA0F-EBD7-3828-001D-3128D2145C53}"/>
              </a:ext>
            </a:extLst>
          </p:cNvPr>
          <p:cNvSpPr txBox="1"/>
          <p:nvPr/>
        </p:nvSpPr>
        <p:spPr>
          <a:xfrm>
            <a:off x="9350542" y="5055512"/>
            <a:ext cx="2766580" cy="93871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a:ln>
                  <a:noFill/>
                </a:ln>
                <a:solidFill>
                  <a:srgbClr val="0E2841"/>
                </a:solidFill>
                <a:effectLst/>
                <a:uLnTx/>
                <a:uFillTx/>
                <a:latin typeface="+mj-lt"/>
              </a:rPr>
              <a:t>Calibr-Skaggs’ long-acting injectable (LAI) platform underlies CLZ629 (GS-1614) licensed by Gilead and CBE161 carried forward by Medicines for Malaria Ventures</a:t>
            </a:r>
          </a:p>
        </p:txBody>
      </p:sp>
      <p:sp>
        <p:nvSpPr>
          <p:cNvPr id="10" name="Title 2">
            <a:extLst>
              <a:ext uri="{FF2B5EF4-FFF2-40B4-BE49-F238E27FC236}">
                <a16:creationId xmlns:a16="http://schemas.microsoft.com/office/drawing/2014/main" id="{D3CE1EC0-A2F1-E48F-0D89-ABCFBA1FE72A}"/>
              </a:ext>
            </a:extLst>
          </p:cNvPr>
          <p:cNvSpPr txBox="1">
            <a:spLocks/>
          </p:cNvSpPr>
          <p:nvPr/>
        </p:nvSpPr>
        <p:spPr>
          <a:xfrm>
            <a:off x="199238" y="97992"/>
            <a:ext cx="12109201" cy="612949"/>
          </a:xfrm>
          <a:prstGeom prst="rect">
            <a:avLst/>
          </a:prstGeom>
        </p:spPr>
        <p:txBody>
          <a:bodyPr vert="horz" wrap="none" lIns="0" tIns="0" rIns="0" bIns="0" rtlCol="0" anchor="ctr">
            <a:normAutofit/>
          </a:bodyPr>
          <a:lstStyle>
            <a:lvl1pPr algn="l" defTabSz="914400" rtl="0" eaLnBrk="1" latinLnBrk="0" hangingPunct="1">
              <a:lnSpc>
                <a:spcPct val="90000"/>
              </a:lnSpc>
              <a:spcBef>
                <a:spcPct val="0"/>
              </a:spcBef>
              <a:buNone/>
              <a:defRPr sz="2000" b="1" kern="1200" spc="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mj-lt"/>
              <a:ea typeface="+mj-ea"/>
              <a:cs typeface="Arial" panose="020B0604020202020204" pitchFamily="34" charset="0"/>
            </a:endParaRPr>
          </a:p>
        </p:txBody>
      </p:sp>
      <p:sp>
        <p:nvSpPr>
          <p:cNvPr id="11" name="TextBox 10">
            <a:extLst>
              <a:ext uri="{FF2B5EF4-FFF2-40B4-BE49-F238E27FC236}">
                <a16:creationId xmlns:a16="http://schemas.microsoft.com/office/drawing/2014/main" id="{E8376DF4-EEF8-B6AE-5EAE-CB080E7BA8C7}"/>
              </a:ext>
            </a:extLst>
          </p:cNvPr>
          <p:cNvSpPr txBox="1"/>
          <p:nvPr/>
        </p:nvSpPr>
        <p:spPr>
          <a:xfrm>
            <a:off x="83891" y="1420037"/>
            <a:ext cx="2987766" cy="384721"/>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Linear/Cyclic Peptides, Branched, &amp; Linear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1">
                <a:solidFill>
                  <a:srgbClr val="216669"/>
                </a:solidFill>
                <a:latin typeface="+mj-lt"/>
              </a:rPr>
              <a:t>(Covalent and Non-covalent)</a:t>
            </a:r>
            <a:endParaRPr kumimoji="0" lang="en-US" sz="800" b="1" i="1" u="none" strike="noStrike" kern="1200" cap="none" spc="0" normalizeH="0" baseline="0" noProof="0">
              <a:ln>
                <a:noFill/>
              </a:ln>
              <a:solidFill>
                <a:srgbClr val="216669"/>
              </a:solidFill>
              <a:effectLst/>
              <a:uLnTx/>
              <a:uFillTx/>
              <a:latin typeface="+mj-lt"/>
              <a:ea typeface="+mn-ea"/>
              <a:cs typeface="+mn-cs"/>
            </a:endParaRPr>
          </a:p>
        </p:txBody>
      </p:sp>
      <p:sp>
        <p:nvSpPr>
          <p:cNvPr id="13" name="TextBox 12">
            <a:extLst>
              <a:ext uri="{FF2B5EF4-FFF2-40B4-BE49-F238E27FC236}">
                <a16:creationId xmlns:a16="http://schemas.microsoft.com/office/drawing/2014/main" id="{099DEFC3-DDC1-E1FA-9AE1-62BFACE43079}"/>
              </a:ext>
            </a:extLst>
          </p:cNvPr>
          <p:cNvSpPr txBox="1"/>
          <p:nvPr/>
        </p:nvSpPr>
        <p:spPr>
          <a:xfrm>
            <a:off x="85709" y="1124853"/>
            <a:ext cx="2980803" cy="307777"/>
          </a:xfrm>
          <a:prstGeom prst="rect">
            <a:avLst/>
          </a:prstGeom>
          <a:solidFill>
            <a:srgbClr val="0E2841"/>
          </a:solidFill>
          <a:ln w="12700">
            <a:solidFill>
              <a:srgbClr val="193F63"/>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rPr>
              <a:t>Custom DEL Library Design</a:t>
            </a:r>
          </a:p>
        </p:txBody>
      </p:sp>
      <p:grpSp>
        <p:nvGrpSpPr>
          <p:cNvPr id="14" name="Group 13">
            <a:extLst>
              <a:ext uri="{FF2B5EF4-FFF2-40B4-BE49-F238E27FC236}">
                <a16:creationId xmlns:a16="http://schemas.microsoft.com/office/drawing/2014/main" id="{AB953A49-B5D6-9D18-E477-8B02A07DCB76}"/>
              </a:ext>
            </a:extLst>
          </p:cNvPr>
          <p:cNvGrpSpPr/>
          <p:nvPr/>
        </p:nvGrpSpPr>
        <p:grpSpPr>
          <a:xfrm>
            <a:off x="1495533" y="2150739"/>
            <a:ext cx="1518361" cy="851066"/>
            <a:chOff x="8919787" y="2918207"/>
            <a:chExt cx="1631220" cy="1031826"/>
          </a:xfrm>
        </p:grpSpPr>
        <p:graphicFrame>
          <p:nvGraphicFramePr>
            <p:cNvPr id="15" name="Object 14">
              <a:extLst>
                <a:ext uri="{FF2B5EF4-FFF2-40B4-BE49-F238E27FC236}">
                  <a16:creationId xmlns:a16="http://schemas.microsoft.com/office/drawing/2014/main" id="{B96B1043-17C9-3C75-3A18-52FC72D02F05}"/>
                </a:ext>
              </a:extLst>
            </p:cNvPr>
            <p:cNvGraphicFramePr>
              <a:graphicFrameLocks noChangeAspect="1"/>
            </p:cNvGraphicFramePr>
            <p:nvPr/>
          </p:nvGraphicFramePr>
          <p:xfrm>
            <a:off x="9641976" y="2918207"/>
            <a:ext cx="909031" cy="1031826"/>
          </p:xfrm>
          <a:graphic>
            <a:graphicData uri="http://schemas.openxmlformats.org/presentationml/2006/ole">
              <mc:AlternateContent xmlns:mc="http://schemas.openxmlformats.org/markup-compatibility/2006">
                <mc:Choice xmlns:v="urn:schemas-microsoft-com:vml" Requires="v">
                  <p:oleObj name="CS ChemDraw Drawing" r:id="rId6" imgW="1124348" imgH="1273711" progId="ChemDraw.Document.6.0">
                    <p:embed/>
                  </p:oleObj>
                </mc:Choice>
                <mc:Fallback>
                  <p:oleObj name="CS ChemDraw Drawing" r:id="rId6" imgW="1124348" imgH="1273711" progId="ChemDraw.Document.6.0">
                    <p:embed/>
                    <p:pic>
                      <p:nvPicPr>
                        <p:cNvPr id="15" name="Object 14">
                          <a:extLst>
                            <a:ext uri="{FF2B5EF4-FFF2-40B4-BE49-F238E27FC236}">
                              <a16:creationId xmlns:a16="http://schemas.microsoft.com/office/drawing/2014/main" id="{B96B1043-17C9-3C75-3A18-52FC72D02F05}"/>
                            </a:ext>
                          </a:extLst>
                        </p:cNvPr>
                        <p:cNvPicPr/>
                        <p:nvPr/>
                      </p:nvPicPr>
                      <p:blipFill>
                        <a:blip r:embed="rId7"/>
                        <a:stretch>
                          <a:fillRect/>
                        </a:stretch>
                      </p:blipFill>
                      <p:spPr>
                        <a:xfrm>
                          <a:off x="9641976" y="2918207"/>
                          <a:ext cx="909031" cy="1031826"/>
                        </a:xfrm>
                        <a:prstGeom prst="rect">
                          <a:avLst/>
                        </a:prstGeom>
                      </p:spPr>
                    </p:pic>
                  </p:oleObj>
                </mc:Fallback>
              </mc:AlternateContent>
            </a:graphicData>
          </a:graphic>
        </p:graphicFrame>
        <p:pic>
          <p:nvPicPr>
            <p:cNvPr id="16" name="Picture 15" descr="A yellow dna strand on a black background&#10;&#10;Description automatically generated">
              <a:extLst>
                <a:ext uri="{FF2B5EF4-FFF2-40B4-BE49-F238E27FC236}">
                  <a16:creationId xmlns:a16="http://schemas.microsoft.com/office/drawing/2014/main" id="{A131390C-7273-6F36-D9A0-EF1A03E0C670}"/>
                </a:ext>
              </a:extLst>
            </p:cNvPr>
            <p:cNvPicPr>
              <a:picLocks noChangeAspect="1"/>
            </p:cNvPicPr>
            <p:nvPr/>
          </p:nvPicPr>
          <p:blipFill rotWithShape="1">
            <a:blip r:embed="rId8">
              <a:extLst>
                <a:ext uri="{28A0092B-C50C-407E-A947-70E740481C1C}">
                  <a14:useLocalDpi xmlns:a14="http://schemas.microsoft.com/office/drawing/2010/main" val="0"/>
                </a:ext>
              </a:extLst>
            </a:blip>
            <a:srcRect l="17218" t="36955" r="59611" b="53115"/>
            <a:stretch/>
          </p:blipFill>
          <p:spPr>
            <a:xfrm>
              <a:off x="8919787" y="3550806"/>
              <a:ext cx="785282" cy="235585"/>
            </a:xfrm>
            <a:prstGeom prst="rect">
              <a:avLst/>
            </a:prstGeom>
          </p:spPr>
        </p:pic>
      </p:grpSp>
      <p:pic>
        <p:nvPicPr>
          <p:cNvPr id="17" name="Picture 16" descr="A yellow dna strand on a black background&#10;&#10;Description automatically generated">
            <a:extLst>
              <a:ext uri="{FF2B5EF4-FFF2-40B4-BE49-F238E27FC236}">
                <a16:creationId xmlns:a16="http://schemas.microsoft.com/office/drawing/2014/main" id="{37312FE3-C41A-FA64-70AF-41894C046C3D}"/>
              </a:ext>
            </a:extLst>
          </p:cNvPr>
          <p:cNvPicPr>
            <a:picLocks noChangeAspect="1"/>
          </p:cNvPicPr>
          <p:nvPr/>
        </p:nvPicPr>
        <p:blipFill rotWithShape="1">
          <a:blip r:embed="rId8">
            <a:extLst>
              <a:ext uri="{28A0092B-C50C-407E-A947-70E740481C1C}">
                <a14:useLocalDpi xmlns:a14="http://schemas.microsoft.com/office/drawing/2010/main" val="0"/>
              </a:ext>
            </a:extLst>
          </a:blip>
          <a:srcRect l="17218" t="36955" r="67082" b="53115"/>
          <a:stretch/>
        </p:blipFill>
        <p:spPr>
          <a:xfrm>
            <a:off x="160283" y="2004699"/>
            <a:ext cx="495283" cy="219286"/>
          </a:xfrm>
          <a:prstGeom prst="rect">
            <a:avLst/>
          </a:prstGeom>
        </p:spPr>
      </p:pic>
      <p:sp>
        <p:nvSpPr>
          <p:cNvPr id="18" name="TextBox 17">
            <a:extLst>
              <a:ext uri="{FF2B5EF4-FFF2-40B4-BE49-F238E27FC236}">
                <a16:creationId xmlns:a16="http://schemas.microsoft.com/office/drawing/2014/main" id="{59E36305-D889-88AB-C505-8635AD0E5D39}"/>
              </a:ext>
            </a:extLst>
          </p:cNvPr>
          <p:cNvSpPr txBox="1"/>
          <p:nvPr/>
        </p:nvSpPr>
        <p:spPr>
          <a:xfrm>
            <a:off x="102001" y="1793584"/>
            <a:ext cx="640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DEL1</a:t>
            </a:r>
          </a:p>
        </p:txBody>
      </p:sp>
      <p:sp>
        <p:nvSpPr>
          <p:cNvPr id="19" name="TextBox 18">
            <a:extLst>
              <a:ext uri="{FF2B5EF4-FFF2-40B4-BE49-F238E27FC236}">
                <a16:creationId xmlns:a16="http://schemas.microsoft.com/office/drawing/2014/main" id="{892F3DE7-861E-9F78-022E-42D629B4FA45}"/>
              </a:ext>
            </a:extLst>
          </p:cNvPr>
          <p:cNvSpPr txBox="1"/>
          <p:nvPr/>
        </p:nvSpPr>
        <p:spPr>
          <a:xfrm>
            <a:off x="1627566" y="2835781"/>
            <a:ext cx="761076"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DEL2</a:t>
            </a:r>
          </a:p>
        </p:txBody>
      </p:sp>
      <p:grpSp>
        <p:nvGrpSpPr>
          <p:cNvPr id="20" name="Group 19">
            <a:extLst>
              <a:ext uri="{FF2B5EF4-FFF2-40B4-BE49-F238E27FC236}">
                <a16:creationId xmlns:a16="http://schemas.microsoft.com/office/drawing/2014/main" id="{9C8C4B35-26CF-4DCD-A7D2-E661A4E382F7}"/>
              </a:ext>
            </a:extLst>
          </p:cNvPr>
          <p:cNvGrpSpPr/>
          <p:nvPr/>
        </p:nvGrpSpPr>
        <p:grpSpPr>
          <a:xfrm>
            <a:off x="176728" y="2763812"/>
            <a:ext cx="1489500" cy="443042"/>
            <a:chOff x="8919001" y="5104917"/>
            <a:chExt cx="1600212" cy="513993"/>
          </a:xfrm>
        </p:grpSpPr>
        <p:graphicFrame>
          <p:nvGraphicFramePr>
            <p:cNvPr id="21" name="Object 20">
              <a:extLst>
                <a:ext uri="{FF2B5EF4-FFF2-40B4-BE49-F238E27FC236}">
                  <a16:creationId xmlns:a16="http://schemas.microsoft.com/office/drawing/2014/main" id="{32CE00C5-C9AA-1AC2-397E-B7EF82E7CEE3}"/>
                </a:ext>
              </a:extLst>
            </p:cNvPr>
            <p:cNvGraphicFramePr>
              <a:graphicFrameLocks noChangeAspect="1"/>
            </p:cNvGraphicFramePr>
            <p:nvPr/>
          </p:nvGraphicFramePr>
          <p:xfrm>
            <a:off x="9633860" y="5104917"/>
            <a:ext cx="885353" cy="513993"/>
          </p:xfrm>
          <a:graphic>
            <a:graphicData uri="http://schemas.openxmlformats.org/presentationml/2006/ole">
              <mc:AlternateContent xmlns:mc="http://schemas.openxmlformats.org/markup-compatibility/2006">
                <mc:Choice xmlns:v="urn:schemas-microsoft-com:vml" Requires="v">
                  <p:oleObj name="CS ChemDraw Drawing" r:id="rId9" imgW="1093810" imgH="635292" progId="ChemDraw.Document.6.0">
                    <p:embed/>
                  </p:oleObj>
                </mc:Choice>
                <mc:Fallback>
                  <p:oleObj name="CS ChemDraw Drawing" r:id="rId9" imgW="1093810" imgH="635292" progId="ChemDraw.Document.6.0">
                    <p:embed/>
                    <p:pic>
                      <p:nvPicPr>
                        <p:cNvPr id="21" name="Object 20">
                          <a:extLst>
                            <a:ext uri="{FF2B5EF4-FFF2-40B4-BE49-F238E27FC236}">
                              <a16:creationId xmlns:a16="http://schemas.microsoft.com/office/drawing/2014/main" id="{32CE00C5-C9AA-1AC2-397E-B7EF82E7CEE3}"/>
                            </a:ext>
                          </a:extLst>
                        </p:cNvPr>
                        <p:cNvPicPr/>
                        <p:nvPr/>
                      </p:nvPicPr>
                      <p:blipFill>
                        <a:blip r:embed="rId10"/>
                        <a:stretch>
                          <a:fillRect/>
                        </a:stretch>
                      </p:blipFill>
                      <p:spPr>
                        <a:xfrm>
                          <a:off x="9633860" y="5104917"/>
                          <a:ext cx="885353" cy="513993"/>
                        </a:xfrm>
                        <a:prstGeom prst="rect">
                          <a:avLst/>
                        </a:prstGeom>
                      </p:spPr>
                    </p:pic>
                  </p:oleObj>
                </mc:Fallback>
              </mc:AlternateContent>
            </a:graphicData>
          </a:graphic>
        </p:graphicFrame>
        <p:pic>
          <p:nvPicPr>
            <p:cNvPr id="22" name="Picture 21" descr="A yellow dna strand on a black background&#10;&#10;Description automatically generated">
              <a:extLst>
                <a:ext uri="{FF2B5EF4-FFF2-40B4-BE49-F238E27FC236}">
                  <a16:creationId xmlns:a16="http://schemas.microsoft.com/office/drawing/2014/main" id="{DFCFD83F-3661-A49C-BDB5-638F30939BE2}"/>
                </a:ext>
              </a:extLst>
            </p:cNvPr>
            <p:cNvPicPr>
              <a:picLocks noChangeAspect="1"/>
            </p:cNvPicPr>
            <p:nvPr/>
          </p:nvPicPr>
          <p:blipFill rotWithShape="1">
            <a:blip r:embed="rId8">
              <a:extLst>
                <a:ext uri="{28A0092B-C50C-407E-A947-70E740481C1C}">
                  <a14:useLocalDpi xmlns:a14="http://schemas.microsoft.com/office/drawing/2010/main" val="0"/>
                </a:ext>
              </a:extLst>
            </a:blip>
            <a:srcRect l="17218" t="36955" r="59611" b="53115"/>
            <a:stretch/>
          </p:blipFill>
          <p:spPr>
            <a:xfrm>
              <a:off x="8919001" y="5217059"/>
              <a:ext cx="785282" cy="235585"/>
            </a:xfrm>
            <a:prstGeom prst="rect">
              <a:avLst/>
            </a:prstGeom>
          </p:spPr>
        </p:pic>
      </p:grpSp>
      <p:sp>
        <p:nvSpPr>
          <p:cNvPr id="23" name="TextBox 22">
            <a:extLst>
              <a:ext uri="{FF2B5EF4-FFF2-40B4-BE49-F238E27FC236}">
                <a16:creationId xmlns:a16="http://schemas.microsoft.com/office/drawing/2014/main" id="{927FC3D8-F260-84FC-4ED7-E8A61C93B441}"/>
              </a:ext>
            </a:extLst>
          </p:cNvPr>
          <p:cNvSpPr txBox="1"/>
          <p:nvPr/>
        </p:nvSpPr>
        <p:spPr>
          <a:xfrm>
            <a:off x="127392" y="2633007"/>
            <a:ext cx="785282"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DEL3</a:t>
            </a:r>
          </a:p>
        </p:txBody>
      </p:sp>
      <p:sp>
        <p:nvSpPr>
          <p:cNvPr id="24" name="Rectangle 23">
            <a:extLst>
              <a:ext uri="{FF2B5EF4-FFF2-40B4-BE49-F238E27FC236}">
                <a16:creationId xmlns:a16="http://schemas.microsoft.com/office/drawing/2014/main" id="{D63DDE8B-7269-092A-AFAB-7A84E99701EB}"/>
              </a:ext>
            </a:extLst>
          </p:cNvPr>
          <p:cNvSpPr/>
          <p:nvPr/>
        </p:nvSpPr>
        <p:spPr>
          <a:xfrm>
            <a:off x="79713" y="1124853"/>
            <a:ext cx="2991944" cy="3824643"/>
          </a:xfrm>
          <a:prstGeom prst="rect">
            <a:avLst/>
          </a:prstGeom>
          <a:noFill/>
          <a:ln w="19050">
            <a:solidFill>
              <a:srgbClr val="0E28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 </a:t>
            </a: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30" name="TextBox 29">
            <a:extLst>
              <a:ext uri="{FF2B5EF4-FFF2-40B4-BE49-F238E27FC236}">
                <a16:creationId xmlns:a16="http://schemas.microsoft.com/office/drawing/2014/main" id="{C8DF5C3D-EF4A-064B-098D-C76407CE4FAE}"/>
              </a:ext>
            </a:extLst>
          </p:cNvPr>
          <p:cNvSpPr txBox="1"/>
          <p:nvPr/>
        </p:nvSpPr>
        <p:spPr>
          <a:xfrm>
            <a:off x="3189680" y="1420037"/>
            <a:ext cx="3111900"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Oncology</a:t>
            </a:r>
          </a:p>
        </p:txBody>
      </p:sp>
      <p:sp>
        <p:nvSpPr>
          <p:cNvPr id="32" name="TextBox 31">
            <a:extLst>
              <a:ext uri="{FF2B5EF4-FFF2-40B4-BE49-F238E27FC236}">
                <a16:creationId xmlns:a16="http://schemas.microsoft.com/office/drawing/2014/main" id="{E6DE6A20-0080-AD43-DC06-79DBA3B0BDDE}"/>
              </a:ext>
            </a:extLst>
          </p:cNvPr>
          <p:cNvSpPr txBox="1"/>
          <p:nvPr/>
        </p:nvSpPr>
        <p:spPr>
          <a:xfrm>
            <a:off x="3198387" y="1124853"/>
            <a:ext cx="3105381" cy="307777"/>
          </a:xfrm>
          <a:prstGeom prst="rect">
            <a:avLst/>
          </a:prstGeom>
          <a:solidFill>
            <a:srgbClr val="0E2841"/>
          </a:solidFill>
          <a:ln w="12700">
            <a:solidFill>
              <a:srgbClr val="193F63"/>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rPr>
              <a:t>Bi- and Tri-specific Antibodies</a:t>
            </a:r>
          </a:p>
        </p:txBody>
      </p:sp>
      <p:sp>
        <p:nvSpPr>
          <p:cNvPr id="43" name="Rectangle 42">
            <a:extLst>
              <a:ext uri="{FF2B5EF4-FFF2-40B4-BE49-F238E27FC236}">
                <a16:creationId xmlns:a16="http://schemas.microsoft.com/office/drawing/2014/main" id="{CA6F1496-BAAD-DB38-1DF9-BA799D27CADA}"/>
              </a:ext>
            </a:extLst>
          </p:cNvPr>
          <p:cNvSpPr/>
          <p:nvPr/>
        </p:nvSpPr>
        <p:spPr>
          <a:xfrm>
            <a:off x="3191967" y="1124853"/>
            <a:ext cx="3113293" cy="3824643"/>
          </a:xfrm>
          <a:prstGeom prst="rect">
            <a:avLst/>
          </a:prstGeom>
          <a:noFill/>
          <a:ln w="19050">
            <a:solidFill>
              <a:srgbClr val="0E28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 </a:t>
            </a: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51" name="TextBox 50">
            <a:extLst>
              <a:ext uri="{FF2B5EF4-FFF2-40B4-BE49-F238E27FC236}">
                <a16:creationId xmlns:a16="http://schemas.microsoft.com/office/drawing/2014/main" id="{3388C408-78B6-2CB4-BAFF-C68A38C2ECDA}"/>
              </a:ext>
            </a:extLst>
          </p:cNvPr>
          <p:cNvSpPr txBox="1"/>
          <p:nvPr/>
        </p:nvSpPr>
        <p:spPr>
          <a:xfrm>
            <a:off x="6422614" y="1420037"/>
            <a:ext cx="2817549"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Fatty Acid – Staple Strategies</a:t>
            </a:r>
          </a:p>
        </p:txBody>
      </p:sp>
      <p:sp>
        <p:nvSpPr>
          <p:cNvPr id="53" name="TextBox 52">
            <a:extLst>
              <a:ext uri="{FF2B5EF4-FFF2-40B4-BE49-F238E27FC236}">
                <a16:creationId xmlns:a16="http://schemas.microsoft.com/office/drawing/2014/main" id="{366178A4-A137-0EB8-C477-D59E6916BE5A}"/>
              </a:ext>
            </a:extLst>
          </p:cNvPr>
          <p:cNvSpPr txBox="1"/>
          <p:nvPr/>
        </p:nvSpPr>
        <p:spPr>
          <a:xfrm>
            <a:off x="6424148" y="1124853"/>
            <a:ext cx="2810984" cy="307777"/>
          </a:xfrm>
          <a:prstGeom prst="rect">
            <a:avLst/>
          </a:prstGeom>
          <a:solidFill>
            <a:srgbClr val="0E2841"/>
          </a:solidFill>
          <a:ln w="12700">
            <a:solidFill>
              <a:srgbClr val="193F63"/>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rPr>
              <a:t>Oral Peptides</a:t>
            </a:r>
          </a:p>
        </p:txBody>
      </p:sp>
      <p:sp>
        <p:nvSpPr>
          <p:cNvPr id="64" name="Rectangle 63">
            <a:extLst>
              <a:ext uri="{FF2B5EF4-FFF2-40B4-BE49-F238E27FC236}">
                <a16:creationId xmlns:a16="http://schemas.microsoft.com/office/drawing/2014/main" id="{2E3FF775-91A1-B364-7373-81E67DFF8D43}"/>
              </a:ext>
            </a:extLst>
          </p:cNvPr>
          <p:cNvSpPr/>
          <p:nvPr/>
        </p:nvSpPr>
        <p:spPr>
          <a:xfrm>
            <a:off x="6418381" y="1124853"/>
            <a:ext cx="2818810" cy="3824643"/>
          </a:xfrm>
          <a:prstGeom prst="rect">
            <a:avLst/>
          </a:prstGeom>
          <a:noFill/>
          <a:ln w="19050">
            <a:solidFill>
              <a:srgbClr val="0E28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 </a:t>
            </a: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pic>
        <p:nvPicPr>
          <p:cNvPr id="105" name="Picture 104">
            <a:extLst>
              <a:ext uri="{FF2B5EF4-FFF2-40B4-BE49-F238E27FC236}">
                <a16:creationId xmlns:a16="http://schemas.microsoft.com/office/drawing/2014/main" id="{8F13D646-8AD4-2177-797F-83DC1F2CC760}"/>
              </a:ext>
            </a:extLst>
          </p:cNvPr>
          <p:cNvPicPr>
            <a:picLocks noChangeAspect="1"/>
          </p:cNvPicPr>
          <p:nvPr/>
        </p:nvPicPr>
        <p:blipFill rotWithShape="1">
          <a:blip r:embed="rId11"/>
          <a:srcRect l="7520"/>
          <a:stretch/>
        </p:blipFill>
        <p:spPr>
          <a:xfrm>
            <a:off x="6475681" y="1661739"/>
            <a:ext cx="2934571" cy="1613792"/>
          </a:xfrm>
          <a:prstGeom prst="rect">
            <a:avLst/>
          </a:prstGeom>
        </p:spPr>
      </p:pic>
      <p:sp>
        <p:nvSpPr>
          <p:cNvPr id="106" name="TextBox 105">
            <a:extLst>
              <a:ext uri="{FF2B5EF4-FFF2-40B4-BE49-F238E27FC236}">
                <a16:creationId xmlns:a16="http://schemas.microsoft.com/office/drawing/2014/main" id="{DBE2E003-BEFF-8B7C-63F7-59D75D1D7D07}"/>
              </a:ext>
            </a:extLst>
          </p:cNvPr>
          <p:cNvSpPr txBox="1"/>
          <p:nvPr/>
        </p:nvSpPr>
        <p:spPr>
          <a:xfrm>
            <a:off x="6422615" y="3279425"/>
            <a:ext cx="2812518"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Peptide Formulation Strategies</a:t>
            </a:r>
          </a:p>
        </p:txBody>
      </p:sp>
      <p:graphicFrame>
        <p:nvGraphicFramePr>
          <p:cNvPr id="6" name="Object 5">
            <a:extLst>
              <a:ext uri="{FF2B5EF4-FFF2-40B4-BE49-F238E27FC236}">
                <a16:creationId xmlns:a16="http://schemas.microsoft.com/office/drawing/2014/main" id="{BD3494E1-E9F7-764B-E47E-22514A8DFC94}"/>
              </a:ext>
            </a:extLst>
          </p:cNvPr>
          <p:cNvGraphicFramePr>
            <a:graphicFrameLocks noChangeAspect="1"/>
          </p:cNvGraphicFramePr>
          <p:nvPr>
            <p:extLst>
              <p:ext uri="{D42A27DB-BD31-4B8C-83A1-F6EECF244321}">
                <p14:modId xmlns:p14="http://schemas.microsoft.com/office/powerpoint/2010/main" val="424254123"/>
              </p:ext>
            </p:extLst>
          </p:nvPr>
        </p:nvGraphicFramePr>
        <p:xfrm>
          <a:off x="6573238" y="3597308"/>
          <a:ext cx="2543883" cy="1295392"/>
        </p:xfrm>
        <a:graphic>
          <a:graphicData uri="http://schemas.openxmlformats.org/presentationml/2006/ole">
            <mc:AlternateContent xmlns:mc="http://schemas.openxmlformats.org/markup-compatibility/2006">
              <mc:Choice xmlns:v="urn:schemas-microsoft-com:vml" Requires="v">
                <p:oleObj name="CS ChemDraw Drawing" r:id="rId12" imgW="8310288" imgH="4229100" progId="ChemDraw.Document.6.0">
                  <p:embed/>
                </p:oleObj>
              </mc:Choice>
              <mc:Fallback>
                <p:oleObj name="CS ChemDraw Drawing" r:id="rId12" imgW="8310288" imgH="4229100" progId="ChemDraw.Document.6.0">
                  <p:embed/>
                  <p:pic>
                    <p:nvPicPr>
                      <p:cNvPr id="6" name="Object 5">
                        <a:extLst>
                          <a:ext uri="{FF2B5EF4-FFF2-40B4-BE49-F238E27FC236}">
                            <a16:creationId xmlns:a16="http://schemas.microsoft.com/office/drawing/2014/main" id="{BD3494E1-E9F7-764B-E47E-22514A8DFC94}"/>
                          </a:ext>
                        </a:extLst>
                      </p:cNvPr>
                      <p:cNvPicPr/>
                      <p:nvPr/>
                    </p:nvPicPr>
                    <p:blipFill>
                      <a:blip r:embed="rId13"/>
                      <a:stretch>
                        <a:fillRect/>
                      </a:stretch>
                    </p:blipFill>
                    <p:spPr>
                      <a:xfrm>
                        <a:off x="6573238" y="3597308"/>
                        <a:ext cx="2543883" cy="1295392"/>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D5D16057-1C2B-51CD-98C7-B3CCD860F3FD}"/>
              </a:ext>
            </a:extLst>
          </p:cNvPr>
          <p:cNvSpPr txBox="1"/>
          <p:nvPr/>
        </p:nvSpPr>
        <p:spPr>
          <a:xfrm>
            <a:off x="6237065" y="4110905"/>
            <a:ext cx="288005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216669"/>
                </a:solidFill>
                <a:effectLst/>
                <a:uLnTx/>
                <a:uFillTx/>
                <a:latin typeface="+mj-lt"/>
                <a:ea typeface="+mn-ea"/>
                <a:cs typeface="+mn-cs"/>
              </a:rPr>
              <a:t>Prodrug &amp; SNAC</a:t>
            </a:r>
          </a:p>
        </p:txBody>
      </p:sp>
      <p:grpSp>
        <p:nvGrpSpPr>
          <p:cNvPr id="3" name="Group 2">
            <a:extLst>
              <a:ext uri="{FF2B5EF4-FFF2-40B4-BE49-F238E27FC236}">
                <a16:creationId xmlns:a16="http://schemas.microsoft.com/office/drawing/2014/main" id="{0507C1A9-AA89-65A6-0CAC-0226DB538A2C}"/>
              </a:ext>
            </a:extLst>
          </p:cNvPr>
          <p:cNvGrpSpPr/>
          <p:nvPr/>
        </p:nvGrpSpPr>
        <p:grpSpPr>
          <a:xfrm flipH="1">
            <a:off x="3372755" y="1928323"/>
            <a:ext cx="545065" cy="996991"/>
            <a:chOff x="2379815" y="1287065"/>
            <a:chExt cx="915102" cy="1732713"/>
          </a:xfrm>
        </p:grpSpPr>
        <p:grpSp>
          <p:nvGrpSpPr>
            <p:cNvPr id="5" name="Group 4">
              <a:extLst>
                <a:ext uri="{FF2B5EF4-FFF2-40B4-BE49-F238E27FC236}">
                  <a16:creationId xmlns:a16="http://schemas.microsoft.com/office/drawing/2014/main" id="{97E79BA2-8D04-222B-5F81-2B07C39B7391}"/>
                </a:ext>
              </a:extLst>
            </p:cNvPr>
            <p:cNvGrpSpPr/>
            <p:nvPr/>
          </p:nvGrpSpPr>
          <p:grpSpPr>
            <a:xfrm>
              <a:off x="2379815" y="1818006"/>
              <a:ext cx="915102" cy="1201772"/>
              <a:chOff x="8530527" y="5171265"/>
              <a:chExt cx="1062043" cy="1339807"/>
            </a:xfrm>
          </p:grpSpPr>
          <p:sp>
            <p:nvSpPr>
              <p:cNvPr id="34" name="Oval 33">
                <a:extLst>
                  <a:ext uri="{FF2B5EF4-FFF2-40B4-BE49-F238E27FC236}">
                    <a16:creationId xmlns:a16="http://schemas.microsoft.com/office/drawing/2014/main" id="{F4BC3425-AFC0-6CBC-AD2B-0D32905C6A15}"/>
                  </a:ext>
                </a:extLst>
              </p:cNvPr>
              <p:cNvSpPr/>
              <p:nvPr/>
            </p:nvSpPr>
            <p:spPr>
              <a:xfrm rot="2216038">
                <a:off x="8618923" y="6032577"/>
                <a:ext cx="218452" cy="478495"/>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35" name="Oval 34">
                <a:extLst>
                  <a:ext uri="{FF2B5EF4-FFF2-40B4-BE49-F238E27FC236}">
                    <a16:creationId xmlns:a16="http://schemas.microsoft.com/office/drawing/2014/main" id="{F5339784-ACD9-944E-BDDC-41A8DFDD402F}"/>
                  </a:ext>
                </a:extLst>
              </p:cNvPr>
              <p:cNvSpPr/>
              <p:nvPr/>
            </p:nvSpPr>
            <p:spPr>
              <a:xfrm rot="19326989">
                <a:off x="8637119" y="6031360"/>
                <a:ext cx="218452" cy="478495"/>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nvGrpSpPr>
              <p:cNvPr id="36" name="Group 35">
                <a:extLst>
                  <a:ext uri="{FF2B5EF4-FFF2-40B4-BE49-F238E27FC236}">
                    <a16:creationId xmlns:a16="http://schemas.microsoft.com/office/drawing/2014/main" id="{4F480BE7-4349-EA78-AFFA-AD0E7DB1C448}"/>
                  </a:ext>
                </a:extLst>
              </p:cNvPr>
              <p:cNvGrpSpPr/>
              <p:nvPr/>
            </p:nvGrpSpPr>
            <p:grpSpPr>
              <a:xfrm>
                <a:off x="8530527" y="5171265"/>
                <a:ext cx="978525" cy="1338653"/>
                <a:chOff x="5796173" y="4165085"/>
                <a:chExt cx="1631081" cy="3172622"/>
              </a:xfrm>
            </p:grpSpPr>
            <p:grpSp>
              <p:nvGrpSpPr>
                <p:cNvPr id="39" name="Group 38">
                  <a:extLst>
                    <a:ext uri="{FF2B5EF4-FFF2-40B4-BE49-F238E27FC236}">
                      <a16:creationId xmlns:a16="http://schemas.microsoft.com/office/drawing/2014/main" id="{8BE4BAD1-8772-3476-B8DB-70444F60EABF}"/>
                    </a:ext>
                  </a:extLst>
                </p:cNvPr>
                <p:cNvGrpSpPr/>
                <p:nvPr/>
              </p:nvGrpSpPr>
              <p:grpSpPr>
                <a:xfrm>
                  <a:off x="6217934" y="4165085"/>
                  <a:ext cx="930357" cy="1947954"/>
                  <a:chOff x="4758858" y="4000174"/>
                  <a:chExt cx="930357" cy="1947954"/>
                </a:xfrm>
              </p:grpSpPr>
              <p:sp>
                <p:nvSpPr>
                  <p:cNvPr id="45" name="Oval 44">
                    <a:extLst>
                      <a:ext uri="{FF2B5EF4-FFF2-40B4-BE49-F238E27FC236}">
                        <a16:creationId xmlns:a16="http://schemas.microsoft.com/office/drawing/2014/main" id="{3F823300-F693-93FB-DF9D-340450DE00C7}"/>
                      </a:ext>
                    </a:extLst>
                  </p:cNvPr>
                  <p:cNvSpPr/>
                  <p:nvPr/>
                </p:nvSpPr>
                <p:spPr>
                  <a:xfrm>
                    <a:off x="4849745"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6" name="Oval 45">
                    <a:extLst>
                      <a:ext uri="{FF2B5EF4-FFF2-40B4-BE49-F238E27FC236}">
                        <a16:creationId xmlns:a16="http://schemas.microsoft.com/office/drawing/2014/main" id="{12ABCE3B-EC68-4FF3-5977-A4121FEE50F6}"/>
                      </a:ext>
                    </a:extLst>
                  </p:cNvPr>
                  <p:cNvSpPr/>
                  <p:nvPr/>
                </p:nvSpPr>
                <p:spPr>
                  <a:xfrm>
                    <a:off x="4849746"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7" name="Oval 46">
                    <a:extLst>
                      <a:ext uri="{FF2B5EF4-FFF2-40B4-BE49-F238E27FC236}">
                        <a16:creationId xmlns:a16="http://schemas.microsoft.com/office/drawing/2014/main" id="{F5B84673-300D-C80E-C32B-3F4AE36D27D2}"/>
                      </a:ext>
                    </a:extLst>
                  </p:cNvPr>
                  <p:cNvSpPr/>
                  <p:nvPr/>
                </p:nvSpPr>
                <p:spPr>
                  <a:xfrm>
                    <a:off x="5306037"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8" name="Oval 47">
                    <a:extLst>
                      <a:ext uri="{FF2B5EF4-FFF2-40B4-BE49-F238E27FC236}">
                        <a16:creationId xmlns:a16="http://schemas.microsoft.com/office/drawing/2014/main" id="{5F013CF4-E656-CA52-2E30-66774E8B6501}"/>
                      </a:ext>
                    </a:extLst>
                  </p:cNvPr>
                  <p:cNvSpPr/>
                  <p:nvPr/>
                </p:nvSpPr>
                <p:spPr>
                  <a:xfrm>
                    <a:off x="5306038"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9" name="Oval 48">
                    <a:extLst>
                      <a:ext uri="{FF2B5EF4-FFF2-40B4-BE49-F238E27FC236}">
                        <a16:creationId xmlns:a16="http://schemas.microsoft.com/office/drawing/2014/main" id="{3C7B5262-85A7-1961-3DEA-5F27333C45ED}"/>
                      </a:ext>
                    </a:extLst>
                  </p:cNvPr>
                  <p:cNvSpPr/>
                  <p:nvPr/>
                </p:nvSpPr>
                <p:spPr>
                  <a:xfrm>
                    <a:off x="5172377" y="5322129"/>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50" name="Straight Connector 49">
                    <a:extLst>
                      <a:ext uri="{FF2B5EF4-FFF2-40B4-BE49-F238E27FC236}">
                        <a16:creationId xmlns:a16="http://schemas.microsoft.com/office/drawing/2014/main" id="{09877B90-C7FD-B181-B312-D7864A14058E}"/>
                      </a:ext>
                    </a:extLst>
                  </p:cNvPr>
                  <p:cNvCxnSpPr>
                    <a:cxnSpLocks/>
                  </p:cNvCxnSpPr>
                  <p:nvPr/>
                </p:nvCxnSpPr>
                <p:spPr>
                  <a:xfrm>
                    <a:off x="5170079" y="4124801"/>
                    <a:ext cx="210810" cy="0"/>
                  </a:xfrm>
                  <a:prstGeom prst="line">
                    <a:avLst/>
                  </a:prstGeom>
                  <a:noFill/>
                  <a:ln w="19050"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2DE78C36-99DE-6646-92BB-E80F17A53235}"/>
                      </a:ext>
                    </a:extLst>
                  </p:cNvPr>
                  <p:cNvCxnSpPr>
                    <a:cxnSpLocks/>
                  </p:cNvCxnSpPr>
                  <p:nvPr/>
                </p:nvCxnSpPr>
                <p:spPr>
                  <a:xfrm>
                    <a:off x="5136942" y="4076014"/>
                    <a:ext cx="277084" cy="0"/>
                  </a:xfrm>
                  <a:prstGeom prst="line">
                    <a:avLst/>
                  </a:prstGeom>
                  <a:noFill/>
                  <a:ln w="19050" cap="flat" cmpd="sng" algn="ctr">
                    <a:solidFill>
                      <a:sysClr val="windowText" lastClr="000000"/>
                    </a:solidFill>
                    <a:prstDash val="solid"/>
                    <a:miter lim="800000"/>
                  </a:ln>
                  <a:effectLst/>
                </p:spPr>
              </p:cxnSp>
              <p:sp>
                <p:nvSpPr>
                  <p:cNvPr id="54" name="TextBox 53">
                    <a:extLst>
                      <a:ext uri="{FF2B5EF4-FFF2-40B4-BE49-F238E27FC236}">
                        <a16:creationId xmlns:a16="http://schemas.microsoft.com/office/drawing/2014/main" id="{9AFD224B-FDA1-C6C8-88EF-5528F0138890}"/>
                      </a:ext>
                    </a:extLst>
                  </p:cNvPr>
                  <p:cNvSpPr txBox="1"/>
                  <p:nvPr/>
                </p:nvSpPr>
                <p:spPr>
                  <a:xfrm rot="16200000">
                    <a:off x="4562134" y="5123373"/>
                    <a:ext cx="993218" cy="599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mj-lt"/>
                      <a:ea typeface="+mn-ea"/>
                      <a:cs typeface="+mn-cs"/>
                    </a:endParaRPr>
                  </a:p>
                </p:txBody>
              </p:sp>
            </p:grpSp>
            <p:sp>
              <p:nvSpPr>
                <p:cNvPr id="40" name="Freeform: Shape 39">
                  <a:extLst>
                    <a:ext uri="{FF2B5EF4-FFF2-40B4-BE49-F238E27FC236}">
                      <a16:creationId xmlns:a16="http://schemas.microsoft.com/office/drawing/2014/main" id="{4376C15C-FBD2-8BDF-DF0A-7C1B3ADD4FD7}"/>
                    </a:ext>
                  </a:extLst>
                </p:cNvPr>
                <p:cNvSpPr/>
                <p:nvPr/>
              </p:nvSpPr>
              <p:spPr>
                <a:xfrm rot="10334304">
                  <a:off x="6975749" y="6110441"/>
                  <a:ext cx="77721" cy="266983"/>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1" name="Oval 40">
                  <a:extLst>
                    <a:ext uri="{FF2B5EF4-FFF2-40B4-BE49-F238E27FC236}">
                      <a16:creationId xmlns:a16="http://schemas.microsoft.com/office/drawing/2014/main" id="{FF0EE8D1-B2BB-1801-2ED8-884FD87D5374}"/>
                    </a:ext>
                  </a:extLst>
                </p:cNvPr>
                <p:cNvSpPr/>
                <p:nvPr/>
              </p:nvSpPr>
              <p:spPr>
                <a:xfrm rot="2216038">
                  <a:off x="7028439" y="6242938"/>
                  <a:ext cx="383178" cy="1079861"/>
                </a:xfrm>
                <a:prstGeom prst="ellipse">
                  <a:avLst/>
                </a:prstGeom>
                <a:solidFill>
                  <a:srgbClr val="4472C4">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2" name="Freeform: Shape 41">
                  <a:extLst>
                    <a:ext uri="{FF2B5EF4-FFF2-40B4-BE49-F238E27FC236}">
                      <a16:creationId xmlns:a16="http://schemas.microsoft.com/office/drawing/2014/main" id="{76856399-A098-FA27-92B5-C41639FC5C46}"/>
                    </a:ext>
                  </a:extLst>
                </p:cNvPr>
                <p:cNvSpPr/>
                <p:nvPr/>
              </p:nvSpPr>
              <p:spPr>
                <a:xfrm rot="10800000">
                  <a:off x="5796173" y="6459596"/>
                  <a:ext cx="66869" cy="766634"/>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44" name="Oval 43">
                  <a:extLst>
                    <a:ext uri="{FF2B5EF4-FFF2-40B4-BE49-F238E27FC236}">
                      <a16:creationId xmlns:a16="http://schemas.microsoft.com/office/drawing/2014/main" id="{E1B22156-0914-7422-CDFB-C328CCC9DAFE}"/>
                    </a:ext>
                  </a:extLst>
                </p:cNvPr>
                <p:cNvSpPr/>
                <p:nvPr/>
              </p:nvSpPr>
              <p:spPr>
                <a:xfrm rot="19326989">
                  <a:off x="7044076" y="6257845"/>
                  <a:ext cx="383178" cy="1079862"/>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sp>
            <p:nvSpPr>
              <p:cNvPr id="37" name="Freeform: Shape 36">
                <a:extLst>
                  <a:ext uri="{FF2B5EF4-FFF2-40B4-BE49-F238E27FC236}">
                    <a16:creationId xmlns:a16="http://schemas.microsoft.com/office/drawing/2014/main" id="{4DF5DFF9-7AAB-0FCA-99A3-0BC7AA0C2E87}"/>
                  </a:ext>
                </a:extLst>
              </p:cNvPr>
              <p:cNvSpPr/>
              <p:nvPr/>
            </p:nvSpPr>
            <p:spPr>
              <a:xfrm rot="21375142">
                <a:off x="9554447" y="6103613"/>
                <a:ext cx="38123" cy="339701"/>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38" name="Freeform: Shape 37">
                <a:extLst>
                  <a:ext uri="{FF2B5EF4-FFF2-40B4-BE49-F238E27FC236}">
                    <a16:creationId xmlns:a16="http://schemas.microsoft.com/office/drawing/2014/main" id="{790AA307-945B-4808-2ECD-C7DA1D765C8F}"/>
                  </a:ext>
                </a:extLst>
              </p:cNvPr>
              <p:cNvSpPr/>
              <p:nvPr/>
            </p:nvSpPr>
            <p:spPr>
              <a:xfrm flipH="1">
                <a:off x="8870535" y="5964335"/>
                <a:ext cx="83119" cy="192644"/>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sp>
          <p:nvSpPr>
            <p:cNvPr id="7" name="Oval 6">
              <a:extLst>
                <a:ext uri="{FF2B5EF4-FFF2-40B4-BE49-F238E27FC236}">
                  <a16:creationId xmlns:a16="http://schemas.microsoft.com/office/drawing/2014/main" id="{A45745E4-CDD4-36DA-1F35-302A11D2856D}"/>
                </a:ext>
              </a:extLst>
            </p:cNvPr>
            <p:cNvSpPr/>
            <p:nvPr/>
          </p:nvSpPr>
          <p:spPr>
            <a:xfrm rot="2216038">
              <a:off x="2954963" y="1297929"/>
              <a:ext cx="198256" cy="430784"/>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 name="Freeform: Shape 7">
              <a:extLst>
                <a:ext uri="{FF2B5EF4-FFF2-40B4-BE49-F238E27FC236}">
                  <a16:creationId xmlns:a16="http://schemas.microsoft.com/office/drawing/2014/main" id="{02F978F4-9987-617C-070A-DB77624FE0E2}"/>
                </a:ext>
              </a:extLst>
            </p:cNvPr>
            <p:cNvSpPr/>
            <p:nvPr/>
          </p:nvSpPr>
          <p:spPr>
            <a:xfrm rot="375035">
              <a:off x="3186443" y="1356945"/>
              <a:ext cx="34599" cy="305828"/>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9" name="Oval 28">
              <a:extLst>
                <a:ext uri="{FF2B5EF4-FFF2-40B4-BE49-F238E27FC236}">
                  <a16:creationId xmlns:a16="http://schemas.microsoft.com/office/drawing/2014/main" id="{CD065285-EAD3-9101-0E33-6E1A6DA9A76E}"/>
                </a:ext>
              </a:extLst>
            </p:cNvPr>
            <p:cNvSpPr/>
            <p:nvPr/>
          </p:nvSpPr>
          <p:spPr>
            <a:xfrm rot="19326989">
              <a:off x="2941277" y="1287065"/>
              <a:ext cx="198256" cy="430784"/>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33" name="Freeform: Shape 32">
              <a:extLst>
                <a:ext uri="{FF2B5EF4-FFF2-40B4-BE49-F238E27FC236}">
                  <a16:creationId xmlns:a16="http://schemas.microsoft.com/office/drawing/2014/main" id="{B13C08DA-AF5E-831F-CCE9-2354F7E52B5F}"/>
                </a:ext>
              </a:extLst>
            </p:cNvPr>
            <p:cNvSpPr/>
            <p:nvPr/>
          </p:nvSpPr>
          <p:spPr>
            <a:xfrm>
              <a:off x="2904676" y="1701037"/>
              <a:ext cx="71097" cy="118118"/>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nvGrpSpPr>
          <p:cNvPr id="55" name="Group 54">
            <a:extLst>
              <a:ext uri="{FF2B5EF4-FFF2-40B4-BE49-F238E27FC236}">
                <a16:creationId xmlns:a16="http://schemas.microsoft.com/office/drawing/2014/main" id="{7164FEE6-32BD-2A18-5684-7D424DFDB8DD}"/>
              </a:ext>
            </a:extLst>
          </p:cNvPr>
          <p:cNvGrpSpPr/>
          <p:nvPr/>
        </p:nvGrpSpPr>
        <p:grpSpPr>
          <a:xfrm>
            <a:off x="4359864" y="1861781"/>
            <a:ext cx="513768" cy="1046804"/>
            <a:chOff x="3470167" y="1096866"/>
            <a:chExt cx="862630" cy="1757622"/>
          </a:xfrm>
        </p:grpSpPr>
        <p:grpSp>
          <p:nvGrpSpPr>
            <p:cNvPr id="56" name="Group 55">
              <a:extLst>
                <a:ext uri="{FF2B5EF4-FFF2-40B4-BE49-F238E27FC236}">
                  <a16:creationId xmlns:a16="http://schemas.microsoft.com/office/drawing/2014/main" id="{CB5A14A5-F073-9EFF-CE06-05D676C78742}"/>
                </a:ext>
              </a:extLst>
            </p:cNvPr>
            <p:cNvGrpSpPr/>
            <p:nvPr/>
          </p:nvGrpSpPr>
          <p:grpSpPr>
            <a:xfrm>
              <a:off x="3470167" y="1096866"/>
              <a:ext cx="858513" cy="1757622"/>
              <a:chOff x="6015093" y="-464018"/>
              <a:chExt cx="2005623" cy="5349401"/>
            </a:xfrm>
          </p:grpSpPr>
          <p:grpSp>
            <p:nvGrpSpPr>
              <p:cNvPr id="58" name="Group 57">
                <a:extLst>
                  <a:ext uri="{FF2B5EF4-FFF2-40B4-BE49-F238E27FC236}">
                    <a16:creationId xmlns:a16="http://schemas.microsoft.com/office/drawing/2014/main" id="{DCBDD4DD-C692-F669-8962-2DB055D3AF70}"/>
                  </a:ext>
                </a:extLst>
              </p:cNvPr>
              <p:cNvGrpSpPr/>
              <p:nvPr/>
            </p:nvGrpSpPr>
            <p:grpSpPr>
              <a:xfrm>
                <a:off x="6456920" y="-464018"/>
                <a:ext cx="1563796" cy="5349401"/>
                <a:chOff x="6720522" y="1562974"/>
                <a:chExt cx="1286072" cy="4399360"/>
              </a:xfrm>
            </p:grpSpPr>
            <p:sp>
              <p:nvSpPr>
                <p:cNvPr id="65" name="Oval 64">
                  <a:extLst>
                    <a:ext uri="{FF2B5EF4-FFF2-40B4-BE49-F238E27FC236}">
                      <a16:creationId xmlns:a16="http://schemas.microsoft.com/office/drawing/2014/main" id="{74FAA6E5-0D81-EDCA-17D0-A06231C9192C}"/>
                    </a:ext>
                  </a:extLst>
                </p:cNvPr>
                <p:cNvSpPr/>
                <p:nvPr/>
              </p:nvSpPr>
              <p:spPr>
                <a:xfrm rot="2216038">
                  <a:off x="7485248" y="2766792"/>
                  <a:ext cx="383177" cy="1079863"/>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6" name="Freeform: Shape 65">
                  <a:extLst>
                    <a:ext uri="{FF2B5EF4-FFF2-40B4-BE49-F238E27FC236}">
                      <a16:creationId xmlns:a16="http://schemas.microsoft.com/office/drawing/2014/main" id="{D611E428-4C72-853A-9984-DBE1EE9F71F1}"/>
                    </a:ext>
                  </a:extLst>
                </p:cNvPr>
                <p:cNvSpPr/>
                <p:nvPr/>
              </p:nvSpPr>
              <p:spPr>
                <a:xfrm rot="2133449">
                  <a:off x="7264422" y="3731718"/>
                  <a:ext cx="137412" cy="296092"/>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7" name="Freeform: Shape 66">
                  <a:extLst>
                    <a:ext uri="{FF2B5EF4-FFF2-40B4-BE49-F238E27FC236}">
                      <a16:creationId xmlns:a16="http://schemas.microsoft.com/office/drawing/2014/main" id="{08333DDB-6111-1A81-8C3F-88A96E5A9758}"/>
                    </a:ext>
                  </a:extLst>
                </p:cNvPr>
                <p:cNvSpPr/>
                <p:nvPr/>
              </p:nvSpPr>
              <p:spPr>
                <a:xfrm>
                  <a:off x="7939724" y="2923403"/>
                  <a:ext cx="66870" cy="766635"/>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8" name="Oval 67">
                  <a:extLst>
                    <a:ext uri="{FF2B5EF4-FFF2-40B4-BE49-F238E27FC236}">
                      <a16:creationId xmlns:a16="http://schemas.microsoft.com/office/drawing/2014/main" id="{B4601702-2CE8-2F96-B90C-69797029E83D}"/>
                    </a:ext>
                  </a:extLst>
                </p:cNvPr>
                <p:cNvSpPr/>
                <p:nvPr/>
              </p:nvSpPr>
              <p:spPr>
                <a:xfrm rot="19326989">
                  <a:off x="7515610" y="2754827"/>
                  <a:ext cx="383177" cy="1079863"/>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9" name="Oval 68">
                  <a:extLst>
                    <a:ext uri="{FF2B5EF4-FFF2-40B4-BE49-F238E27FC236}">
                      <a16:creationId xmlns:a16="http://schemas.microsoft.com/office/drawing/2014/main" id="{459AE98A-6B35-09F4-6CF8-D7C1C8C7B92A}"/>
                    </a:ext>
                  </a:extLst>
                </p:cNvPr>
                <p:cNvSpPr/>
                <p:nvPr/>
              </p:nvSpPr>
              <p:spPr>
                <a:xfrm>
                  <a:off x="6720522" y="4014380"/>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70" name="Oval 69">
                  <a:extLst>
                    <a:ext uri="{FF2B5EF4-FFF2-40B4-BE49-F238E27FC236}">
                      <a16:creationId xmlns:a16="http://schemas.microsoft.com/office/drawing/2014/main" id="{C402A313-4F97-47E2-1591-D7EA113774AA}"/>
                    </a:ext>
                  </a:extLst>
                </p:cNvPr>
                <p:cNvSpPr/>
                <p:nvPr/>
              </p:nvSpPr>
              <p:spPr>
                <a:xfrm>
                  <a:off x="6720523" y="4882471"/>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73" name="Oval 72">
                  <a:extLst>
                    <a:ext uri="{FF2B5EF4-FFF2-40B4-BE49-F238E27FC236}">
                      <a16:creationId xmlns:a16="http://schemas.microsoft.com/office/drawing/2014/main" id="{ECA1CCF0-C64D-F06B-2BB9-3600383DA6C6}"/>
                    </a:ext>
                  </a:extLst>
                </p:cNvPr>
                <p:cNvSpPr/>
                <p:nvPr/>
              </p:nvSpPr>
              <p:spPr>
                <a:xfrm>
                  <a:off x="7176814" y="4014380"/>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4" name="Oval 83">
                  <a:extLst>
                    <a:ext uri="{FF2B5EF4-FFF2-40B4-BE49-F238E27FC236}">
                      <a16:creationId xmlns:a16="http://schemas.microsoft.com/office/drawing/2014/main" id="{841BCFEE-2260-61BD-C4E6-3A6A02D46829}"/>
                    </a:ext>
                  </a:extLst>
                </p:cNvPr>
                <p:cNvSpPr/>
                <p:nvPr/>
              </p:nvSpPr>
              <p:spPr>
                <a:xfrm>
                  <a:off x="7176815" y="4882471"/>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5" name="Oval 84">
                  <a:extLst>
                    <a:ext uri="{FF2B5EF4-FFF2-40B4-BE49-F238E27FC236}">
                      <a16:creationId xmlns:a16="http://schemas.microsoft.com/office/drawing/2014/main" id="{74F34834-D8F7-B3DB-A329-5B1DF3593160}"/>
                    </a:ext>
                  </a:extLst>
                </p:cNvPr>
                <p:cNvSpPr/>
                <p:nvPr/>
              </p:nvSpPr>
              <p:spPr>
                <a:xfrm>
                  <a:off x="7043154" y="5336335"/>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6" name="Oval 85">
                  <a:extLst>
                    <a:ext uri="{FF2B5EF4-FFF2-40B4-BE49-F238E27FC236}">
                      <a16:creationId xmlns:a16="http://schemas.microsoft.com/office/drawing/2014/main" id="{B54B824A-3386-9E78-B74B-D72E05034D4C}"/>
                    </a:ext>
                  </a:extLst>
                </p:cNvPr>
                <p:cNvSpPr/>
                <p:nvPr/>
              </p:nvSpPr>
              <p:spPr>
                <a:xfrm rot="2216038">
                  <a:off x="7507144" y="1588177"/>
                  <a:ext cx="383177" cy="1079864"/>
                </a:xfrm>
                <a:prstGeom prst="ellipse">
                  <a:avLst/>
                </a:prstGeom>
                <a:solidFill>
                  <a:srgbClr val="5B9BD5">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7" name="Oval 86">
                  <a:extLst>
                    <a:ext uri="{FF2B5EF4-FFF2-40B4-BE49-F238E27FC236}">
                      <a16:creationId xmlns:a16="http://schemas.microsoft.com/office/drawing/2014/main" id="{F92792ED-D1A2-BAF2-32FC-2DFF7C916E33}"/>
                    </a:ext>
                  </a:extLst>
                </p:cNvPr>
                <p:cNvSpPr/>
                <p:nvPr/>
              </p:nvSpPr>
              <p:spPr>
                <a:xfrm rot="19326989">
                  <a:off x="7481422" y="1562974"/>
                  <a:ext cx="383177" cy="1079864"/>
                </a:xfrm>
                <a:prstGeom prst="ellipse">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88" name="Freeform: Shape 87">
                  <a:extLst>
                    <a:ext uri="{FF2B5EF4-FFF2-40B4-BE49-F238E27FC236}">
                      <a16:creationId xmlns:a16="http://schemas.microsoft.com/office/drawing/2014/main" id="{7E46C7F9-8780-415D-E2D7-05E6E7232253}"/>
                    </a:ext>
                  </a:extLst>
                </p:cNvPr>
                <p:cNvSpPr/>
                <p:nvPr/>
              </p:nvSpPr>
              <p:spPr>
                <a:xfrm>
                  <a:off x="7329506" y="2562021"/>
                  <a:ext cx="137413" cy="296092"/>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89" name="Straight Connector 88">
                  <a:extLst>
                    <a:ext uri="{FF2B5EF4-FFF2-40B4-BE49-F238E27FC236}">
                      <a16:creationId xmlns:a16="http://schemas.microsoft.com/office/drawing/2014/main" id="{C926F647-B00C-EF7D-3D89-0D1AD435E05D}"/>
                    </a:ext>
                  </a:extLst>
                </p:cNvPr>
                <p:cNvCxnSpPr>
                  <a:cxnSpLocks/>
                </p:cNvCxnSpPr>
                <p:nvPr/>
              </p:nvCxnSpPr>
              <p:spPr>
                <a:xfrm>
                  <a:off x="7039927" y="4129308"/>
                  <a:ext cx="210810" cy="0"/>
                </a:xfrm>
                <a:prstGeom prst="line">
                  <a:avLst/>
                </a:prstGeom>
                <a:noFill/>
                <a:ln w="19050"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F7E296DF-98F6-FA20-B501-177DD3D1E480}"/>
                    </a:ext>
                  </a:extLst>
                </p:cNvPr>
                <p:cNvCxnSpPr>
                  <a:cxnSpLocks/>
                </p:cNvCxnSpPr>
                <p:nvPr/>
              </p:nvCxnSpPr>
              <p:spPr>
                <a:xfrm>
                  <a:off x="7006790" y="4080521"/>
                  <a:ext cx="277084" cy="0"/>
                </a:xfrm>
                <a:prstGeom prst="line">
                  <a:avLst/>
                </a:prstGeom>
                <a:noFill/>
                <a:ln w="19050" cap="flat" cmpd="sng" algn="ctr">
                  <a:solidFill>
                    <a:sysClr val="windowText" lastClr="000000"/>
                  </a:solidFill>
                  <a:prstDash val="solid"/>
                  <a:miter lim="800000"/>
                </a:ln>
                <a:effectLst/>
              </p:spPr>
            </p:cxnSp>
          </p:grpSp>
          <p:grpSp>
            <p:nvGrpSpPr>
              <p:cNvPr id="59" name="Group 58">
                <a:extLst>
                  <a:ext uri="{FF2B5EF4-FFF2-40B4-BE49-F238E27FC236}">
                    <a16:creationId xmlns:a16="http://schemas.microsoft.com/office/drawing/2014/main" id="{3D20C2A3-3767-5E9E-B179-F29FF41A23C0}"/>
                  </a:ext>
                </a:extLst>
              </p:cNvPr>
              <p:cNvGrpSpPr/>
              <p:nvPr/>
            </p:nvGrpSpPr>
            <p:grpSpPr>
              <a:xfrm rot="10800000">
                <a:off x="6015093" y="917617"/>
                <a:ext cx="682766" cy="1613395"/>
                <a:chOff x="7536269" y="7823271"/>
                <a:chExt cx="682766" cy="1613395"/>
              </a:xfrm>
            </p:grpSpPr>
            <p:sp>
              <p:nvSpPr>
                <p:cNvPr id="60" name="Oval 59">
                  <a:extLst>
                    <a:ext uri="{FF2B5EF4-FFF2-40B4-BE49-F238E27FC236}">
                      <a16:creationId xmlns:a16="http://schemas.microsoft.com/office/drawing/2014/main" id="{01144F6B-0889-F5A1-E7A4-5E16BC6DF2A7}"/>
                    </a:ext>
                  </a:extLst>
                </p:cNvPr>
                <p:cNvSpPr/>
                <p:nvPr/>
              </p:nvSpPr>
              <p:spPr>
                <a:xfrm rot="19973654">
                  <a:off x="7588368" y="8123608"/>
                  <a:ext cx="465926" cy="1313058"/>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1" name="Freeform: Shape 60">
                  <a:extLst>
                    <a:ext uri="{FF2B5EF4-FFF2-40B4-BE49-F238E27FC236}">
                      <a16:creationId xmlns:a16="http://schemas.microsoft.com/office/drawing/2014/main" id="{A59E69A7-776B-A526-D7C4-5DB1B89A16CD}"/>
                    </a:ext>
                  </a:extLst>
                </p:cNvPr>
                <p:cNvSpPr/>
                <p:nvPr/>
              </p:nvSpPr>
              <p:spPr>
                <a:xfrm rot="10477505">
                  <a:off x="7536269" y="7823271"/>
                  <a:ext cx="167087" cy="360030"/>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2" name="Freeform: Shape 61">
                  <a:extLst>
                    <a:ext uri="{FF2B5EF4-FFF2-40B4-BE49-F238E27FC236}">
                      <a16:creationId xmlns:a16="http://schemas.microsoft.com/office/drawing/2014/main" id="{F66DBBFD-332D-0708-0E90-FB9F40B73ABB}"/>
                    </a:ext>
                  </a:extLst>
                </p:cNvPr>
                <p:cNvSpPr/>
                <p:nvPr/>
              </p:nvSpPr>
              <p:spPr>
                <a:xfrm>
                  <a:off x="8137725" y="8283680"/>
                  <a:ext cx="81310" cy="932189"/>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63" name="Oval 62">
                  <a:extLst>
                    <a:ext uri="{FF2B5EF4-FFF2-40B4-BE49-F238E27FC236}">
                      <a16:creationId xmlns:a16="http://schemas.microsoft.com/office/drawing/2014/main" id="{D8456EE6-0E00-E368-6328-ED997F0B956B}"/>
                    </a:ext>
                  </a:extLst>
                </p:cNvPr>
                <p:cNvSpPr/>
                <p:nvPr/>
              </p:nvSpPr>
              <p:spPr>
                <a:xfrm rot="2142717">
                  <a:off x="7589987" y="8061626"/>
                  <a:ext cx="465926" cy="1313058"/>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sp>
          <p:nvSpPr>
            <p:cNvPr id="57" name="Freeform: Shape 56">
              <a:extLst>
                <a:ext uri="{FF2B5EF4-FFF2-40B4-BE49-F238E27FC236}">
                  <a16:creationId xmlns:a16="http://schemas.microsoft.com/office/drawing/2014/main" id="{83687FDD-B3BE-4157-FFBD-3143240BD75C}"/>
                </a:ext>
              </a:extLst>
            </p:cNvPr>
            <p:cNvSpPr/>
            <p:nvPr/>
          </p:nvSpPr>
          <p:spPr>
            <a:xfrm rot="260109">
              <a:off x="4297992" y="1175005"/>
              <a:ext cx="34805" cy="306284"/>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nvGrpSpPr>
          <p:cNvPr id="117" name="Group 116">
            <a:extLst>
              <a:ext uri="{FF2B5EF4-FFF2-40B4-BE49-F238E27FC236}">
                <a16:creationId xmlns:a16="http://schemas.microsoft.com/office/drawing/2014/main" id="{BEF3A279-652E-3498-5F5E-B08D3B8C61D8}"/>
              </a:ext>
            </a:extLst>
          </p:cNvPr>
          <p:cNvGrpSpPr/>
          <p:nvPr/>
        </p:nvGrpSpPr>
        <p:grpSpPr>
          <a:xfrm>
            <a:off x="5495454" y="1754845"/>
            <a:ext cx="485518" cy="1255865"/>
            <a:chOff x="6200248" y="1247112"/>
            <a:chExt cx="794495" cy="2055075"/>
          </a:xfrm>
        </p:grpSpPr>
        <p:grpSp>
          <p:nvGrpSpPr>
            <p:cNvPr id="118" name="Group 117">
              <a:extLst>
                <a:ext uri="{FF2B5EF4-FFF2-40B4-BE49-F238E27FC236}">
                  <a16:creationId xmlns:a16="http://schemas.microsoft.com/office/drawing/2014/main" id="{1D27CDD6-19FA-D473-F169-2D03B70BCAB7}"/>
                </a:ext>
              </a:extLst>
            </p:cNvPr>
            <p:cNvGrpSpPr/>
            <p:nvPr/>
          </p:nvGrpSpPr>
          <p:grpSpPr>
            <a:xfrm>
              <a:off x="6200248" y="1247112"/>
              <a:ext cx="794495" cy="2055075"/>
              <a:chOff x="2773353" y="1374089"/>
              <a:chExt cx="2218156" cy="5158072"/>
            </a:xfrm>
          </p:grpSpPr>
          <p:sp>
            <p:nvSpPr>
              <p:cNvPr id="120" name="Oval 119">
                <a:extLst>
                  <a:ext uri="{FF2B5EF4-FFF2-40B4-BE49-F238E27FC236}">
                    <a16:creationId xmlns:a16="http://schemas.microsoft.com/office/drawing/2014/main" id="{EC5C79F5-B16F-F35B-2F63-1D6AAAECC6DA}"/>
                  </a:ext>
                </a:extLst>
              </p:cNvPr>
              <p:cNvSpPr/>
              <p:nvPr/>
            </p:nvSpPr>
            <p:spPr>
              <a:xfrm>
                <a:off x="4512955" y="4176739"/>
                <a:ext cx="468622" cy="879521"/>
              </a:xfrm>
              <a:prstGeom prst="ellipse">
                <a:avLst/>
              </a:prstGeom>
              <a:solidFill>
                <a:srgbClr val="86AEEA"/>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21" name="Oval 120">
                <a:extLst>
                  <a:ext uri="{FF2B5EF4-FFF2-40B4-BE49-F238E27FC236}">
                    <a16:creationId xmlns:a16="http://schemas.microsoft.com/office/drawing/2014/main" id="{A501AE95-99CA-73B1-508D-A0B1EBEAC9E1}"/>
                  </a:ext>
                </a:extLst>
              </p:cNvPr>
              <p:cNvSpPr/>
              <p:nvPr/>
            </p:nvSpPr>
            <p:spPr>
              <a:xfrm>
                <a:off x="4007519" y="4152624"/>
                <a:ext cx="468622" cy="879521"/>
              </a:xfrm>
              <a:prstGeom prst="ellipse">
                <a:avLst/>
              </a:prstGeom>
              <a:solidFill>
                <a:srgbClr val="86AEEA"/>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22" name="Oval 121">
                <a:extLst>
                  <a:ext uri="{FF2B5EF4-FFF2-40B4-BE49-F238E27FC236}">
                    <a16:creationId xmlns:a16="http://schemas.microsoft.com/office/drawing/2014/main" id="{D2F5B15A-121F-B0F7-ED72-852EA4E0845A}"/>
                  </a:ext>
                </a:extLst>
              </p:cNvPr>
              <p:cNvSpPr/>
              <p:nvPr/>
            </p:nvSpPr>
            <p:spPr>
              <a:xfrm>
                <a:off x="4006101" y="3400950"/>
                <a:ext cx="453887" cy="886780"/>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23" name="Oval 122">
                <a:extLst>
                  <a:ext uri="{FF2B5EF4-FFF2-40B4-BE49-F238E27FC236}">
                    <a16:creationId xmlns:a16="http://schemas.microsoft.com/office/drawing/2014/main" id="{2F8288A0-7BDF-C462-ABF2-8F68E823DBDB}"/>
                  </a:ext>
                </a:extLst>
              </p:cNvPr>
              <p:cNvSpPr/>
              <p:nvPr/>
            </p:nvSpPr>
            <p:spPr>
              <a:xfrm>
                <a:off x="4520326" y="3379684"/>
                <a:ext cx="453887" cy="886780"/>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grpSp>
            <p:nvGrpSpPr>
              <p:cNvPr id="124" name="Group 123">
                <a:extLst>
                  <a:ext uri="{FF2B5EF4-FFF2-40B4-BE49-F238E27FC236}">
                    <a16:creationId xmlns:a16="http://schemas.microsoft.com/office/drawing/2014/main" id="{AEC1C780-A980-066E-4AB9-03EBA2AA69CA}"/>
                  </a:ext>
                </a:extLst>
              </p:cNvPr>
              <p:cNvGrpSpPr/>
              <p:nvPr/>
            </p:nvGrpSpPr>
            <p:grpSpPr>
              <a:xfrm>
                <a:off x="2773353" y="1374089"/>
                <a:ext cx="2218156" cy="5158072"/>
                <a:chOff x="827590" y="1378538"/>
                <a:chExt cx="1107265" cy="2746270"/>
              </a:xfrm>
            </p:grpSpPr>
            <p:grpSp>
              <p:nvGrpSpPr>
                <p:cNvPr id="127" name="Group 126">
                  <a:extLst>
                    <a:ext uri="{FF2B5EF4-FFF2-40B4-BE49-F238E27FC236}">
                      <a16:creationId xmlns:a16="http://schemas.microsoft.com/office/drawing/2014/main" id="{90EAE536-3101-5177-7C45-FB40B61FD875}"/>
                    </a:ext>
                  </a:extLst>
                </p:cNvPr>
                <p:cNvGrpSpPr/>
                <p:nvPr/>
              </p:nvGrpSpPr>
              <p:grpSpPr>
                <a:xfrm>
                  <a:off x="827590" y="1408973"/>
                  <a:ext cx="847374" cy="2715835"/>
                  <a:chOff x="5824040" y="-74089"/>
                  <a:chExt cx="1365196" cy="6187128"/>
                </a:xfrm>
              </p:grpSpPr>
              <p:sp>
                <p:nvSpPr>
                  <p:cNvPr id="131" name="Oval 130">
                    <a:extLst>
                      <a:ext uri="{FF2B5EF4-FFF2-40B4-BE49-F238E27FC236}">
                        <a16:creationId xmlns:a16="http://schemas.microsoft.com/office/drawing/2014/main" id="{725E82B3-8BE1-86DA-7FD0-91A3EB1157B7}"/>
                      </a:ext>
                    </a:extLst>
                  </p:cNvPr>
                  <p:cNvSpPr/>
                  <p:nvPr/>
                </p:nvSpPr>
                <p:spPr>
                  <a:xfrm>
                    <a:off x="6830232" y="919206"/>
                    <a:ext cx="359004" cy="997521"/>
                  </a:xfrm>
                  <a:prstGeom prst="ellipse">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grpSp>
                <p:nvGrpSpPr>
                  <p:cNvPr id="132" name="Group 131">
                    <a:extLst>
                      <a:ext uri="{FF2B5EF4-FFF2-40B4-BE49-F238E27FC236}">
                        <a16:creationId xmlns:a16="http://schemas.microsoft.com/office/drawing/2014/main" id="{4095D0F5-F3D9-7150-92F5-EF16538CA51B}"/>
                      </a:ext>
                    </a:extLst>
                  </p:cNvPr>
                  <p:cNvGrpSpPr/>
                  <p:nvPr/>
                </p:nvGrpSpPr>
                <p:grpSpPr>
                  <a:xfrm>
                    <a:off x="5824040" y="2360057"/>
                    <a:ext cx="1324251" cy="3752982"/>
                    <a:chOff x="4364964" y="2195146"/>
                    <a:chExt cx="1324251" cy="3752982"/>
                  </a:xfrm>
                </p:grpSpPr>
                <p:sp>
                  <p:nvSpPr>
                    <p:cNvPr id="134" name="Oval 133">
                      <a:extLst>
                        <a:ext uri="{FF2B5EF4-FFF2-40B4-BE49-F238E27FC236}">
                          <a16:creationId xmlns:a16="http://schemas.microsoft.com/office/drawing/2014/main" id="{D2273167-190D-D446-9186-1009CF01BFEA}"/>
                        </a:ext>
                      </a:extLst>
                    </p:cNvPr>
                    <p:cNvSpPr/>
                    <p:nvPr/>
                  </p:nvSpPr>
                  <p:spPr>
                    <a:xfrm>
                      <a:off x="4376278" y="2195146"/>
                      <a:ext cx="383177" cy="1079862"/>
                    </a:xfrm>
                    <a:prstGeom prst="ellipse">
                      <a:avLst/>
                    </a:prstGeom>
                    <a:solidFill>
                      <a:schemeClr val="accent3">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35" name="Oval 134">
                      <a:extLst>
                        <a:ext uri="{FF2B5EF4-FFF2-40B4-BE49-F238E27FC236}">
                          <a16:creationId xmlns:a16="http://schemas.microsoft.com/office/drawing/2014/main" id="{4BCD818C-D1E1-59C2-8D62-F288EE97FDB8}"/>
                        </a:ext>
                      </a:extLst>
                    </p:cNvPr>
                    <p:cNvSpPr/>
                    <p:nvPr/>
                  </p:nvSpPr>
                  <p:spPr>
                    <a:xfrm>
                      <a:off x="4364964" y="3080745"/>
                      <a:ext cx="383177" cy="1079863"/>
                    </a:xfrm>
                    <a:prstGeom prst="ellipse">
                      <a:avLst/>
                    </a:prstGeom>
                    <a:solidFill>
                      <a:schemeClr val="accent3">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36" name="Oval 135">
                      <a:extLst>
                        <a:ext uri="{FF2B5EF4-FFF2-40B4-BE49-F238E27FC236}">
                          <a16:creationId xmlns:a16="http://schemas.microsoft.com/office/drawing/2014/main" id="{0182E69A-A80E-76F2-6598-36223F4AA812}"/>
                        </a:ext>
                      </a:extLst>
                    </p:cNvPr>
                    <p:cNvSpPr/>
                    <p:nvPr/>
                  </p:nvSpPr>
                  <p:spPr>
                    <a:xfrm>
                      <a:off x="4846720" y="2212654"/>
                      <a:ext cx="383177" cy="1079863"/>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37" name="Oval 136">
                      <a:extLst>
                        <a:ext uri="{FF2B5EF4-FFF2-40B4-BE49-F238E27FC236}">
                          <a16:creationId xmlns:a16="http://schemas.microsoft.com/office/drawing/2014/main" id="{C8C32434-A420-BEC9-AEB7-EFAAEB51AC07}"/>
                        </a:ext>
                      </a:extLst>
                    </p:cNvPr>
                    <p:cNvSpPr/>
                    <p:nvPr/>
                  </p:nvSpPr>
                  <p:spPr>
                    <a:xfrm>
                      <a:off x="4846721" y="3080745"/>
                      <a:ext cx="383177" cy="1079863"/>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rgbClr val="FF0000"/>
                        </a:solidFill>
                        <a:effectLst/>
                        <a:uLnTx/>
                        <a:uFillTx/>
                        <a:latin typeface="+mj-lt"/>
                        <a:ea typeface="+mn-ea"/>
                        <a:cs typeface="+mn-cs"/>
                      </a:endParaRPr>
                    </a:p>
                  </p:txBody>
                </p:sp>
                <p:cxnSp>
                  <p:nvCxnSpPr>
                    <p:cNvPr id="138" name="Straight Connector 137">
                      <a:extLst>
                        <a:ext uri="{FF2B5EF4-FFF2-40B4-BE49-F238E27FC236}">
                          <a16:creationId xmlns:a16="http://schemas.microsoft.com/office/drawing/2014/main" id="{D49ECBC7-4AD2-A27F-E289-CAD09111433E}"/>
                        </a:ext>
                      </a:extLst>
                    </p:cNvPr>
                    <p:cNvCxnSpPr>
                      <a:cxnSpLocks/>
                    </p:cNvCxnSpPr>
                    <p:nvPr/>
                  </p:nvCxnSpPr>
                  <p:spPr>
                    <a:xfrm>
                      <a:off x="4692026" y="4002466"/>
                      <a:ext cx="210810" cy="0"/>
                    </a:xfrm>
                    <a:prstGeom prst="line">
                      <a:avLst/>
                    </a:prstGeom>
                    <a:noFill/>
                    <a:ln w="19050" cap="flat" cmpd="sng" algn="ctr">
                      <a:solidFill>
                        <a:sysClr val="windowText" lastClr="000000"/>
                      </a:solidFill>
                      <a:prstDash val="solid"/>
                      <a:miter lim="800000"/>
                    </a:ln>
                    <a:effectLst/>
                  </p:spPr>
                </p:cxnSp>
                <p:sp>
                  <p:nvSpPr>
                    <p:cNvPr id="139" name="Oval 138">
                      <a:extLst>
                        <a:ext uri="{FF2B5EF4-FFF2-40B4-BE49-F238E27FC236}">
                          <a16:creationId xmlns:a16="http://schemas.microsoft.com/office/drawing/2014/main" id="{52278B5D-C1E6-4EC7-C3FF-40F4C5B26612}"/>
                        </a:ext>
                      </a:extLst>
                    </p:cNvPr>
                    <p:cNvSpPr/>
                    <p:nvPr/>
                  </p:nvSpPr>
                  <p:spPr>
                    <a:xfrm>
                      <a:off x="4849745"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40" name="Oval 139">
                      <a:extLst>
                        <a:ext uri="{FF2B5EF4-FFF2-40B4-BE49-F238E27FC236}">
                          <a16:creationId xmlns:a16="http://schemas.microsoft.com/office/drawing/2014/main" id="{1521189F-DE67-3ADD-AC3A-8E81915FC857}"/>
                        </a:ext>
                      </a:extLst>
                    </p:cNvPr>
                    <p:cNvSpPr/>
                    <p:nvPr/>
                  </p:nvSpPr>
                  <p:spPr>
                    <a:xfrm>
                      <a:off x="4849746"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41" name="Oval 140">
                      <a:extLst>
                        <a:ext uri="{FF2B5EF4-FFF2-40B4-BE49-F238E27FC236}">
                          <a16:creationId xmlns:a16="http://schemas.microsoft.com/office/drawing/2014/main" id="{1E6348F8-CC70-A02E-5886-A7D00B910B1D}"/>
                        </a:ext>
                      </a:extLst>
                    </p:cNvPr>
                    <p:cNvSpPr/>
                    <p:nvPr/>
                  </p:nvSpPr>
                  <p:spPr>
                    <a:xfrm>
                      <a:off x="5306037"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42" name="Oval 141">
                      <a:extLst>
                        <a:ext uri="{FF2B5EF4-FFF2-40B4-BE49-F238E27FC236}">
                          <a16:creationId xmlns:a16="http://schemas.microsoft.com/office/drawing/2014/main" id="{FDA8EFC6-AE1A-1CE0-C1FD-CB6DEFBCEC3B}"/>
                        </a:ext>
                      </a:extLst>
                    </p:cNvPr>
                    <p:cNvSpPr/>
                    <p:nvPr/>
                  </p:nvSpPr>
                  <p:spPr>
                    <a:xfrm>
                      <a:off x="5306038"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sp>
                  <p:nvSpPr>
                    <p:cNvPr id="143" name="Oval 142">
                      <a:extLst>
                        <a:ext uri="{FF2B5EF4-FFF2-40B4-BE49-F238E27FC236}">
                          <a16:creationId xmlns:a16="http://schemas.microsoft.com/office/drawing/2014/main" id="{D50A2F36-FCA8-696E-7317-20BBA365FA57}"/>
                        </a:ext>
                      </a:extLst>
                    </p:cNvPr>
                    <p:cNvSpPr/>
                    <p:nvPr/>
                  </p:nvSpPr>
                  <p:spPr>
                    <a:xfrm>
                      <a:off x="5172377" y="5322129"/>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cxnSp>
                  <p:nvCxnSpPr>
                    <p:cNvPr id="144" name="Straight Connector 143">
                      <a:extLst>
                        <a:ext uri="{FF2B5EF4-FFF2-40B4-BE49-F238E27FC236}">
                          <a16:creationId xmlns:a16="http://schemas.microsoft.com/office/drawing/2014/main" id="{8C9BBEDC-7A36-D9D7-33C7-F1A718B9452D}"/>
                        </a:ext>
                      </a:extLst>
                    </p:cNvPr>
                    <p:cNvCxnSpPr>
                      <a:cxnSpLocks/>
                    </p:cNvCxnSpPr>
                    <p:nvPr/>
                  </p:nvCxnSpPr>
                  <p:spPr>
                    <a:xfrm>
                      <a:off x="5170079" y="4124801"/>
                      <a:ext cx="210810" cy="0"/>
                    </a:xfrm>
                    <a:prstGeom prst="line">
                      <a:avLst/>
                    </a:prstGeom>
                    <a:noFill/>
                    <a:ln w="19050" cap="flat"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E0C46FEC-6B5C-A3DA-4D07-68DCC7EF8CC7}"/>
                        </a:ext>
                      </a:extLst>
                    </p:cNvPr>
                    <p:cNvCxnSpPr>
                      <a:cxnSpLocks/>
                    </p:cNvCxnSpPr>
                    <p:nvPr/>
                  </p:nvCxnSpPr>
                  <p:spPr>
                    <a:xfrm>
                      <a:off x="5136942" y="4076014"/>
                      <a:ext cx="277084" cy="0"/>
                    </a:xfrm>
                    <a:prstGeom prst="line">
                      <a:avLst/>
                    </a:prstGeom>
                    <a:noFill/>
                    <a:ln w="19050" cap="flat" cmpd="sng" algn="ctr">
                      <a:solidFill>
                        <a:sysClr val="windowText" lastClr="000000"/>
                      </a:solidFill>
                      <a:prstDash val="solid"/>
                      <a:miter lim="800000"/>
                    </a:ln>
                    <a:effectLst/>
                  </p:spPr>
                </p:cxnSp>
              </p:grpSp>
              <p:sp>
                <p:nvSpPr>
                  <p:cNvPr id="133" name="Oval 132">
                    <a:extLst>
                      <a:ext uri="{FF2B5EF4-FFF2-40B4-BE49-F238E27FC236}">
                        <a16:creationId xmlns:a16="http://schemas.microsoft.com/office/drawing/2014/main" id="{76A21629-7475-2CBD-8CD3-BAB253EEDD69}"/>
                      </a:ext>
                    </a:extLst>
                  </p:cNvPr>
                  <p:cNvSpPr/>
                  <p:nvPr/>
                </p:nvSpPr>
                <p:spPr>
                  <a:xfrm>
                    <a:off x="6807208" y="-74089"/>
                    <a:ext cx="376879" cy="1066812"/>
                  </a:xfrm>
                  <a:prstGeom prst="ellipse">
                    <a:avLst/>
                  </a:prstGeom>
                  <a:solidFill>
                    <a:srgbClr val="FEFDC3"/>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grpSp>
            <p:sp>
              <p:nvSpPr>
                <p:cNvPr id="128" name="Oval 127">
                  <a:extLst>
                    <a:ext uri="{FF2B5EF4-FFF2-40B4-BE49-F238E27FC236}">
                      <a16:creationId xmlns:a16="http://schemas.microsoft.com/office/drawing/2014/main" id="{A2761BF6-DEAE-5248-C377-BE9024662165}"/>
                    </a:ext>
                  </a:extLst>
                </p:cNvPr>
                <p:cNvSpPr/>
                <p:nvPr/>
              </p:nvSpPr>
              <p:spPr>
                <a:xfrm>
                  <a:off x="1712022" y="1808150"/>
                  <a:ext cx="222833" cy="437860"/>
                </a:xfrm>
                <a:prstGeom prst="ellipse">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cxnSp>
              <p:nvCxnSpPr>
                <p:cNvPr id="129" name="Straight Connector 128">
                  <a:extLst>
                    <a:ext uri="{FF2B5EF4-FFF2-40B4-BE49-F238E27FC236}">
                      <a16:creationId xmlns:a16="http://schemas.microsoft.com/office/drawing/2014/main" id="{AB14E775-B6A5-CD7E-4EBA-E8E9CC458BC1}"/>
                    </a:ext>
                  </a:extLst>
                </p:cNvPr>
                <p:cNvCxnSpPr>
                  <a:cxnSpLocks/>
                  <a:stCxn id="128" idx="4"/>
                </p:cNvCxnSpPr>
                <p:nvPr/>
              </p:nvCxnSpPr>
              <p:spPr>
                <a:xfrm flipH="1">
                  <a:off x="1631758" y="2246010"/>
                  <a:ext cx="191682" cy="22074"/>
                </a:xfrm>
                <a:prstGeom prst="line">
                  <a:avLst/>
                </a:prstGeom>
                <a:noFill/>
                <a:ln w="19050" cap="flat" cmpd="sng" algn="ctr">
                  <a:solidFill>
                    <a:sysClr val="windowText" lastClr="000000"/>
                  </a:solidFill>
                  <a:prstDash val="solid"/>
                  <a:miter lim="800000"/>
                </a:ln>
                <a:effectLst/>
              </p:spPr>
            </p:cxnSp>
            <p:sp>
              <p:nvSpPr>
                <p:cNvPr id="130" name="Oval 129">
                  <a:extLst>
                    <a:ext uri="{FF2B5EF4-FFF2-40B4-BE49-F238E27FC236}">
                      <a16:creationId xmlns:a16="http://schemas.microsoft.com/office/drawing/2014/main" id="{D71C8790-AFA8-7520-6DDC-CBCEEBDD6DB2}"/>
                    </a:ext>
                  </a:extLst>
                </p:cNvPr>
                <p:cNvSpPr/>
                <p:nvPr/>
              </p:nvSpPr>
              <p:spPr>
                <a:xfrm>
                  <a:off x="1694173" y="1378538"/>
                  <a:ext cx="233928" cy="468276"/>
                </a:xfrm>
                <a:prstGeom prst="ellipse">
                  <a:avLst/>
                </a:prstGeom>
                <a:solidFill>
                  <a:srgbClr val="FEFDC3"/>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white"/>
                    </a:solidFill>
                    <a:effectLst/>
                    <a:uLnTx/>
                    <a:uFillTx/>
                    <a:latin typeface="+mj-lt"/>
                    <a:ea typeface="+mn-ea"/>
                    <a:cs typeface="+mn-cs"/>
                  </a:endParaRPr>
                </a:p>
              </p:txBody>
            </p:sp>
          </p:grpSp>
          <p:cxnSp>
            <p:nvCxnSpPr>
              <p:cNvPr id="125" name="Straight Connector 124">
                <a:extLst>
                  <a:ext uri="{FF2B5EF4-FFF2-40B4-BE49-F238E27FC236}">
                    <a16:creationId xmlns:a16="http://schemas.microsoft.com/office/drawing/2014/main" id="{77278826-5C5A-42D1-2820-F9D931D2720D}"/>
                  </a:ext>
                </a:extLst>
              </p:cNvPr>
              <p:cNvCxnSpPr>
                <a:cxnSpLocks/>
                <a:stCxn id="121" idx="4"/>
                <a:endCxn id="120" idx="4"/>
              </p:cNvCxnSpPr>
              <p:nvPr/>
            </p:nvCxnSpPr>
            <p:spPr>
              <a:xfrm>
                <a:off x="4241830" y="5032145"/>
                <a:ext cx="505437" cy="24115"/>
              </a:xfrm>
              <a:prstGeom prst="line">
                <a:avLst/>
              </a:prstGeom>
              <a:noFill/>
              <a:ln w="19050" cap="flat" cmpd="sng" algn="ctr">
                <a:solidFill>
                  <a:sysClr val="windowText" lastClr="000000"/>
                </a:solidFill>
                <a:prstDash val="solid"/>
                <a:miter lim="800000"/>
              </a:ln>
              <a:effectLst/>
            </p:spPr>
          </p:cxnSp>
          <p:sp>
            <p:nvSpPr>
              <p:cNvPr id="126" name="Freeform: Shape 125">
                <a:extLst>
                  <a:ext uri="{FF2B5EF4-FFF2-40B4-BE49-F238E27FC236}">
                    <a16:creationId xmlns:a16="http://schemas.microsoft.com/office/drawing/2014/main" id="{AE5E5006-63AD-2CD6-9BE4-FCEFA27DD843}"/>
                  </a:ext>
                </a:extLst>
              </p:cNvPr>
              <p:cNvSpPr/>
              <p:nvPr/>
            </p:nvSpPr>
            <p:spPr>
              <a:xfrm rot="19007523">
                <a:off x="3979360" y="3134278"/>
                <a:ext cx="337588" cy="243871"/>
              </a:xfrm>
              <a:custGeom>
                <a:avLst/>
                <a:gdLst>
                  <a:gd name="connsiteX0" fmla="*/ 166255 w 166761"/>
                  <a:gd name="connsiteY0" fmla="*/ 8371 h 179528"/>
                  <a:gd name="connsiteX1" fmla="*/ 55418 w 166761"/>
                  <a:gd name="connsiteY1" fmla="*/ 17608 h 179528"/>
                  <a:gd name="connsiteX2" fmla="*/ 166255 w 166761"/>
                  <a:gd name="connsiteY2" fmla="*/ 165389 h 179528"/>
                  <a:gd name="connsiteX3" fmla="*/ 0 w 166761"/>
                  <a:gd name="connsiteY3" fmla="*/ 174626 h 179528"/>
                </a:gdLst>
                <a:ahLst/>
                <a:cxnLst>
                  <a:cxn ang="0">
                    <a:pos x="connsiteX0" y="connsiteY0"/>
                  </a:cxn>
                  <a:cxn ang="0">
                    <a:pos x="connsiteX1" y="connsiteY1"/>
                  </a:cxn>
                  <a:cxn ang="0">
                    <a:pos x="connsiteX2" y="connsiteY2"/>
                  </a:cxn>
                  <a:cxn ang="0">
                    <a:pos x="connsiteX3" y="connsiteY3"/>
                  </a:cxn>
                </a:cxnLst>
                <a:rect l="l" t="t" r="r" b="b"/>
                <a:pathLst>
                  <a:path w="166761" h="179528">
                    <a:moveTo>
                      <a:pt x="166255" y="8371"/>
                    </a:moveTo>
                    <a:cubicBezTo>
                      <a:pt x="110836" y="-96"/>
                      <a:pt x="55418" y="-8562"/>
                      <a:pt x="55418" y="17608"/>
                    </a:cubicBezTo>
                    <a:cubicBezTo>
                      <a:pt x="55418" y="43778"/>
                      <a:pt x="175491" y="139219"/>
                      <a:pt x="166255" y="165389"/>
                    </a:cubicBezTo>
                    <a:cubicBezTo>
                      <a:pt x="157019" y="191559"/>
                      <a:pt x="29248" y="173087"/>
                      <a:pt x="0" y="174626"/>
                    </a:cubicBezTo>
                  </a:path>
                </a:pathLst>
              </a:custGeom>
              <a:no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prstClr val="black"/>
                  </a:solidFill>
                  <a:effectLst/>
                  <a:uLnTx/>
                  <a:uFillTx/>
                  <a:latin typeface="+mj-lt"/>
                  <a:ea typeface="+mn-ea"/>
                  <a:cs typeface="+mn-cs"/>
                </a:endParaRPr>
              </a:p>
            </p:txBody>
          </p:sp>
        </p:grpSp>
        <p:sp>
          <p:nvSpPr>
            <p:cNvPr id="119" name="Oval 118">
              <a:extLst>
                <a:ext uri="{FF2B5EF4-FFF2-40B4-BE49-F238E27FC236}">
                  <a16:creationId xmlns:a16="http://schemas.microsoft.com/office/drawing/2014/main" id="{D642C363-34A0-3E90-9316-1AA24B88B51D}"/>
                </a:ext>
              </a:extLst>
            </p:cNvPr>
            <p:cNvSpPr/>
            <p:nvPr/>
          </p:nvSpPr>
          <p:spPr>
            <a:xfrm>
              <a:off x="6801785" y="1796923"/>
              <a:ext cx="66129" cy="55871"/>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grpSp>
      <p:sp>
        <p:nvSpPr>
          <p:cNvPr id="147" name="TextBox 146">
            <a:extLst>
              <a:ext uri="{FF2B5EF4-FFF2-40B4-BE49-F238E27FC236}">
                <a16:creationId xmlns:a16="http://schemas.microsoft.com/office/drawing/2014/main" id="{79E81D69-8FE6-AAFE-6652-BDF47B545570}"/>
              </a:ext>
            </a:extLst>
          </p:cNvPr>
          <p:cNvSpPr txBox="1"/>
          <p:nvPr/>
        </p:nvSpPr>
        <p:spPr>
          <a:xfrm>
            <a:off x="3192675" y="3073542"/>
            <a:ext cx="3110193"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Autoimmune</a:t>
            </a:r>
          </a:p>
        </p:txBody>
      </p:sp>
      <p:grpSp>
        <p:nvGrpSpPr>
          <p:cNvPr id="148" name="Group 147">
            <a:extLst>
              <a:ext uri="{FF2B5EF4-FFF2-40B4-BE49-F238E27FC236}">
                <a16:creationId xmlns:a16="http://schemas.microsoft.com/office/drawing/2014/main" id="{15AE617D-0D5B-5F30-FF3D-7DFB6399C68F}"/>
              </a:ext>
            </a:extLst>
          </p:cNvPr>
          <p:cNvGrpSpPr/>
          <p:nvPr/>
        </p:nvGrpSpPr>
        <p:grpSpPr>
          <a:xfrm>
            <a:off x="4340853" y="3651698"/>
            <a:ext cx="568337" cy="1005685"/>
            <a:chOff x="5660748" y="1128519"/>
            <a:chExt cx="861938" cy="1724667"/>
          </a:xfrm>
        </p:grpSpPr>
        <p:grpSp>
          <p:nvGrpSpPr>
            <p:cNvPr id="149" name="Group 148">
              <a:extLst>
                <a:ext uri="{FF2B5EF4-FFF2-40B4-BE49-F238E27FC236}">
                  <a16:creationId xmlns:a16="http://schemas.microsoft.com/office/drawing/2014/main" id="{563BB9E4-72C2-7AA2-5228-1025F8D63C08}"/>
                </a:ext>
              </a:extLst>
            </p:cNvPr>
            <p:cNvGrpSpPr/>
            <p:nvPr/>
          </p:nvGrpSpPr>
          <p:grpSpPr>
            <a:xfrm>
              <a:off x="5660748" y="1130599"/>
              <a:ext cx="681890" cy="1263189"/>
              <a:chOff x="827619" y="2477438"/>
              <a:chExt cx="907050" cy="1647362"/>
            </a:xfrm>
          </p:grpSpPr>
          <p:grpSp>
            <p:nvGrpSpPr>
              <p:cNvPr id="159" name="Group 158">
                <a:extLst>
                  <a:ext uri="{FF2B5EF4-FFF2-40B4-BE49-F238E27FC236}">
                    <a16:creationId xmlns:a16="http://schemas.microsoft.com/office/drawing/2014/main" id="{E2414F9A-E975-DABF-0564-03ACB304F89B}"/>
                  </a:ext>
                </a:extLst>
              </p:cNvPr>
              <p:cNvGrpSpPr/>
              <p:nvPr/>
            </p:nvGrpSpPr>
            <p:grpSpPr>
              <a:xfrm>
                <a:off x="827619" y="2477438"/>
                <a:ext cx="821969" cy="1647362"/>
                <a:chOff x="4364964" y="2195146"/>
                <a:chExt cx="1324251" cy="3752982"/>
              </a:xfrm>
            </p:grpSpPr>
            <p:sp>
              <p:nvSpPr>
                <p:cNvPr id="161" name="Oval 160">
                  <a:extLst>
                    <a:ext uri="{FF2B5EF4-FFF2-40B4-BE49-F238E27FC236}">
                      <a16:creationId xmlns:a16="http://schemas.microsoft.com/office/drawing/2014/main" id="{177CA7B7-99CF-815A-DEE2-DAD366868D2B}"/>
                    </a:ext>
                  </a:extLst>
                </p:cNvPr>
                <p:cNvSpPr/>
                <p:nvPr/>
              </p:nvSpPr>
              <p:spPr>
                <a:xfrm>
                  <a:off x="4376278" y="2195146"/>
                  <a:ext cx="383177" cy="1079862"/>
                </a:xfrm>
                <a:prstGeom prst="ellipse">
                  <a:avLst/>
                </a:prstGeom>
                <a:solidFill>
                  <a:schemeClr val="accent3">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2" name="Oval 161">
                  <a:extLst>
                    <a:ext uri="{FF2B5EF4-FFF2-40B4-BE49-F238E27FC236}">
                      <a16:creationId xmlns:a16="http://schemas.microsoft.com/office/drawing/2014/main" id="{A307DFC4-62FC-9797-CBCD-0AA6C8D64F6F}"/>
                    </a:ext>
                  </a:extLst>
                </p:cNvPr>
                <p:cNvSpPr/>
                <p:nvPr/>
              </p:nvSpPr>
              <p:spPr>
                <a:xfrm>
                  <a:off x="4364964" y="3080745"/>
                  <a:ext cx="383177" cy="1079863"/>
                </a:xfrm>
                <a:prstGeom prst="ellipse">
                  <a:avLst/>
                </a:prstGeom>
                <a:solidFill>
                  <a:schemeClr val="accent3">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3" name="Oval 162">
                  <a:extLst>
                    <a:ext uri="{FF2B5EF4-FFF2-40B4-BE49-F238E27FC236}">
                      <a16:creationId xmlns:a16="http://schemas.microsoft.com/office/drawing/2014/main" id="{2855243F-DB6E-948F-067C-0A4FA41C1ACB}"/>
                    </a:ext>
                  </a:extLst>
                </p:cNvPr>
                <p:cNvSpPr/>
                <p:nvPr/>
              </p:nvSpPr>
              <p:spPr>
                <a:xfrm>
                  <a:off x="4846720" y="2212654"/>
                  <a:ext cx="383177" cy="1079863"/>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4" name="Oval 163">
                  <a:extLst>
                    <a:ext uri="{FF2B5EF4-FFF2-40B4-BE49-F238E27FC236}">
                      <a16:creationId xmlns:a16="http://schemas.microsoft.com/office/drawing/2014/main" id="{9BEDB4AB-1AF0-984C-A0AC-78CA8DF9898F}"/>
                    </a:ext>
                  </a:extLst>
                </p:cNvPr>
                <p:cNvSpPr/>
                <p:nvPr/>
              </p:nvSpPr>
              <p:spPr>
                <a:xfrm>
                  <a:off x="4846721" y="3080745"/>
                  <a:ext cx="383177" cy="1079863"/>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165" name="Straight Connector 164">
                  <a:extLst>
                    <a:ext uri="{FF2B5EF4-FFF2-40B4-BE49-F238E27FC236}">
                      <a16:creationId xmlns:a16="http://schemas.microsoft.com/office/drawing/2014/main" id="{FA929103-4172-F654-018A-D0FEE2EF760B}"/>
                    </a:ext>
                  </a:extLst>
                </p:cNvPr>
                <p:cNvCxnSpPr>
                  <a:cxnSpLocks/>
                  <a:stCxn id="162" idx="5"/>
                  <a:endCxn id="164" idx="3"/>
                </p:cNvCxnSpPr>
                <p:nvPr/>
              </p:nvCxnSpPr>
              <p:spPr>
                <a:xfrm>
                  <a:off x="4692026" y="4002466"/>
                  <a:ext cx="210810" cy="0"/>
                </a:xfrm>
                <a:prstGeom prst="line">
                  <a:avLst/>
                </a:prstGeom>
                <a:noFill/>
                <a:ln w="19050" cap="flat" cmpd="sng" algn="ctr">
                  <a:solidFill>
                    <a:sysClr val="windowText" lastClr="000000"/>
                  </a:solidFill>
                  <a:prstDash val="solid"/>
                  <a:miter lim="800000"/>
                </a:ln>
                <a:effectLst/>
              </p:spPr>
            </p:cxnSp>
            <p:sp>
              <p:nvSpPr>
                <p:cNvPr id="166" name="Oval 165">
                  <a:extLst>
                    <a:ext uri="{FF2B5EF4-FFF2-40B4-BE49-F238E27FC236}">
                      <a16:creationId xmlns:a16="http://schemas.microsoft.com/office/drawing/2014/main" id="{232CF10A-146B-5820-04AC-A5C238457154}"/>
                    </a:ext>
                  </a:extLst>
                </p:cNvPr>
                <p:cNvSpPr/>
                <p:nvPr/>
              </p:nvSpPr>
              <p:spPr>
                <a:xfrm>
                  <a:off x="4849745"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7" name="Oval 166">
                  <a:extLst>
                    <a:ext uri="{FF2B5EF4-FFF2-40B4-BE49-F238E27FC236}">
                      <a16:creationId xmlns:a16="http://schemas.microsoft.com/office/drawing/2014/main" id="{16010300-D70D-9BBB-8521-EB68E6DF5C7E}"/>
                    </a:ext>
                  </a:extLst>
                </p:cNvPr>
                <p:cNvSpPr/>
                <p:nvPr/>
              </p:nvSpPr>
              <p:spPr>
                <a:xfrm>
                  <a:off x="4849746"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8" name="Oval 167">
                  <a:extLst>
                    <a:ext uri="{FF2B5EF4-FFF2-40B4-BE49-F238E27FC236}">
                      <a16:creationId xmlns:a16="http://schemas.microsoft.com/office/drawing/2014/main" id="{A7D39B5A-7A58-6105-6F15-ACEBD15B1A82}"/>
                    </a:ext>
                  </a:extLst>
                </p:cNvPr>
                <p:cNvSpPr/>
                <p:nvPr/>
              </p:nvSpPr>
              <p:spPr>
                <a:xfrm>
                  <a:off x="5306037"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69" name="Oval 168">
                  <a:extLst>
                    <a:ext uri="{FF2B5EF4-FFF2-40B4-BE49-F238E27FC236}">
                      <a16:creationId xmlns:a16="http://schemas.microsoft.com/office/drawing/2014/main" id="{65472B75-271C-D402-8D39-318CCB9FD1A5}"/>
                    </a:ext>
                  </a:extLst>
                </p:cNvPr>
                <p:cNvSpPr/>
                <p:nvPr/>
              </p:nvSpPr>
              <p:spPr>
                <a:xfrm>
                  <a:off x="5306038"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70" name="Oval 169">
                  <a:extLst>
                    <a:ext uri="{FF2B5EF4-FFF2-40B4-BE49-F238E27FC236}">
                      <a16:creationId xmlns:a16="http://schemas.microsoft.com/office/drawing/2014/main" id="{B27BE756-9161-14C8-4F0A-20C64074E348}"/>
                    </a:ext>
                  </a:extLst>
                </p:cNvPr>
                <p:cNvSpPr/>
                <p:nvPr/>
              </p:nvSpPr>
              <p:spPr>
                <a:xfrm>
                  <a:off x="5172377" y="5322129"/>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171" name="Straight Connector 170">
                  <a:extLst>
                    <a:ext uri="{FF2B5EF4-FFF2-40B4-BE49-F238E27FC236}">
                      <a16:creationId xmlns:a16="http://schemas.microsoft.com/office/drawing/2014/main" id="{6E73C5CE-9F8C-7C45-0FC8-9ADDA9603C21}"/>
                    </a:ext>
                  </a:extLst>
                </p:cNvPr>
                <p:cNvCxnSpPr>
                  <a:cxnSpLocks/>
                </p:cNvCxnSpPr>
                <p:nvPr/>
              </p:nvCxnSpPr>
              <p:spPr>
                <a:xfrm>
                  <a:off x="5170079" y="4124801"/>
                  <a:ext cx="210810" cy="0"/>
                </a:xfrm>
                <a:prstGeom prst="line">
                  <a:avLst/>
                </a:prstGeom>
                <a:noFill/>
                <a:ln w="19050" cap="flat" cmpd="sng" algn="ctr">
                  <a:solidFill>
                    <a:sysClr val="windowText" lastClr="000000"/>
                  </a:solidFill>
                  <a:prstDash val="solid"/>
                  <a:miter lim="800000"/>
                </a:ln>
                <a:effectLst/>
              </p:spPr>
            </p:cxnSp>
            <p:cxnSp>
              <p:nvCxnSpPr>
                <p:cNvPr id="172" name="Straight Connector 171">
                  <a:extLst>
                    <a:ext uri="{FF2B5EF4-FFF2-40B4-BE49-F238E27FC236}">
                      <a16:creationId xmlns:a16="http://schemas.microsoft.com/office/drawing/2014/main" id="{7FC402F1-6661-8168-DB58-759A72421277}"/>
                    </a:ext>
                  </a:extLst>
                </p:cNvPr>
                <p:cNvCxnSpPr>
                  <a:cxnSpLocks/>
                </p:cNvCxnSpPr>
                <p:nvPr/>
              </p:nvCxnSpPr>
              <p:spPr>
                <a:xfrm>
                  <a:off x="5136942" y="4076014"/>
                  <a:ext cx="277084" cy="0"/>
                </a:xfrm>
                <a:prstGeom prst="line">
                  <a:avLst/>
                </a:prstGeom>
                <a:noFill/>
                <a:ln w="19050" cap="flat" cmpd="sng" algn="ctr">
                  <a:solidFill>
                    <a:sysClr val="windowText" lastClr="000000"/>
                  </a:solidFill>
                  <a:prstDash val="solid"/>
                  <a:miter lim="800000"/>
                </a:ln>
                <a:effectLst/>
              </p:spPr>
            </p:cxnSp>
          </p:grpSp>
          <p:cxnSp>
            <p:nvCxnSpPr>
              <p:cNvPr id="160" name="Straight Connector 159">
                <a:extLst>
                  <a:ext uri="{FF2B5EF4-FFF2-40B4-BE49-F238E27FC236}">
                    <a16:creationId xmlns:a16="http://schemas.microsoft.com/office/drawing/2014/main" id="{5B3C35CD-4470-C6D6-E507-6E0D67F5C905}"/>
                  </a:ext>
                </a:extLst>
              </p:cNvPr>
              <p:cNvCxnSpPr>
                <a:cxnSpLocks/>
              </p:cNvCxnSpPr>
              <p:nvPr/>
            </p:nvCxnSpPr>
            <p:spPr>
              <a:xfrm flipV="1">
                <a:off x="1610584" y="3249441"/>
                <a:ext cx="124085" cy="12796"/>
              </a:xfrm>
              <a:prstGeom prst="line">
                <a:avLst/>
              </a:prstGeom>
              <a:noFill/>
              <a:ln w="19050" cap="flat" cmpd="sng" algn="ctr">
                <a:solidFill>
                  <a:sysClr val="windowText" lastClr="000000"/>
                </a:solidFill>
                <a:prstDash val="solid"/>
                <a:miter lim="800000"/>
              </a:ln>
              <a:effectLst/>
            </p:spPr>
          </p:cxnSp>
        </p:grpSp>
        <p:sp>
          <p:nvSpPr>
            <p:cNvPr id="150" name="Oval 149">
              <a:extLst>
                <a:ext uri="{FF2B5EF4-FFF2-40B4-BE49-F238E27FC236}">
                  <a16:creationId xmlns:a16="http://schemas.microsoft.com/office/drawing/2014/main" id="{9C959EE3-2F99-8B19-A29E-B4F2F319BD2C}"/>
                </a:ext>
              </a:extLst>
            </p:cNvPr>
            <p:cNvSpPr/>
            <p:nvPr/>
          </p:nvSpPr>
          <p:spPr>
            <a:xfrm>
              <a:off x="6109991" y="1134718"/>
              <a:ext cx="166700" cy="306535"/>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mj-lt"/>
                <a:ea typeface="+mn-ea"/>
                <a:cs typeface="+mn-cs"/>
              </a:endParaRPr>
            </a:p>
          </p:txBody>
        </p:sp>
        <p:sp>
          <p:nvSpPr>
            <p:cNvPr id="151" name="Oval 150">
              <a:extLst>
                <a:ext uri="{FF2B5EF4-FFF2-40B4-BE49-F238E27FC236}">
                  <a16:creationId xmlns:a16="http://schemas.microsoft.com/office/drawing/2014/main" id="{41981319-E6DA-8E78-9C0F-F0648AF9A31B}"/>
                </a:ext>
              </a:extLst>
            </p:cNvPr>
            <p:cNvSpPr/>
            <p:nvPr/>
          </p:nvSpPr>
          <p:spPr>
            <a:xfrm>
              <a:off x="6309361" y="1128519"/>
              <a:ext cx="164451" cy="306535"/>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mj-lt"/>
                <a:ea typeface="+mn-ea"/>
                <a:cs typeface="+mn-cs"/>
              </a:endParaRPr>
            </a:p>
          </p:txBody>
        </p:sp>
        <p:sp>
          <p:nvSpPr>
            <p:cNvPr id="152" name="Oval 151">
              <a:extLst>
                <a:ext uri="{FF2B5EF4-FFF2-40B4-BE49-F238E27FC236}">
                  <a16:creationId xmlns:a16="http://schemas.microsoft.com/office/drawing/2014/main" id="{0D4F04E6-2E6C-17B3-D9F6-DEA6910DD97A}"/>
                </a:ext>
              </a:extLst>
            </p:cNvPr>
            <p:cNvSpPr/>
            <p:nvPr/>
          </p:nvSpPr>
          <p:spPr>
            <a:xfrm>
              <a:off x="6119020" y="1422647"/>
              <a:ext cx="158909" cy="324272"/>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mj-lt"/>
                <a:ea typeface="+mn-ea"/>
                <a:cs typeface="+mn-cs"/>
              </a:endParaRPr>
            </a:p>
          </p:txBody>
        </p:sp>
        <p:sp>
          <p:nvSpPr>
            <p:cNvPr id="153" name="Oval 152">
              <a:extLst>
                <a:ext uri="{FF2B5EF4-FFF2-40B4-BE49-F238E27FC236}">
                  <a16:creationId xmlns:a16="http://schemas.microsoft.com/office/drawing/2014/main" id="{34AB6988-7C29-BE56-BD81-E4BF9D6FC0E4}"/>
                </a:ext>
              </a:extLst>
            </p:cNvPr>
            <p:cNvSpPr/>
            <p:nvPr/>
          </p:nvSpPr>
          <p:spPr>
            <a:xfrm>
              <a:off x="6305491" y="1436910"/>
              <a:ext cx="165126" cy="314462"/>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mj-lt"/>
                <a:ea typeface="+mn-ea"/>
                <a:cs typeface="+mn-cs"/>
              </a:endParaRPr>
            </a:p>
          </p:txBody>
        </p:sp>
        <p:sp>
          <p:nvSpPr>
            <p:cNvPr id="154" name="Oval 153">
              <a:extLst>
                <a:ext uri="{FF2B5EF4-FFF2-40B4-BE49-F238E27FC236}">
                  <a16:creationId xmlns:a16="http://schemas.microsoft.com/office/drawing/2014/main" id="{65D18B46-5DEB-6436-418E-143A4C773C2B}"/>
                </a:ext>
              </a:extLst>
            </p:cNvPr>
            <p:cNvSpPr/>
            <p:nvPr/>
          </p:nvSpPr>
          <p:spPr>
            <a:xfrm>
              <a:off x="6248237" y="1556206"/>
              <a:ext cx="95167" cy="9532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155" name="Oval 154">
              <a:extLst>
                <a:ext uri="{FF2B5EF4-FFF2-40B4-BE49-F238E27FC236}">
                  <a16:creationId xmlns:a16="http://schemas.microsoft.com/office/drawing/2014/main" id="{00850E0E-F6CC-FECC-AEF7-E18E96DF47BB}"/>
                </a:ext>
              </a:extLst>
            </p:cNvPr>
            <p:cNvSpPr/>
            <p:nvPr/>
          </p:nvSpPr>
          <p:spPr>
            <a:xfrm rot="2216038">
              <a:off x="6244567" y="2435410"/>
              <a:ext cx="198073" cy="408692"/>
            </a:xfrm>
            <a:prstGeom prst="ellipse">
              <a:avLst/>
            </a:prstGeom>
            <a:solidFill>
              <a:srgbClr val="4472C4">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56" name="Freeform: Shape 155">
              <a:extLst>
                <a:ext uri="{FF2B5EF4-FFF2-40B4-BE49-F238E27FC236}">
                  <a16:creationId xmlns:a16="http://schemas.microsoft.com/office/drawing/2014/main" id="{B1050DA3-350E-8ADA-9E30-6B1EA851ADAC}"/>
                </a:ext>
              </a:extLst>
            </p:cNvPr>
            <p:cNvSpPr/>
            <p:nvPr/>
          </p:nvSpPr>
          <p:spPr>
            <a:xfrm rot="21375142">
              <a:off x="6489838" y="2485301"/>
              <a:ext cx="32848" cy="304702"/>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57" name="Freeform: Shape 156">
              <a:extLst>
                <a:ext uri="{FF2B5EF4-FFF2-40B4-BE49-F238E27FC236}">
                  <a16:creationId xmlns:a16="http://schemas.microsoft.com/office/drawing/2014/main" id="{9165BADE-A8A7-3EB5-82F6-9AE6B3175E38}"/>
                </a:ext>
              </a:extLst>
            </p:cNvPr>
            <p:cNvSpPr/>
            <p:nvPr/>
          </p:nvSpPr>
          <p:spPr>
            <a:xfrm rot="10334304">
              <a:off x="6217149" y="2388705"/>
              <a:ext cx="40176" cy="101044"/>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58" name="Oval 157">
              <a:extLst>
                <a:ext uri="{FF2B5EF4-FFF2-40B4-BE49-F238E27FC236}">
                  <a16:creationId xmlns:a16="http://schemas.microsoft.com/office/drawing/2014/main" id="{18BA4A4A-C2C8-7469-F1E0-565BF814CC0C}"/>
                </a:ext>
              </a:extLst>
            </p:cNvPr>
            <p:cNvSpPr/>
            <p:nvPr/>
          </p:nvSpPr>
          <p:spPr>
            <a:xfrm rot="19326989">
              <a:off x="6252468" y="2444493"/>
              <a:ext cx="198073" cy="408693"/>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nvGrpSpPr>
          <p:cNvPr id="173" name="Group 172">
            <a:extLst>
              <a:ext uri="{FF2B5EF4-FFF2-40B4-BE49-F238E27FC236}">
                <a16:creationId xmlns:a16="http://schemas.microsoft.com/office/drawing/2014/main" id="{6FB79997-8CF2-6C39-7014-12C45BC6896B}"/>
              </a:ext>
            </a:extLst>
          </p:cNvPr>
          <p:cNvGrpSpPr/>
          <p:nvPr/>
        </p:nvGrpSpPr>
        <p:grpSpPr>
          <a:xfrm>
            <a:off x="5445339" y="3734187"/>
            <a:ext cx="478386" cy="937000"/>
            <a:chOff x="115554" y="4105019"/>
            <a:chExt cx="954573" cy="1932822"/>
          </a:xfrm>
        </p:grpSpPr>
        <p:sp>
          <p:nvSpPr>
            <p:cNvPr id="174" name="Oval 173">
              <a:extLst>
                <a:ext uri="{FF2B5EF4-FFF2-40B4-BE49-F238E27FC236}">
                  <a16:creationId xmlns:a16="http://schemas.microsoft.com/office/drawing/2014/main" id="{A1AE4F95-5ACD-5E39-0C4D-94A6FF8A66FF}"/>
                </a:ext>
              </a:extLst>
            </p:cNvPr>
            <p:cNvSpPr/>
            <p:nvPr/>
          </p:nvSpPr>
          <p:spPr>
            <a:xfrm>
              <a:off x="628873" y="4116284"/>
              <a:ext cx="198072" cy="408692"/>
            </a:xfrm>
            <a:prstGeom prst="ellipse">
              <a:avLst/>
            </a:prstGeom>
            <a:solidFill>
              <a:schemeClr val="accent3">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75" name="Oval 174">
              <a:extLst>
                <a:ext uri="{FF2B5EF4-FFF2-40B4-BE49-F238E27FC236}">
                  <a16:creationId xmlns:a16="http://schemas.microsoft.com/office/drawing/2014/main" id="{C95D29F6-7851-E1A7-32F8-726F3F2FC820}"/>
                </a:ext>
              </a:extLst>
            </p:cNvPr>
            <p:cNvSpPr/>
            <p:nvPr/>
          </p:nvSpPr>
          <p:spPr>
            <a:xfrm>
              <a:off x="623025" y="4451454"/>
              <a:ext cx="198072" cy="408693"/>
            </a:xfrm>
            <a:prstGeom prst="ellipse">
              <a:avLst/>
            </a:prstGeom>
            <a:solidFill>
              <a:schemeClr val="accent3">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76" name="Oval 175">
              <a:extLst>
                <a:ext uri="{FF2B5EF4-FFF2-40B4-BE49-F238E27FC236}">
                  <a16:creationId xmlns:a16="http://schemas.microsoft.com/office/drawing/2014/main" id="{316624FC-2D01-C6A9-071F-9047E46743F6}"/>
                </a:ext>
              </a:extLst>
            </p:cNvPr>
            <p:cNvSpPr/>
            <p:nvPr/>
          </p:nvSpPr>
          <p:spPr>
            <a:xfrm>
              <a:off x="872055" y="4122910"/>
              <a:ext cx="198072" cy="408693"/>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77" name="Oval 176">
              <a:extLst>
                <a:ext uri="{FF2B5EF4-FFF2-40B4-BE49-F238E27FC236}">
                  <a16:creationId xmlns:a16="http://schemas.microsoft.com/office/drawing/2014/main" id="{457CA65A-26D3-C180-53D6-FC48714BE7C5}"/>
                </a:ext>
              </a:extLst>
            </p:cNvPr>
            <p:cNvSpPr/>
            <p:nvPr/>
          </p:nvSpPr>
          <p:spPr>
            <a:xfrm>
              <a:off x="872055" y="4451454"/>
              <a:ext cx="198072" cy="408693"/>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178" name="Straight Connector 177">
              <a:extLst>
                <a:ext uri="{FF2B5EF4-FFF2-40B4-BE49-F238E27FC236}">
                  <a16:creationId xmlns:a16="http://schemas.microsoft.com/office/drawing/2014/main" id="{F108003D-3B9A-8AB2-A355-064DFB5123F5}"/>
                </a:ext>
              </a:extLst>
            </p:cNvPr>
            <p:cNvCxnSpPr>
              <a:cxnSpLocks/>
              <a:stCxn id="175" idx="5"/>
              <a:endCxn id="177" idx="3"/>
            </p:cNvCxnSpPr>
            <p:nvPr/>
          </p:nvCxnSpPr>
          <p:spPr>
            <a:xfrm>
              <a:off x="792090" y="4800295"/>
              <a:ext cx="108972" cy="0"/>
            </a:xfrm>
            <a:prstGeom prst="line">
              <a:avLst/>
            </a:prstGeom>
            <a:noFill/>
            <a:ln w="19050" cap="flat" cmpd="sng" algn="ctr">
              <a:solidFill>
                <a:sysClr val="windowText" lastClr="000000"/>
              </a:solidFill>
              <a:prstDash val="solid"/>
              <a:miter lim="800000"/>
            </a:ln>
            <a:effectLst/>
          </p:spPr>
        </p:cxnSp>
        <p:grpSp>
          <p:nvGrpSpPr>
            <p:cNvPr id="179" name="Group 178">
              <a:extLst>
                <a:ext uri="{FF2B5EF4-FFF2-40B4-BE49-F238E27FC236}">
                  <a16:creationId xmlns:a16="http://schemas.microsoft.com/office/drawing/2014/main" id="{693ADD0E-365F-7ECB-05B1-AEFDD13B786D}"/>
                </a:ext>
              </a:extLst>
            </p:cNvPr>
            <p:cNvGrpSpPr/>
            <p:nvPr/>
          </p:nvGrpSpPr>
          <p:grpSpPr>
            <a:xfrm>
              <a:off x="115554" y="4105019"/>
              <a:ext cx="915098" cy="1932822"/>
              <a:chOff x="8530535" y="4409652"/>
              <a:chExt cx="1062035" cy="2154828"/>
            </a:xfrm>
          </p:grpSpPr>
          <p:sp>
            <p:nvSpPr>
              <p:cNvPr id="180" name="Oval 179">
                <a:extLst>
                  <a:ext uri="{FF2B5EF4-FFF2-40B4-BE49-F238E27FC236}">
                    <a16:creationId xmlns:a16="http://schemas.microsoft.com/office/drawing/2014/main" id="{EBD365F8-B4DD-C7AB-BD4E-43FACEC8F622}"/>
                  </a:ext>
                </a:extLst>
              </p:cNvPr>
              <p:cNvSpPr/>
              <p:nvPr/>
            </p:nvSpPr>
            <p:spPr>
              <a:xfrm rot="19374991">
                <a:off x="9287202" y="6062237"/>
                <a:ext cx="218452" cy="478495"/>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81" name="Oval 180">
                <a:extLst>
                  <a:ext uri="{FF2B5EF4-FFF2-40B4-BE49-F238E27FC236}">
                    <a16:creationId xmlns:a16="http://schemas.microsoft.com/office/drawing/2014/main" id="{D3407682-F352-232F-FD5B-0C838C0F3B26}"/>
                  </a:ext>
                </a:extLst>
              </p:cNvPr>
              <p:cNvSpPr/>
              <p:nvPr/>
            </p:nvSpPr>
            <p:spPr>
              <a:xfrm rot="13228666">
                <a:off x="9282264" y="6039331"/>
                <a:ext cx="218452" cy="478495"/>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nvGrpSpPr>
              <p:cNvPr id="182" name="Group 181">
                <a:extLst>
                  <a:ext uri="{FF2B5EF4-FFF2-40B4-BE49-F238E27FC236}">
                    <a16:creationId xmlns:a16="http://schemas.microsoft.com/office/drawing/2014/main" id="{3E003805-601C-8373-6A0B-17CBE1B611E9}"/>
                  </a:ext>
                </a:extLst>
              </p:cNvPr>
              <p:cNvGrpSpPr/>
              <p:nvPr/>
            </p:nvGrpSpPr>
            <p:grpSpPr>
              <a:xfrm>
                <a:off x="8530535" y="4409652"/>
                <a:ext cx="811170" cy="2154828"/>
                <a:chOff x="5796173" y="2360057"/>
                <a:chExt cx="1352118" cy="5106968"/>
              </a:xfrm>
            </p:grpSpPr>
            <p:grpSp>
              <p:nvGrpSpPr>
                <p:cNvPr id="185" name="Group 184">
                  <a:extLst>
                    <a:ext uri="{FF2B5EF4-FFF2-40B4-BE49-F238E27FC236}">
                      <a16:creationId xmlns:a16="http://schemas.microsoft.com/office/drawing/2014/main" id="{ABC5D87E-E23F-A67E-F551-A20457D03789}"/>
                    </a:ext>
                  </a:extLst>
                </p:cNvPr>
                <p:cNvGrpSpPr/>
                <p:nvPr/>
              </p:nvGrpSpPr>
              <p:grpSpPr>
                <a:xfrm>
                  <a:off x="5824040" y="2360057"/>
                  <a:ext cx="1324251" cy="3752982"/>
                  <a:chOff x="4364964" y="2195146"/>
                  <a:chExt cx="1324251" cy="3752982"/>
                </a:xfrm>
              </p:grpSpPr>
              <p:sp>
                <p:nvSpPr>
                  <p:cNvPr id="190" name="Oval 189">
                    <a:extLst>
                      <a:ext uri="{FF2B5EF4-FFF2-40B4-BE49-F238E27FC236}">
                        <a16:creationId xmlns:a16="http://schemas.microsoft.com/office/drawing/2014/main" id="{BA10CF68-0B24-41EF-6582-05D3248F0161}"/>
                      </a:ext>
                    </a:extLst>
                  </p:cNvPr>
                  <p:cNvSpPr/>
                  <p:nvPr/>
                </p:nvSpPr>
                <p:spPr>
                  <a:xfrm>
                    <a:off x="4376278" y="2195146"/>
                    <a:ext cx="383177" cy="1079862"/>
                  </a:xfrm>
                  <a:prstGeom prst="ellipse">
                    <a:avLst/>
                  </a:prstGeom>
                  <a:solidFill>
                    <a:schemeClr val="accent3">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1" name="Oval 190">
                    <a:extLst>
                      <a:ext uri="{FF2B5EF4-FFF2-40B4-BE49-F238E27FC236}">
                        <a16:creationId xmlns:a16="http://schemas.microsoft.com/office/drawing/2014/main" id="{2877C702-93BE-5BA3-BC42-92597BCEFD22}"/>
                      </a:ext>
                    </a:extLst>
                  </p:cNvPr>
                  <p:cNvSpPr/>
                  <p:nvPr/>
                </p:nvSpPr>
                <p:spPr>
                  <a:xfrm>
                    <a:off x="4364964" y="3080745"/>
                    <a:ext cx="383177" cy="1079863"/>
                  </a:xfrm>
                  <a:prstGeom prst="ellipse">
                    <a:avLst/>
                  </a:prstGeom>
                  <a:solidFill>
                    <a:schemeClr val="accent3">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2" name="Oval 191">
                    <a:extLst>
                      <a:ext uri="{FF2B5EF4-FFF2-40B4-BE49-F238E27FC236}">
                        <a16:creationId xmlns:a16="http://schemas.microsoft.com/office/drawing/2014/main" id="{D9645CF4-FF03-17B4-F9AB-4ADC277D241C}"/>
                      </a:ext>
                    </a:extLst>
                  </p:cNvPr>
                  <p:cNvSpPr/>
                  <p:nvPr/>
                </p:nvSpPr>
                <p:spPr>
                  <a:xfrm>
                    <a:off x="4846720" y="2212654"/>
                    <a:ext cx="383177" cy="1079863"/>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3" name="Oval 192">
                    <a:extLst>
                      <a:ext uri="{FF2B5EF4-FFF2-40B4-BE49-F238E27FC236}">
                        <a16:creationId xmlns:a16="http://schemas.microsoft.com/office/drawing/2014/main" id="{AF5079D2-5BCC-A50D-34D7-33C1B618503E}"/>
                      </a:ext>
                    </a:extLst>
                  </p:cNvPr>
                  <p:cNvSpPr/>
                  <p:nvPr/>
                </p:nvSpPr>
                <p:spPr>
                  <a:xfrm>
                    <a:off x="4846721" y="3080745"/>
                    <a:ext cx="383177" cy="1079863"/>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194" name="Straight Connector 193">
                    <a:extLst>
                      <a:ext uri="{FF2B5EF4-FFF2-40B4-BE49-F238E27FC236}">
                        <a16:creationId xmlns:a16="http://schemas.microsoft.com/office/drawing/2014/main" id="{617CAFA2-A59C-1DA2-869F-7B3CBD55962B}"/>
                      </a:ext>
                    </a:extLst>
                  </p:cNvPr>
                  <p:cNvCxnSpPr>
                    <a:cxnSpLocks/>
                    <a:stCxn id="191" idx="5"/>
                    <a:endCxn id="193" idx="3"/>
                  </p:cNvCxnSpPr>
                  <p:nvPr/>
                </p:nvCxnSpPr>
                <p:spPr>
                  <a:xfrm>
                    <a:off x="4692026" y="4002466"/>
                    <a:ext cx="210810" cy="0"/>
                  </a:xfrm>
                  <a:prstGeom prst="line">
                    <a:avLst/>
                  </a:prstGeom>
                  <a:noFill/>
                  <a:ln w="19050" cap="flat" cmpd="sng" algn="ctr">
                    <a:solidFill>
                      <a:sysClr val="windowText" lastClr="000000"/>
                    </a:solidFill>
                    <a:prstDash val="solid"/>
                    <a:miter lim="800000"/>
                  </a:ln>
                  <a:effectLst/>
                </p:spPr>
              </p:cxnSp>
              <p:sp>
                <p:nvSpPr>
                  <p:cNvPr id="195" name="Oval 194">
                    <a:extLst>
                      <a:ext uri="{FF2B5EF4-FFF2-40B4-BE49-F238E27FC236}">
                        <a16:creationId xmlns:a16="http://schemas.microsoft.com/office/drawing/2014/main" id="{05939B2F-F9FA-28AA-20F6-86A1B0D06D62}"/>
                      </a:ext>
                    </a:extLst>
                  </p:cNvPr>
                  <p:cNvSpPr/>
                  <p:nvPr/>
                </p:nvSpPr>
                <p:spPr>
                  <a:xfrm>
                    <a:off x="4849745"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6" name="Oval 195">
                    <a:extLst>
                      <a:ext uri="{FF2B5EF4-FFF2-40B4-BE49-F238E27FC236}">
                        <a16:creationId xmlns:a16="http://schemas.microsoft.com/office/drawing/2014/main" id="{C5393021-048B-52DA-8D36-15936CB04581}"/>
                      </a:ext>
                    </a:extLst>
                  </p:cNvPr>
                  <p:cNvSpPr/>
                  <p:nvPr/>
                </p:nvSpPr>
                <p:spPr>
                  <a:xfrm>
                    <a:off x="4849746"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7" name="Oval 196">
                    <a:extLst>
                      <a:ext uri="{FF2B5EF4-FFF2-40B4-BE49-F238E27FC236}">
                        <a16:creationId xmlns:a16="http://schemas.microsoft.com/office/drawing/2014/main" id="{0D08765C-064F-EA90-8726-E5D88FB45EB4}"/>
                      </a:ext>
                    </a:extLst>
                  </p:cNvPr>
                  <p:cNvSpPr/>
                  <p:nvPr/>
                </p:nvSpPr>
                <p:spPr>
                  <a:xfrm>
                    <a:off x="5306037"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8" name="Oval 197">
                    <a:extLst>
                      <a:ext uri="{FF2B5EF4-FFF2-40B4-BE49-F238E27FC236}">
                        <a16:creationId xmlns:a16="http://schemas.microsoft.com/office/drawing/2014/main" id="{4098C250-3989-FB28-2766-51955A29EA4F}"/>
                      </a:ext>
                    </a:extLst>
                  </p:cNvPr>
                  <p:cNvSpPr/>
                  <p:nvPr/>
                </p:nvSpPr>
                <p:spPr>
                  <a:xfrm>
                    <a:off x="5306038"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99" name="Oval 198">
                    <a:extLst>
                      <a:ext uri="{FF2B5EF4-FFF2-40B4-BE49-F238E27FC236}">
                        <a16:creationId xmlns:a16="http://schemas.microsoft.com/office/drawing/2014/main" id="{D8720246-6E61-EC7D-7FEC-736BA487A4D0}"/>
                      </a:ext>
                    </a:extLst>
                  </p:cNvPr>
                  <p:cNvSpPr/>
                  <p:nvPr/>
                </p:nvSpPr>
                <p:spPr>
                  <a:xfrm>
                    <a:off x="5172377" y="5322129"/>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200" name="Straight Connector 199">
                    <a:extLst>
                      <a:ext uri="{FF2B5EF4-FFF2-40B4-BE49-F238E27FC236}">
                        <a16:creationId xmlns:a16="http://schemas.microsoft.com/office/drawing/2014/main" id="{CBFB5045-DCF8-393C-12E8-6C173B9E7E9D}"/>
                      </a:ext>
                    </a:extLst>
                  </p:cNvPr>
                  <p:cNvCxnSpPr>
                    <a:cxnSpLocks/>
                  </p:cNvCxnSpPr>
                  <p:nvPr/>
                </p:nvCxnSpPr>
                <p:spPr>
                  <a:xfrm>
                    <a:off x="5170079" y="4124801"/>
                    <a:ext cx="210810" cy="0"/>
                  </a:xfrm>
                  <a:prstGeom prst="line">
                    <a:avLst/>
                  </a:prstGeom>
                  <a:noFill/>
                  <a:ln w="19050" cap="flat" cmpd="sng" algn="ctr">
                    <a:solidFill>
                      <a:sysClr val="windowText" lastClr="000000"/>
                    </a:solidFill>
                    <a:prstDash val="solid"/>
                    <a:miter lim="800000"/>
                  </a:ln>
                  <a:effectLst/>
                </p:spPr>
              </p:cxnSp>
              <p:cxnSp>
                <p:nvCxnSpPr>
                  <p:cNvPr id="201" name="Straight Connector 200">
                    <a:extLst>
                      <a:ext uri="{FF2B5EF4-FFF2-40B4-BE49-F238E27FC236}">
                        <a16:creationId xmlns:a16="http://schemas.microsoft.com/office/drawing/2014/main" id="{B5C8C91A-84CE-BC4E-0F8D-1226ED9EE273}"/>
                      </a:ext>
                    </a:extLst>
                  </p:cNvPr>
                  <p:cNvCxnSpPr>
                    <a:cxnSpLocks/>
                  </p:cNvCxnSpPr>
                  <p:nvPr/>
                </p:nvCxnSpPr>
                <p:spPr>
                  <a:xfrm>
                    <a:off x="5136942" y="4076014"/>
                    <a:ext cx="277084" cy="0"/>
                  </a:xfrm>
                  <a:prstGeom prst="line">
                    <a:avLst/>
                  </a:prstGeom>
                  <a:noFill/>
                  <a:ln w="19050" cap="flat" cmpd="sng" algn="ctr">
                    <a:solidFill>
                      <a:sysClr val="windowText" lastClr="000000"/>
                    </a:solidFill>
                    <a:prstDash val="solid"/>
                    <a:miter lim="800000"/>
                  </a:ln>
                  <a:effectLst/>
                </p:spPr>
              </p:cxnSp>
            </p:grpSp>
            <p:sp>
              <p:nvSpPr>
                <p:cNvPr id="186" name="Freeform: Shape 185">
                  <a:extLst>
                    <a:ext uri="{FF2B5EF4-FFF2-40B4-BE49-F238E27FC236}">
                      <a16:creationId xmlns:a16="http://schemas.microsoft.com/office/drawing/2014/main" id="{285C24D3-550C-9A06-1DCD-0C3EE68F9000}"/>
                    </a:ext>
                  </a:extLst>
                </p:cNvPr>
                <p:cNvSpPr/>
                <p:nvPr/>
              </p:nvSpPr>
              <p:spPr>
                <a:xfrm rot="10334304">
                  <a:off x="6975749" y="6110441"/>
                  <a:ext cx="77721" cy="266983"/>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87" name="Oval 186">
                  <a:extLst>
                    <a:ext uri="{FF2B5EF4-FFF2-40B4-BE49-F238E27FC236}">
                      <a16:creationId xmlns:a16="http://schemas.microsoft.com/office/drawing/2014/main" id="{1AAF7042-561F-53AB-A7D1-893A29974FD9}"/>
                    </a:ext>
                  </a:extLst>
                </p:cNvPr>
                <p:cNvSpPr/>
                <p:nvPr/>
              </p:nvSpPr>
              <p:spPr>
                <a:xfrm rot="2216038">
                  <a:off x="5960082" y="6387164"/>
                  <a:ext cx="401783" cy="1079861"/>
                </a:xfrm>
                <a:prstGeom prst="ellipse">
                  <a:avLst/>
                </a:prstGeom>
                <a:solidFill>
                  <a:srgbClr val="4472C4">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88" name="Freeform: Shape 187">
                  <a:extLst>
                    <a:ext uri="{FF2B5EF4-FFF2-40B4-BE49-F238E27FC236}">
                      <a16:creationId xmlns:a16="http://schemas.microsoft.com/office/drawing/2014/main" id="{8E42FCAF-A51A-7BF3-6AC3-52D2002EF995}"/>
                    </a:ext>
                  </a:extLst>
                </p:cNvPr>
                <p:cNvSpPr/>
                <p:nvPr/>
              </p:nvSpPr>
              <p:spPr>
                <a:xfrm rot="10800000">
                  <a:off x="5796173" y="6459596"/>
                  <a:ext cx="66869" cy="766634"/>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89" name="Oval 188">
                  <a:extLst>
                    <a:ext uri="{FF2B5EF4-FFF2-40B4-BE49-F238E27FC236}">
                      <a16:creationId xmlns:a16="http://schemas.microsoft.com/office/drawing/2014/main" id="{5D1BC567-9D30-AEDB-DBC6-62AD28D7B430}"/>
                    </a:ext>
                  </a:extLst>
                </p:cNvPr>
                <p:cNvSpPr/>
                <p:nvPr/>
              </p:nvSpPr>
              <p:spPr>
                <a:xfrm rot="19326989">
                  <a:off x="5938518" y="6367091"/>
                  <a:ext cx="383179" cy="1079861"/>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sp>
            <p:nvSpPr>
              <p:cNvPr id="183" name="Freeform: Shape 182">
                <a:extLst>
                  <a:ext uri="{FF2B5EF4-FFF2-40B4-BE49-F238E27FC236}">
                    <a16:creationId xmlns:a16="http://schemas.microsoft.com/office/drawing/2014/main" id="{FE784BCC-4B8C-2550-064C-CB02FB0C47ED}"/>
                  </a:ext>
                </a:extLst>
              </p:cNvPr>
              <p:cNvSpPr/>
              <p:nvPr/>
            </p:nvSpPr>
            <p:spPr>
              <a:xfrm rot="21375142">
                <a:off x="9554447" y="6103613"/>
                <a:ext cx="38123" cy="339701"/>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184" name="Freeform: Shape 183">
                <a:extLst>
                  <a:ext uri="{FF2B5EF4-FFF2-40B4-BE49-F238E27FC236}">
                    <a16:creationId xmlns:a16="http://schemas.microsoft.com/office/drawing/2014/main" id="{765B841D-2803-0ED4-172C-24581E6FC9CB}"/>
                  </a:ext>
                </a:extLst>
              </p:cNvPr>
              <p:cNvSpPr/>
              <p:nvPr/>
            </p:nvSpPr>
            <p:spPr>
              <a:xfrm flipH="1">
                <a:off x="8870535" y="5964335"/>
                <a:ext cx="83119" cy="192644"/>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202" name="Group 201">
            <a:extLst>
              <a:ext uri="{FF2B5EF4-FFF2-40B4-BE49-F238E27FC236}">
                <a16:creationId xmlns:a16="http://schemas.microsoft.com/office/drawing/2014/main" id="{754F8810-AFB9-76F8-366B-B28A17961666}"/>
              </a:ext>
            </a:extLst>
          </p:cNvPr>
          <p:cNvGrpSpPr/>
          <p:nvPr/>
        </p:nvGrpSpPr>
        <p:grpSpPr>
          <a:xfrm>
            <a:off x="3359359" y="3491642"/>
            <a:ext cx="510229" cy="1303785"/>
            <a:chOff x="3048071" y="2341659"/>
            <a:chExt cx="659826" cy="1686048"/>
          </a:xfrm>
        </p:grpSpPr>
        <p:grpSp>
          <p:nvGrpSpPr>
            <p:cNvPr id="203" name="Group 202">
              <a:extLst>
                <a:ext uri="{FF2B5EF4-FFF2-40B4-BE49-F238E27FC236}">
                  <a16:creationId xmlns:a16="http://schemas.microsoft.com/office/drawing/2014/main" id="{6D8ED27F-4100-207E-DBC7-DE625B5DCA06}"/>
                </a:ext>
              </a:extLst>
            </p:cNvPr>
            <p:cNvGrpSpPr/>
            <p:nvPr/>
          </p:nvGrpSpPr>
          <p:grpSpPr>
            <a:xfrm>
              <a:off x="3048071" y="2706364"/>
              <a:ext cx="659826" cy="1321343"/>
              <a:chOff x="115556" y="4105019"/>
              <a:chExt cx="954571" cy="1932822"/>
            </a:xfrm>
          </p:grpSpPr>
          <p:sp>
            <p:nvSpPr>
              <p:cNvPr id="214" name="Oval 213">
                <a:extLst>
                  <a:ext uri="{FF2B5EF4-FFF2-40B4-BE49-F238E27FC236}">
                    <a16:creationId xmlns:a16="http://schemas.microsoft.com/office/drawing/2014/main" id="{10F3957E-CF63-1680-5DF0-9CA99D021F9B}"/>
                  </a:ext>
                </a:extLst>
              </p:cNvPr>
              <p:cNvSpPr/>
              <p:nvPr/>
            </p:nvSpPr>
            <p:spPr>
              <a:xfrm>
                <a:off x="628873" y="4116284"/>
                <a:ext cx="198072" cy="408692"/>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5" name="Oval 214">
                <a:extLst>
                  <a:ext uri="{FF2B5EF4-FFF2-40B4-BE49-F238E27FC236}">
                    <a16:creationId xmlns:a16="http://schemas.microsoft.com/office/drawing/2014/main" id="{81343FCB-F409-3AB2-A512-DD5E386530EC}"/>
                  </a:ext>
                </a:extLst>
              </p:cNvPr>
              <p:cNvSpPr/>
              <p:nvPr/>
            </p:nvSpPr>
            <p:spPr>
              <a:xfrm>
                <a:off x="623025" y="4451454"/>
                <a:ext cx="198072" cy="40869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6" name="Oval 215">
                <a:extLst>
                  <a:ext uri="{FF2B5EF4-FFF2-40B4-BE49-F238E27FC236}">
                    <a16:creationId xmlns:a16="http://schemas.microsoft.com/office/drawing/2014/main" id="{0E79191A-E5E2-79CB-C548-8F978911376A}"/>
                  </a:ext>
                </a:extLst>
              </p:cNvPr>
              <p:cNvSpPr/>
              <p:nvPr/>
            </p:nvSpPr>
            <p:spPr>
              <a:xfrm>
                <a:off x="872055" y="4122910"/>
                <a:ext cx="198072" cy="40869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7" name="Oval 216">
                <a:extLst>
                  <a:ext uri="{FF2B5EF4-FFF2-40B4-BE49-F238E27FC236}">
                    <a16:creationId xmlns:a16="http://schemas.microsoft.com/office/drawing/2014/main" id="{0BC8134B-5FAD-ADA9-3808-7797176AC1A0}"/>
                  </a:ext>
                </a:extLst>
              </p:cNvPr>
              <p:cNvSpPr/>
              <p:nvPr/>
            </p:nvSpPr>
            <p:spPr>
              <a:xfrm>
                <a:off x="872055" y="4451454"/>
                <a:ext cx="198072" cy="40869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218" name="Straight Connector 217">
                <a:extLst>
                  <a:ext uri="{FF2B5EF4-FFF2-40B4-BE49-F238E27FC236}">
                    <a16:creationId xmlns:a16="http://schemas.microsoft.com/office/drawing/2014/main" id="{5B746288-4025-529B-DBBC-ABEEE304B76E}"/>
                  </a:ext>
                </a:extLst>
              </p:cNvPr>
              <p:cNvCxnSpPr>
                <a:cxnSpLocks/>
                <a:stCxn id="215" idx="5"/>
                <a:endCxn id="217" idx="3"/>
              </p:cNvCxnSpPr>
              <p:nvPr/>
            </p:nvCxnSpPr>
            <p:spPr>
              <a:xfrm>
                <a:off x="792090" y="4800295"/>
                <a:ext cx="108972" cy="0"/>
              </a:xfrm>
              <a:prstGeom prst="line">
                <a:avLst/>
              </a:prstGeom>
              <a:noFill/>
              <a:ln w="19050" cap="flat" cmpd="sng" algn="ctr">
                <a:solidFill>
                  <a:sysClr val="windowText" lastClr="000000"/>
                </a:solidFill>
                <a:prstDash val="solid"/>
                <a:miter lim="800000"/>
              </a:ln>
              <a:effectLst/>
            </p:spPr>
          </p:cxnSp>
          <p:grpSp>
            <p:nvGrpSpPr>
              <p:cNvPr id="219" name="Group 218">
                <a:extLst>
                  <a:ext uri="{FF2B5EF4-FFF2-40B4-BE49-F238E27FC236}">
                    <a16:creationId xmlns:a16="http://schemas.microsoft.com/office/drawing/2014/main" id="{C6388CDA-BFE6-9100-700B-49FD810E8C87}"/>
                  </a:ext>
                </a:extLst>
              </p:cNvPr>
              <p:cNvGrpSpPr/>
              <p:nvPr/>
            </p:nvGrpSpPr>
            <p:grpSpPr>
              <a:xfrm>
                <a:off x="115556" y="4105019"/>
                <a:ext cx="915097" cy="1932822"/>
                <a:chOff x="8530536" y="4409652"/>
                <a:chExt cx="1062034" cy="2154828"/>
              </a:xfrm>
            </p:grpSpPr>
            <p:sp>
              <p:nvSpPr>
                <p:cNvPr id="220" name="Oval 219">
                  <a:extLst>
                    <a:ext uri="{FF2B5EF4-FFF2-40B4-BE49-F238E27FC236}">
                      <a16:creationId xmlns:a16="http://schemas.microsoft.com/office/drawing/2014/main" id="{77B82ECB-D78F-8E94-856A-329CFE6A7E12}"/>
                    </a:ext>
                  </a:extLst>
                </p:cNvPr>
                <p:cNvSpPr/>
                <p:nvPr/>
              </p:nvSpPr>
              <p:spPr>
                <a:xfrm rot="19374991">
                  <a:off x="9287202" y="6062237"/>
                  <a:ext cx="218452" cy="478495"/>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21" name="Oval 220">
                  <a:extLst>
                    <a:ext uri="{FF2B5EF4-FFF2-40B4-BE49-F238E27FC236}">
                      <a16:creationId xmlns:a16="http://schemas.microsoft.com/office/drawing/2014/main" id="{3E617700-79C6-5C7E-4532-06884860F259}"/>
                    </a:ext>
                  </a:extLst>
                </p:cNvPr>
                <p:cNvSpPr/>
                <p:nvPr/>
              </p:nvSpPr>
              <p:spPr>
                <a:xfrm rot="13228666">
                  <a:off x="9282264" y="6039331"/>
                  <a:ext cx="218452" cy="478495"/>
                </a:xfrm>
                <a:prstGeom prst="ellipse">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nvGrpSpPr>
                <p:cNvPr id="222" name="Group 221">
                  <a:extLst>
                    <a:ext uri="{FF2B5EF4-FFF2-40B4-BE49-F238E27FC236}">
                      <a16:creationId xmlns:a16="http://schemas.microsoft.com/office/drawing/2014/main" id="{0C8A55A0-86FC-D3F5-9FED-711613443A5E}"/>
                    </a:ext>
                  </a:extLst>
                </p:cNvPr>
                <p:cNvGrpSpPr/>
                <p:nvPr/>
              </p:nvGrpSpPr>
              <p:grpSpPr>
                <a:xfrm>
                  <a:off x="8530536" y="4409652"/>
                  <a:ext cx="811170" cy="2154828"/>
                  <a:chOff x="5796173" y="2360057"/>
                  <a:chExt cx="1352118" cy="5106968"/>
                </a:xfrm>
              </p:grpSpPr>
              <p:grpSp>
                <p:nvGrpSpPr>
                  <p:cNvPr id="225" name="Group 224">
                    <a:extLst>
                      <a:ext uri="{FF2B5EF4-FFF2-40B4-BE49-F238E27FC236}">
                        <a16:creationId xmlns:a16="http://schemas.microsoft.com/office/drawing/2014/main" id="{74B3DFA7-205C-0D85-316C-511E71B52611}"/>
                      </a:ext>
                    </a:extLst>
                  </p:cNvPr>
                  <p:cNvGrpSpPr/>
                  <p:nvPr/>
                </p:nvGrpSpPr>
                <p:grpSpPr>
                  <a:xfrm>
                    <a:off x="5824040" y="2360057"/>
                    <a:ext cx="1324251" cy="3752982"/>
                    <a:chOff x="4364964" y="2195146"/>
                    <a:chExt cx="1324251" cy="3752982"/>
                  </a:xfrm>
                </p:grpSpPr>
                <p:sp>
                  <p:nvSpPr>
                    <p:cNvPr id="230" name="Oval 229">
                      <a:extLst>
                        <a:ext uri="{FF2B5EF4-FFF2-40B4-BE49-F238E27FC236}">
                          <a16:creationId xmlns:a16="http://schemas.microsoft.com/office/drawing/2014/main" id="{26E874E8-D8A5-CD1C-E4C8-998C51A7D047}"/>
                        </a:ext>
                      </a:extLst>
                    </p:cNvPr>
                    <p:cNvSpPr/>
                    <p:nvPr/>
                  </p:nvSpPr>
                  <p:spPr>
                    <a:xfrm>
                      <a:off x="4376278" y="2195146"/>
                      <a:ext cx="383177" cy="1079862"/>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1" name="Oval 230">
                      <a:extLst>
                        <a:ext uri="{FF2B5EF4-FFF2-40B4-BE49-F238E27FC236}">
                          <a16:creationId xmlns:a16="http://schemas.microsoft.com/office/drawing/2014/main" id="{731C02F2-E30A-4413-62FE-65B6D507B527}"/>
                        </a:ext>
                      </a:extLst>
                    </p:cNvPr>
                    <p:cNvSpPr/>
                    <p:nvPr/>
                  </p:nvSpPr>
                  <p:spPr>
                    <a:xfrm>
                      <a:off x="4364964" y="3080745"/>
                      <a:ext cx="383177" cy="107986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2" name="Oval 231">
                      <a:extLst>
                        <a:ext uri="{FF2B5EF4-FFF2-40B4-BE49-F238E27FC236}">
                          <a16:creationId xmlns:a16="http://schemas.microsoft.com/office/drawing/2014/main" id="{6AD2A5F0-15E4-50C8-208D-42E23E4DBBD7}"/>
                        </a:ext>
                      </a:extLst>
                    </p:cNvPr>
                    <p:cNvSpPr/>
                    <p:nvPr/>
                  </p:nvSpPr>
                  <p:spPr>
                    <a:xfrm>
                      <a:off x="4846720" y="2212654"/>
                      <a:ext cx="383177" cy="107986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3" name="Oval 232">
                      <a:extLst>
                        <a:ext uri="{FF2B5EF4-FFF2-40B4-BE49-F238E27FC236}">
                          <a16:creationId xmlns:a16="http://schemas.microsoft.com/office/drawing/2014/main" id="{0A02F91F-9C61-3CDF-7A36-B93321B18619}"/>
                        </a:ext>
                      </a:extLst>
                    </p:cNvPr>
                    <p:cNvSpPr/>
                    <p:nvPr/>
                  </p:nvSpPr>
                  <p:spPr>
                    <a:xfrm>
                      <a:off x="4846721" y="3080745"/>
                      <a:ext cx="383177" cy="1079863"/>
                    </a:xfrm>
                    <a:prstGeom prst="ellipse">
                      <a:avLst/>
                    </a:prstGeom>
                    <a:solidFill>
                      <a:schemeClr val="bg1">
                        <a:lumMod val="85000"/>
                      </a:scheme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234" name="Straight Connector 233">
                      <a:extLst>
                        <a:ext uri="{FF2B5EF4-FFF2-40B4-BE49-F238E27FC236}">
                          <a16:creationId xmlns:a16="http://schemas.microsoft.com/office/drawing/2014/main" id="{296B154C-CCC0-3DC9-4C41-04C28B95BC60}"/>
                        </a:ext>
                      </a:extLst>
                    </p:cNvPr>
                    <p:cNvCxnSpPr>
                      <a:cxnSpLocks/>
                      <a:stCxn id="231" idx="5"/>
                      <a:endCxn id="233" idx="3"/>
                    </p:cNvCxnSpPr>
                    <p:nvPr/>
                  </p:nvCxnSpPr>
                  <p:spPr>
                    <a:xfrm>
                      <a:off x="4692026" y="4002466"/>
                      <a:ext cx="210810" cy="0"/>
                    </a:xfrm>
                    <a:prstGeom prst="line">
                      <a:avLst/>
                    </a:prstGeom>
                    <a:noFill/>
                    <a:ln w="19050" cap="flat" cmpd="sng" algn="ctr">
                      <a:solidFill>
                        <a:sysClr val="windowText" lastClr="000000"/>
                      </a:solidFill>
                      <a:prstDash val="solid"/>
                      <a:miter lim="800000"/>
                    </a:ln>
                    <a:effectLst/>
                  </p:spPr>
                </p:cxnSp>
                <p:sp>
                  <p:nvSpPr>
                    <p:cNvPr id="235" name="Oval 234">
                      <a:extLst>
                        <a:ext uri="{FF2B5EF4-FFF2-40B4-BE49-F238E27FC236}">
                          <a16:creationId xmlns:a16="http://schemas.microsoft.com/office/drawing/2014/main" id="{60CE207B-2D98-2AAA-80BE-4F6A109B9BD5}"/>
                        </a:ext>
                      </a:extLst>
                    </p:cNvPr>
                    <p:cNvSpPr/>
                    <p:nvPr/>
                  </p:nvSpPr>
                  <p:spPr>
                    <a:xfrm>
                      <a:off x="4849745"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6" name="Oval 235">
                      <a:extLst>
                        <a:ext uri="{FF2B5EF4-FFF2-40B4-BE49-F238E27FC236}">
                          <a16:creationId xmlns:a16="http://schemas.microsoft.com/office/drawing/2014/main" id="{7F32956D-D0CF-D55F-5EBF-D65CB49F82D0}"/>
                        </a:ext>
                      </a:extLst>
                    </p:cNvPr>
                    <p:cNvSpPr/>
                    <p:nvPr/>
                  </p:nvSpPr>
                  <p:spPr>
                    <a:xfrm>
                      <a:off x="4849746"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7" name="Oval 236">
                      <a:extLst>
                        <a:ext uri="{FF2B5EF4-FFF2-40B4-BE49-F238E27FC236}">
                          <a16:creationId xmlns:a16="http://schemas.microsoft.com/office/drawing/2014/main" id="{DC904361-6A95-B2E5-8D1E-0ACA58476FE4}"/>
                        </a:ext>
                      </a:extLst>
                    </p:cNvPr>
                    <p:cNvSpPr/>
                    <p:nvPr/>
                  </p:nvSpPr>
                  <p:spPr>
                    <a:xfrm>
                      <a:off x="5306037" y="4000174"/>
                      <a:ext cx="383177" cy="1079863"/>
                    </a:xfrm>
                    <a:prstGeom prst="ellipse">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8" name="Oval 237">
                      <a:extLst>
                        <a:ext uri="{FF2B5EF4-FFF2-40B4-BE49-F238E27FC236}">
                          <a16:creationId xmlns:a16="http://schemas.microsoft.com/office/drawing/2014/main" id="{5100743B-0A35-FED8-42D7-EDA440D0ECC2}"/>
                        </a:ext>
                      </a:extLst>
                    </p:cNvPr>
                    <p:cNvSpPr/>
                    <p:nvPr/>
                  </p:nvSpPr>
                  <p:spPr>
                    <a:xfrm>
                      <a:off x="5306038" y="4868265"/>
                      <a:ext cx="383177" cy="1079863"/>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39" name="Oval 238">
                      <a:extLst>
                        <a:ext uri="{FF2B5EF4-FFF2-40B4-BE49-F238E27FC236}">
                          <a16:creationId xmlns:a16="http://schemas.microsoft.com/office/drawing/2014/main" id="{118F6258-9D46-163C-5BF0-4F49090C0491}"/>
                        </a:ext>
                      </a:extLst>
                    </p:cNvPr>
                    <p:cNvSpPr/>
                    <p:nvPr/>
                  </p:nvSpPr>
                  <p:spPr>
                    <a:xfrm>
                      <a:off x="5172377" y="5322129"/>
                      <a:ext cx="221267" cy="255224"/>
                    </a:xfrm>
                    <a:prstGeom prst="ellipse">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cxnSp>
                  <p:nvCxnSpPr>
                    <p:cNvPr id="240" name="Straight Connector 239">
                      <a:extLst>
                        <a:ext uri="{FF2B5EF4-FFF2-40B4-BE49-F238E27FC236}">
                          <a16:creationId xmlns:a16="http://schemas.microsoft.com/office/drawing/2014/main" id="{4CA2055B-210D-790E-0734-952F649BAAB2}"/>
                        </a:ext>
                      </a:extLst>
                    </p:cNvPr>
                    <p:cNvCxnSpPr>
                      <a:cxnSpLocks/>
                    </p:cNvCxnSpPr>
                    <p:nvPr/>
                  </p:nvCxnSpPr>
                  <p:spPr>
                    <a:xfrm>
                      <a:off x="5170079" y="4124801"/>
                      <a:ext cx="210810" cy="0"/>
                    </a:xfrm>
                    <a:prstGeom prst="line">
                      <a:avLst/>
                    </a:prstGeom>
                    <a:noFill/>
                    <a:ln w="19050" cap="flat" cmpd="sng" algn="ctr">
                      <a:solidFill>
                        <a:sysClr val="windowText" lastClr="000000"/>
                      </a:solidFill>
                      <a:prstDash val="solid"/>
                      <a:miter lim="800000"/>
                    </a:ln>
                    <a:effectLst/>
                  </p:spPr>
                </p:cxnSp>
                <p:cxnSp>
                  <p:nvCxnSpPr>
                    <p:cNvPr id="241" name="Straight Connector 240">
                      <a:extLst>
                        <a:ext uri="{FF2B5EF4-FFF2-40B4-BE49-F238E27FC236}">
                          <a16:creationId xmlns:a16="http://schemas.microsoft.com/office/drawing/2014/main" id="{F3061429-03E8-2319-1701-ECBC4D13A021}"/>
                        </a:ext>
                      </a:extLst>
                    </p:cNvPr>
                    <p:cNvCxnSpPr>
                      <a:cxnSpLocks/>
                    </p:cNvCxnSpPr>
                    <p:nvPr/>
                  </p:nvCxnSpPr>
                  <p:spPr>
                    <a:xfrm>
                      <a:off x="5136942" y="4076014"/>
                      <a:ext cx="277084" cy="0"/>
                    </a:xfrm>
                    <a:prstGeom prst="line">
                      <a:avLst/>
                    </a:prstGeom>
                    <a:noFill/>
                    <a:ln w="19050" cap="flat" cmpd="sng" algn="ctr">
                      <a:solidFill>
                        <a:sysClr val="windowText" lastClr="000000"/>
                      </a:solidFill>
                      <a:prstDash val="solid"/>
                      <a:miter lim="800000"/>
                    </a:ln>
                    <a:effectLst/>
                  </p:spPr>
                </p:cxnSp>
              </p:grpSp>
              <p:sp>
                <p:nvSpPr>
                  <p:cNvPr id="226" name="Freeform: Shape 225">
                    <a:extLst>
                      <a:ext uri="{FF2B5EF4-FFF2-40B4-BE49-F238E27FC236}">
                        <a16:creationId xmlns:a16="http://schemas.microsoft.com/office/drawing/2014/main" id="{813B4F73-F409-2FA5-F9FD-31494106D8F8}"/>
                      </a:ext>
                    </a:extLst>
                  </p:cNvPr>
                  <p:cNvSpPr/>
                  <p:nvPr/>
                </p:nvSpPr>
                <p:spPr>
                  <a:xfrm rot="10334304">
                    <a:off x="6975749" y="6110441"/>
                    <a:ext cx="77721" cy="266983"/>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27" name="Oval 226">
                    <a:extLst>
                      <a:ext uri="{FF2B5EF4-FFF2-40B4-BE49-F238E27FC236}">
                        <a16:creationId xmlns:a16="http://schemas.microsoft.com/office/drawing/2014/main" id="{60C66BD1-F2B9-18C1-042A-7851631D3C67}"/>
                      </a:ext>
                    </a:extLst>
                  </p:cNvPr>
                  <p:cNvSpPr/>
                  <p:nvPr/>
                </p:nvSpPr>
                <p:spPr>
                  <a:xfrm rot="2216038">
                    <a:off x="5960082" y="6387164"/>
                    <a:ext cx="401783" cy="1079861"/>
                  </a:xfrm>
                  <a:prstGeom prst="ellipse">
                    <a:avLst/>
                  </a:prstGeom>
                  <a:solidFill>
                    <a:srgbClr val="4472C4">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28" name="Freeform: Shape 227">
                    <a:extLst>
                      <a:ext uri="{FF2B5EF4-FFF2-40B4-BE49-F238E27FC236}">
                        <a16:creationId xmlns:a16="http://schemas.microsoft.com/office/drawing/2014/main" id="{258E972F-B121-3690-C32C-AD01164EA70A}"/>
                      </a:ext>
                    </a:extLst>
                  </p:cNvPr>
                  <p:cNvSpPr/>
                  <p:nvPr/>
                </p:nvSpPr>
                <p:spPr>
                  <a:xfrm rot="10800000">
                    <a:off x="5796173" y="6459596"/>
                    <a:ext cx="66869" cy="766634"/>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29" name="Oval 228">
                    <a:extLst>
                      <a:ext uri="{FF2B5EF4-FFF2-40B4-BE49-F238E27FC236}">
                        <a16:creationId xmlns:a16="http://schemas.microsoft.com/office/drawing/2014/main" id="{283F2251-1EAD-9EBC-86FB-4F268248F29A}"/>
                      </a:ext>
                    </a:extLst>
                  </p:cNvPr>
                  <p:cNvSpPr/>
                  <p:nvPr/>
                </p:nvSpPr>
                <p:spPr>
                  <a:xfrm rot="19326989">
                    <a:off x="5938518" y="6367091"/>
                    <a:ext cx="383179" cy="1079861"/>
                  </a:xfrm>
                  <a:prstGeom prst="ellips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sp>
              <p:nvSpPr>
                <p:cNvPr id="223" name="Freeform: Shape 222">
                  <a:extLst>
                    <a:ext uri="{FF2B5EF4-FFF2-40B4-BE49-F238E27FC236}">
                      <a16:creationId xmlns:a16="http://schemas.microsoft.com/office/drawing/2014/main" id="{6E7A837C-8B67-1008-1DD5-DAB5E6BFD079}"/>
                    </a:ext>
                  </a:extLst>
                </p:cNvPr>
                <p:cNvSpPr/>
                <p:nvPr/>
              </p:nvSpPr>
              <p:spPr>
                <a:xfrm rot="21375142">
                  <a:off x="9554447" y="6103613"/>
                  <a:ext cx="38123" cy="339701"/>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24" name="Freeform: Shape 223">
                  <a:extLst>
                    <a:ext uri="{FF2B5EF4-FFF2-40B4-BE49-F238E27FC236}">
                      <a16:creationId xmlns:a16="http://schemas.microsoft.com/office/drawing/2014/main" id="{CC00F24C-7337-2F70-B500-CDDA95988511}"/>
                    </a:ext>
                  </a:extLst>
                </p:cNvPr>
                <p:cNvSpPr/>
                <p:nvPr/>
              </p:nvSpPr>
              <p:spPr>
                <a:xfrm flipH="1">
                  <a:off x="8870535" y="5964335"/>
                  <a:ext cx="83119" cy="192644"/>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204" name="Group 203">
              <a:extLst>
                <a:ext uri="{FF2B5EF4-FFF2-40B4-BE49-F238E27FC236}">
                  <a16:creationId xmlns:a16="http://schemas.microsoft.com/office/drawing/2014/main" id="{A1CDE061-FBBA-014F-EAC1-48173FD2BCF2}"/>
                </a:ext>
              </a:extLst>
            </p:cNvPr>
            <p:cNvGrpSpPr/>
            <p:nvPr/>
          </p:nvGrpSpPr>
          <p:grpSpPr>
            <a:xfrm>
              <a:off x="3084537" y="2350921"/>
              <a:ext cx="228837" cy="370702"/>
              <a:chOff x="2168058" y="1050572"/>
              <a:chExt cx="327494" cy="532090"/>
            </a:xfrm>
          </p:grpSpPr>
          <p:sp>
            <p:nvSpPr>
              <p:cNvPr id="210" name="Oval 209">
                <a:extLst>
                  <a:ext uri="{FF2B5EF4-FFF2-40B4-BE49-F238E27FC236}">
                    <a16:creationId xmlns:a16="http://schemas.microsoft.com/office/drawing/2014/main" id="{54582B5E-FA74-5F5F-500F-1E3ACFB0B361}"/>
                  </a:ext>
                </a:extLst>
              </p:cNvPr>
              <p:cNvSpPr/>
              <p:nvPr/>
            </p:nvSpPr>
            <p:spPr>
              <a:xfrm rot="19383962" flipH="1">
                <a:off x="2238267" y="1061436"/>
                <a:ext cx="205230" cy="430784"/>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1" name="Freeform: Shape 210">
                <a:extLst>
                  <a:ext uri="{FF2B5EF4-FFF2-40B4-BE49-F238E27FC236}">
                    <a16:creationId xmlns:a16="http://schemas.microsoft.com/office/drawing/2014/main" id="{6C15E4E0-407E-74C4-5436-9AF7B35D772D}"/>
                  </a:ext>
                </a:extLst>
              </p:cNvPr>
              <p:cNvSpPr/>
              <p:nvPr/>
            </p:nvSpPr>
            <p:spPr>
              <a:xfrm rot="21224965" flipH="1">
                <a:off x="2168058" y="1120452"/>
                <a:ext cx="35816" cy="305828"/>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2" name="Oval 211">
                <a:extLst>
                  <a:ext uri="{FF2B5EF4-FFF2-40B4-BE49-F238E27FC236}">
                    <a16:creationId xmlns:a16="http://schemas.microsoft.com/office/drawing/2014/main" id="{C2989343-17E2-339F-7221-C8A25C589EC3}"/>
                  </a:ext>
                </a:extLst>
              </p:cNvPr>
              <p:cNvSpPr/>
              <p:nvPr/>
            </p:nvSpPr>
            <p:spPr>
              <a:xfrm rot="2273011" flipH="1">
                <a:off x="2252434" y="1050572"/>
                <a:ext cx="205230" cy="430784"/>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13" name="Freeform: Shape 212">
                <a:extLst>
                  <a:ext uri="{FF2B5EF4-FFF2-40B4-BE49-F238E27FC236}">
                    <a16:creationId xmlns:a16="http://schemas.microsoft.com/office/drawing/2014/main" id="{2E744AB8-6A93-6D06-9B6D-C51EB9BF88AA}"/>
                  </a:ext>
                </a:extLst>
              </p:cNvPr>
              <p:cNvSpPr/>
              <p:nvPr/>
            </p:nvSpPr>
            <p:spPr>
              <a:xfrm flipH="1">
                <a:off x="2421954" y="1464544"/>
                <a:ext cx="73598" cy="118118"/>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nvGrpSpPr>
            <p:cNvPr id="205" name="Group 204">
              <a:extLst>
                <a:ext uri="{FF2B5EF4-FFF2-40B4-BE49-F238E27FC236}">
                  <a16:creationId xmlns:a16="http://schemas.microsoft.com/office/drawing/2014/main" id="{2FA1A7CC-9C3E-CBAB-C37A-E7CFFE444B5D}"/>
                </a:ext>
              </a:extLst>
            </p:cNvPr>
            <p:cNvGrpSpPr/>
            <p:nvPr/>
          </p:nvGrpSpPr>
          <p:grpSpPr>
            <a:xfrm flipH="1">
              <a:off x="3449381" y="2341659"/>
              <a:ext cx="228837" cy="370702"/>
              <a:chOff x="2168058" y="1050572"/>
              <a:chExt cx="327494" cy="532090"/>
            </a:xfrm>
          </p:grpSpPr>
          <p:sp>
            <p:nvSpPr>
              <p:cNvPr id="206" name="Oval 205">
                <a:extLst>
                  <a:ext uri="{FF2B5EF4-FFF2-40B4-BE49-F238E27FC236}">
                    <a16:creationId xmlns:a16="http://schemas.microsoft.com/office/drawing/2014/main" id="{638EDE10-EB32-09CA-2143-36D2525FFECA}"/>
                  </a:ext>
                </a:extLst>
              </p:cNvPr>
              <p:cNvSpPr/>
              <p:nvPr/>
            </p:nvSpPr>
            <p:spPr>
              <a:xfrm rot="19383962" flipH="1">
                <a:off x="2238267" y="1061436"/>
                <a:ext cx="205230" cy="430784"/>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07" name="Freeform: Shape 206">
                <a:extLst>
                  <a:ext uri="{FF2B5EF4-FFF2-40B4-BE49-F238E27FC236}">
                    <a16:creationId xmlns:a16="http://schemas.microsoft.com/office/drawing/2014/main" id="{909A72B3-FDA0-BAF7-EFDE-1143E48824C3}"/>
                  </a:ext>
                </a:extLst>
              </p:cNvPr>
              <p:cNvSpPr/>
              <p:nvPr/>
            </p:nvSpPr>
            <p:spPr>
              <a:xfrm rot="21224965" flipH="1">
                <a:off x="2168058" y="1120452"/>
                <a:ext cx="35816" cy="305828"/>
              </a:xfrm>
              <a:custGeom>
                <a:avLst/>
                <a:gdLst>
                  <a:gd name="connsiteX0" fmla="*/ 0 w 97511"/>
                  <a:gd name="connsiteY0" fmla="*/ 0 h 529653"/>
                  <a:gd name="connsiteX1" fmla="*/ 97436 w 97511"/>
                  <a:gd name="connsiteY1" fmla="*/ 277318 h 529653"/>
                  <a:gd name="connsiteX2" fmla="*/ 17489 w 97511"/>
                  <a:gd name="connsiteY2" fmla="*/ 529653 h 529653"/>
                </a:gdLst>
                <a:ahLst/>
                <a:cxnLst>
                  <a:cxn ang="0">
                    <a:pos x="connsiteX0" y="connsiteY0"/>
                  </a:cxn>
                  <a:cxn ang="0">
                    <a:pos x="connsiteX1" y="connsiteY1"/>
                  </a:cxn>
                  <a:cxn ang="0">
                    <a:pos x="connsiteX2" y="connsiteY2"/>
                  </a:cxn>
                </a:cxnLst>
                <a:rect l="l" t="t" r="r" b="b"/>
                <a:pathLst>
                  <a:path w="97511" h="529653">
                    <a:moveTo>
                      <a:pt x="0" y="0"/>
                    </a:moveTo>
                    <a:cubicBezTo>
                      <a:pt x="47260" y="94521"/>
                      <a:pt x="94521" y="189043"/>
                      <a:pt x="97436" y="277318"/>
                    </a:cubicBezTo>
                    <a:cubicBezTo>
                      <a:pt x="100351" y="365593"/>
                      <a:pt x="17489" y="529653"/>
                      <a:pt x="17489" y="529653"/>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08" name="Oval 207">
                <a:extLst>
                  <a:ext uri="{FF2B5EF4-FFF2-40B4-BE49-F238E27FC236}">
                    <a16:creationId xmlns:a16="http://schemas.microsoft.com/office/drawing/2014/main" id="{52C50659-2DA0-2104-3F98-CBD7CCD3A412}"/>
                  </a:ext>
                </a:extLst>
              </p:cNvPr>
              <p:cNvSpPr/>
              <p:nvPr/>
            </p:nvSpPr>
            <p:spPr>
              <a:xfrm rot="2273011" flipH="1">
                <a:off x="2252434" y="1050572"/>
                <a:ext cx="205230" cy="430784"/>
              </a:xfrm>
              <a:prstGeom prst="ellipse">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sp>
            <p:nvSpPr>
              <p:cNvPr id="209" name="Freeform: Shape 208">
                <a:extLst>
                  <a:ext uri="{FF2B5EF4-FFF2-40B4-BE49-F238E27FC236}">
                    <a16:creationId xmlns:a16="http://schemas.microsoft.com/office/drawing/2014/main" id="{C7573D06-F397-ACE7-B140-D2DD1CF0107C}"/>
                  </a:ext>
                </a:extLst>
              </p:cNvPr>
              <p:cNvSpPr/>
              <p:nvPr/>
            </p:nvSpPr>
            <p:spPr>
              <a:xfrm flipH="1">
                <a:off x="2421954" y="1464544"/>
                <a:ext cx="73598" cy="118118"/>
              </a:xfrm>
              <a:custGeom>
                <a:avLst/>
                <a:gdLst>
                  <a:gd name="connsiteX0" fmla="*/ 96248 w 137412"/>
                  <a:gd name="connsiteY0" fmla="*/ 0 h 296092"/>
                  <a:gd name="connsiteX1" fmla="*/ 454 w 137412"/>
                  <a:gd name="connsiteY1" fmla="*/ 113212 h 296092"/>
                  <a:gd name="connsiteX2" fmla="*/ 131083 w 137412"/>
                  <a:gd name="connsiteY2" fmla="*/ 156755 h 296092"/>
                  <a:gd name="connsiteX3" fmla="*/ 104957 w 137412"/>
                  <a:gd name="connsiteY3" fmla="*/ 296092 h 296092"/>
                </a:gdLst>
                <a:ahLst/>
                <a:cxnLst>
                  <a:cxn ang="0">
                    <a:pos x="connsiteX0" y="connsiteY0"/>
                  </a:cxn>
                  <a:cxn ang="0">
                    <a:pos x="connsiteX1" y="connsiteY1"/>
                  </a:cxn>
                  <a:cxn ang="0">
                    <a:pos x="connsiteX2" y="connsiteY2"/>
                  </a:cxn>
                  <a:cxn ang="0">
                    <a:pos x="connsiteX3" y="connsiteY3"/>
                  </a:cxn>
                </a:cxnLst>
                <a:rect l="l" t="t" r="r" b="b"/>
                <a:pathLst>
                  <a:path w="137412" h="296092">
                    <a:moveTo>
                      <a:pt x="96248" y="0"/>
                    </a:moveTo>
                    <a:cubicBezTo>
                      <a:pt x="45448" y="43543"/>
                      <a:pt x="-5352" y="87086"/>
                      <a:pt x="454" y="113212"/>
                    </a:cubicBezTo>
                    <a:cubicBezTo>
                      <a:pt x="6260" y="139338"/>
                      <a:pt x="113666" y="126275"/>
                      <a:pt x="131083" y="156755"/>
                    </a:cubicBezTo>
                    <a:cubicBezTo>
                      <a:pt x="148500" y="187235"/>
                      <a:pt x="126728" y="241663"/>
                      <a:pt x="104957" y="29609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mj-lt"/>
                  <a:ea typeface="+mn-ea"/>
                  <a:cs typeface="+mn-cs"/>
                </a:endParaRPr>
              </a:p>
            </p:txBody>
          </p:sp>
        </p:grpSp>
      </p:grpSp>
      <p:sp>
        <p:nvSpPr>
          <p:cNvPr id="146" name="TextBox 145">
            <a:extLst>
              <a:ext uri="{FF2B5EF4-FFF2-40B4-BE49-F238E27FC236}">
                <a16:creationId xmlns:a16="http://schemas.microsoft.com/office/drawing/2014/main" id="{D052F98F-276C-6429-31E2-0526004C4EE8}"/>
              </a:ext>
            </a:extLst>
          </p:cNvPr>
          <p:cNvSpPr txBox="1"/>
          <p:nvPr/>
        </p:nvSpPr>
        <p:spPr>
          <a:xfrm>
            <a:off x="4480317" y="1660390"/>
            <a:ext cx="46839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CD3</a:t>
            </a:r>
          </a:p>
        </p:txBody>
      </p:sp>
      <p:sp>
        <p:nvSpPr>
          <p:cNvPr id="242" name="TextBox 241">
            <a:extLst>
              <a:ext uri="{FF2B5EF4-FFF2-40B4-BE49-F238E27FC236}">
                <a16:creationId xmlns:a16="http://schemas.microsoft.com/office/drawing/2014/main" id="{FE094C3D-9843-F528-B995-9E78AD6E40F3}"/>
              </a:ext>
            </a:extLst>
          </p:cNvPr>
          <p:cNvSpPr txBox="1"/>
          <p:nvPr/>
        </p:nvSpPr>
        <p:spPr>
          <a:xfrm>
            <a:off x="5902641" y="2070751"/>
            <a:ext cx="46839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CD3</a:t>
            </a:r>
          </a:p>
        </p:txBody>
      </p:sp>
      <p:sp>
        <p:nvSpPr>
          <p:cNvPr id="243" name="TextBox 242">
            <a:extLst>
              <a:ext uri="{FF2B5EF4-FFF2-40B4-BE49-F238E27FC236}">
                <a16:creationId xmlns:a16="http://schemas.microsoft.com/office/drawing/2014/main" id="{FD6D5DA0-247D-2353-FF45-7785E43B9986}"/>
              </a:ext>
            </a:extLst>
          </p:cNvPr>
          <p:cNvSpPr txBox="1"/>
          <p:nvPr/>
        </p:nvSpPr>
        <p:spPr>
          <a:xfrm>
            <a:off x="3336017" y="4729241"/>
            <a:ext cx="5469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TNF</a:t>
            </a:r>
            <a:r>
              <a:rPr kumimoji="0" lang="el-GR" sz="1100" b="1" i="0" u="none" strike="noStrike" kern="1200" cap="none" spc="0" normalizeH="0" baseline="0" noProof="0">
                <a:ln>
                  <a:noFill/>
                </a:ln>
                <a:solidFill>
                  <a:srgbClr val="000000"/>
                </a:solidFill>
                <a:effectLst/>
                <a:uLnTx/>
                <a:uFillTx/>
                <a:latin typeface="+mj-lt"/>
                <a:ea typeface="+mn-ea"/>
                <a:cs typeface="+mn-cs"/>
              </a:rPr>
              <a:t>α</a:t>
            </a:r>
            <a:endParaRPr kumimoji="0" lang="en-US" sz="1100" b="1" i="0" u="none" strike="noStrike" kern="1200" cap="none" spc="0" normalizeH="0" baseline="0" noProof="0">
              <a:ln>
                <a:noFill/>
              </a:ln>
              <a:solidFill>
                <a:srgbClr val="000000"/>
              </a:solidFill>
              <a:effectLst/>
              <a:uLnTx/>
              <a:uFillTx/>
              <a:latin typeface="+mj-lt"/>
              <a:ea typeface="+mn-ea"/>
              <a:cs typeface="+mn-cs"/>
            </a:endParaRPr>
          </a:p>
        </p:txBody>
      </p:sp>
      <p:sp>
        <p:nvSpPr>
          <p:cNvPr id="250" name="TextBox 249">
            <a:extLst>
              <a:ext uri="{FF2B5EF4-FFF2-40B4-BE49-F238E27FC236}">
                <a16:creationId xmlns:a16="http://schemas.microsoft.com/office/drawing/2014/main" id="{88A11277-5359-0B0A-6C39-B311BDDD7E7A}"/>
              </a:ext>
            </a:extLst>
          </p:cNvPr>
          <p:cNvSpPr txBox="1"/>
          <p:nvPr/>
        </p:nvSpPr>
        <p:spPr>
          <a:xfrm>
            <a:off x="3246924" y="1686939"/>
            <a:ext cx="49885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Her2</a:t>
            </a:r>
          </a:p>
        </p:txBody>
      </p:sp>
      <p:sp>
        <p:nvSpPr>
          <p:cNvPr id="251" name="TextBox 250">
            <a:extLst>
              <a:ext uri="{FF2B5EF4-FFF2-40B4-BE49-F238E27FC236}">
                <a16:creationId xmlns:a16="http://schemas.microsoft.com/office/drawing/2014/main" id="{7101CEFC-D8B6-76DE-1D91-A3519A297A41}"/>
              </a:ext>
            </a:extLst>
          </p:cNvPr>
          <p:cNvSpPr txBox="1"/>
          <p:nvPr/>
        </p:nvSpPr>
        <p:spPr>
          <a:xfrm>
            <a:off x="4095146" y="1891862"/>
            <a:ext cx="49885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Her2</a:t>
            </a:r>
          </a:p>
        </p:txBody>
      </p:sp>
      <p:sp>
        <p:nvSpPr>
          <p:cNvPr id="252" name="TextBox 251">
            <a:extLst>
              <a:ext uri="{FF2B5EF4-FFF2-40B4-BE49-F238E27FC236}">
                <a16:creationId xmlns:a16="http://schemas.microsoft.com/office/drawing/2014/main" id="{01C93591-548E-F639-240B-AE7884A024E4}"/>
              </a:ext>
            </a:extLst>
          </p:cNvPr>
          <p:cNvSpPr txBox="1"/>
          <p:nvPr/>
        </p:nvSpPr>
        <p:spPr>
          <a:xfrm>
            <a:off x="5272922" y="2049143"/>
            <a:ext cx="5389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DLL3</a:t>
            </a:r>
          </a:p>
        </p:txBody>
      </p:sp>
      <p:sp>
        <p:nvSpPr>
          <p:cNvPr id="253" name="TextBox 252">
            <a:extLst>
              <a:ext uri="{FF2B5EF4-FFF2-40B4-BE49-F238E27FC236}">
                <a16:creationId xmlns:a16="http://schemas.microsoft.com/office/drawing/2014/main" id="{A8CF875E-41CE-60B3-B9A7-5884257CD1E1}"/>
              </a:ext>
            </a:extLst>
          </p:cNvPr>
          <p:cNvSpPr txBox="1"/>
          <p:nvPr/>
        </p:nvSpPr>
        <p:spPr>
          <a:xfrm>
            <a:off x="5348284" y="1663655"/>
            <a:ext cx="46839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mj-lt"/>
                <a:ea typeface="+mn-ea"/>
                <a:cs typeface="+mn-cs"/>
              </a:rPr>
              <a:t>CDx</a:t>
            </a:r>
            <a:endParaRPr kumimoji="0" lang="en-US" sz="1100" b="1" i="0" u="none" strike="noStrike" kern="1200" cap="none" spc="0" normalizeH="0" baseline="0" noProof="0">
              <a:ln>
                <a:noFill/>
              </a:ln>
              <a:solidFill>
                <a:srgbClr val="000000"/>
              </a:solidFill>
              <a:effectLst/>
              <a:uLnTx/>
              <a:uFillTx/>
              <a:latin typeface="+mj-lt"/>
              <a:ea typeface="+mn-ea"/>
              <a:cs typeface="+mn-cs"/>
            </a:endParaRPr>
          </a:p>
        </p:txBody>
      </p:sp>
      <p:sp>
        <p:nvSpPr>
          <p:cNvPr id="254" name="TextBox 253">
            <a:extLst>
              <a:ext uri="{FF2B5EF4-FFF2-40B4-BE49-F238E27FC236}">
                <a16:creationId xmlns:a16="http://schemas.microsoft.com/office/drawing/2014/main" id="{ED7A2C60-6789-A962-2B9B-24D7E2A41543}"/>
              </a:ext>
            </a:extLst>
          </p:cNvPr>
          <p:cNvSpPr txBox="1"/>
          <p:nvPr/>
        </p:nvSpPr>
        <p:spPr>
          <a:xfrm>
            <a:off x="4754024" y="2008363"/>
            <a:ext cx="6623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mj-lt"/>
                <a:ea typeface="+mn-ea"/>
                <a:cs typeface="+mn-cs"/>
              </a:rPr>
              <a:t>Costim</a:t>
            </a:r>
            <a:endParaRPr kumimoji="0" lang="en-US" sz="1100" b="1" i="0" u="none" strike="noStrike" kern="1200" cap="none" spc="0" normalizeH="0" baseline="0" noProof="0">
              <a:ln>
                <a:noFill/>
              </a:ln>
              <a:solidFill>
                <a:srgbClr val="000000"/>
              </a:solidFill>
              <a:effectLst/>
              <a:uLnTx/>
              <a:uFillTx/>
              <a:latin typeface="+mj-lt"/>
              <a:ea typeface="+mn-ea"/>
              <a:cs typeface="+mn-cs"/>
            </a:endParaRPr>
          </a:p>
        </p:txBody>
      </p:sp>
      <p:sp>
        <p:nvSpPr>
          <p:cNvPr id="255" name="TextBox 254">
            <a:extLst>
              <a:ext uri="{FF2B5EF4-FFF2-40B4-BE49-F238E27FC236}">
                <a16:creationId xmlns:a16="http://schemas.microsoft.com/office/drawing/2014/main" id="{C59D5077-7525-D9E0-6266-8DD0EB32DB82}"/>
              </a:ext>
            </a:extLst>
          </p:cNvPr>
          <p:cNvSpPr txBox="1"/>
          <p:nvPr/>
        </p:nvSpPr>
        <p:spPr>
          <a:xfrm>
            <a:off x="3888275" y="2768371"/>
            <a:ext cx="6623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mj-lt"/>
                <a:ea typeface="+mn-ea"/>
                <a:cs typeface="+mn-cs"/>
              </a:rPr>
              <a:t>Costim</a:t>
            </a:r>
            <a:endParaRPr kumimoji="0" lang="en-US" sz="1100" b="1" i="0" u="none" strike="noStrike" kern="1200" cap="none" spc="0" normalizeH="0" baseline="0" noProof="0">
              <a:ln>
                <a:noFill/>
              </a:ln>
              <a:solidFill>
                <a:srgbClr val="000000"/>
              </a:solidFill>
              <a:effectLst/>
              <a:uLnTx/>
              <a:uFillTx/>
              <a:latin typeface="+mj-lt"/>
              <a:ea typeface="+mn-ea"/>
              <a:cs typeface="+mn-cs"/>
            </a:endParaRPr>
          </a:p>
        </p:txBody>
      </p:sp>
      <p:sp>
        <p:nvSpPr>
          <p:cNvPr id="256" name="TextBox 255">
            <a:extLst>
              <a:ext uri="{FF2B5EF4-FFF2-40B4-BE49-F238E27FC236}">
                <a16:creationId xmlns:a16="http://schemas.microsoft.com/office/drawing/2014/main" id="{FB12BAA3-2B02-40A2-7CA8-5B9203A20E51}"/>
              </a:ext>
            </a:extLst>
          </p:cNvPr>
          <p:cNvSpPr txBox="1"/>
          <p:nvPr/>
        </p:nvSpPr>
        <p:spPr>
          <a:xfrm>
            <a:off x="4574651" y="4591666"/>
            <a:ext cx="5469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TNF</a:t>
            </a:r>
            <a:r>
              <a:rPr kumimoji="0" lang="el-GR" sz="1100" b="1" i="0" u="none" strike="noStrike" kern="1200" cap="none" spc="0" normalizeH="0" baseline="0" noProof="0">
                <a:ln>
                  <a:noFill/>
                </a:ln>
                <a:solidFill>
                  <a:srgbClr val="000000"/>
                </a:solidFill>
                <a:effectLst/>
                <a:uLnTx/>
                <a:uFillTx/>
                <a:latin typeface="+mj-lt"/>
                <a:ea typeface="+mn-ea"/>
                <a:cs typeface="+mn-cs"/>
              </a:rPr>
              <a:t>α</a:t>
            </a:r>
            <a:endParaRPr kumimoji="0" lang="en-US" sz="1100" b="1" i="0" u="none" strike="noStrike" kern="1200" cap="none" spc="0" normalizeH="0" baseline="0" noProof="0">
              <a:ln>
                <a:noFill/>
              </a:ln>
              <a:solidFill>
                <a:srgbClr val="000000"/>
              </a:solidFill>
              <a:effectLst/>
              <a:uLnTx/>
              <a:uFillTx/>
              <a:latin typeface="+mj-lt"/>
              <a:ea typeface="+mn-ea"/>
              <a:cs typeface="+mn-cs"/>
            </a:endParaRPr>
          </a:p>
        </p:txBody>
      </p:sp>
      <p:sp>
        <p:nvSpPr>
          <p:cNvPr id="257" name="TextBox 256">
            <a:extLst>
              <a:ext uri="{FF2B5EF4-FFF2-40B4-BE49-F238E27FC236}">
                <a16:creationId xmlns:a16="http://schemas.microsoft.com/office/drawing/2014/main" id="{2277B431-53DE-1DA0-4FF2-4D27C660DDC7}"/>
              </a:ext>
            </a:extLst>
          </p:cNvPr>
          <p:cNvSpPr txBox="1"/>
          <p:nvPr/>
        </p:nvSpPr>
        <p:spPr>
          <a:xfrm>
            <a:off x="5419854" y="4619861"/>
            <a:ext cx="5068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avb7</a:t>
            </a:r>
          </a:p>
        </p:txBody>
      </p:sp>
      <p:sp>
        <p:nvSpPr>
          <p:cNvPr id="258" name="TextBox 257">
            <a:extLst>
              <a:ext uri="{FF2B5EF4-FFF2-40B4-BE49-F238E27FC236}">
                <a16:creationId xmlns:a16="http://schemas.microsoft.com/office/drawing/2014/main" id="{7F2F29FC-A1D0-42BE-39C0-01EC44FDEB72}"/>
              </a:ext>
            </a:extLst>
          </p:cNvPr>
          <p:cNvSpPr txBox="1"/>
          <p:nvPr/>
        </p:nvSpPr>
        <p:spPr>
          <a:xfrm>
            <a:off x="3206828" y="3292809"/>
            <a:ext cx="7489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Target X</a:t>
            </a:r>
          </a:p>
        </p:txBody>
      </p:sp>
      <p:sp>
        <p:nvSpPr>
          <p:cNvPr id="259" name="TextBox 258">
            <a:extLst>
              <a:ext uri="{FF2B5EF4-FFF2-40B4-BE49-F238E27FC236}">
                <a16:creationId xmlns:a16="http://schemas.microsoft.com/office/drawing/2014/main" id="{5DA91CF9-DCF6-5CD9-372C-F0A4F037366B}"/>
              </a:ext>
            </a:extLst>
          </p:cNvPr>
          <p:cNvSpPr txBox="1"/>
          <p:nvPr/>
        </p:nvSpPr>
        <p:spPr>
          <a:xfrm>
            <a:off x="5495454" y="3509496"/>
            <a:ext cx="4603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PD1</a:t>
            </a:r>
          </a:p>
        </p:txBody>
      </p:sp>
      <p:sp>
        <p:nvSpPr>
          <p:cNvPr id="260" name="TextBox 259">
            <a:extLst>
              <a:ext uri="{FF2B5EF4-FFF2-40B4-BE49-F238E27FC236}">
                <a16:creationId xmlns:a16="http://schemas.microsoft.com/office/drawing/2014/main" id="{4B8161FA-9605-B022-82AE-DE5A3EA3DBFC}"/>
              </a:ext>
            </a:extLst>
          </p:cNvPr>
          <p:cNvSpPr txBox="1"/>
          <p:nvPr/>
        </p:nvSpPr>
        <p:spPr>
          <a:xfrm>
            <a:off x="4291000" y="3430667"/>
            <a:ext cx="5389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TL1A</a:t>
            </a:r>
          </a:p>
        </p:txBody>
      </p:sp>
      <p:sp>
        <p:nvSpPr>
          <p:cNvPr id="74" name="TextBox 73">
            <a:extLst>
              <a:ext uri="{FF2B5EF4-FFF2-40B4-BE49-F238E27FC236}">
                <a16:creationId xmlns:a16="http://schemas.microsoft.com/office/drawing/2014/main" id="{61D1E664-6DBE-DA1D-FA5C-E84B3C7CF883}"/>
              </a:ext>
            </a:extLst>
          </p:cNvPr>
          <p:cNvSpPr txBox="1"/>
          <p:nvPr/>
        </p:nvSpPr>
        <p:spPr>
          <a:xfrm>
            <a:off x="9356141" y="1420037"/>
            <a:ext cx="2765342"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Prodrug Strategies</a:t>
            </a:r>
          </a:p>
        </p:txBody>
      </p:sp>
      <p:sp>
        <p:nvSpPr>
          <p:cNvPr id="75" name="TextBox 74">
            <a:extLst>
              <a:ext uri="{FF2B5EF4-FFF2-40B4-BE49-F238E27FC236}">
                <a16:creationId xmlns:a16="http://schemas.microsoft.com/office/drawing/2014/main" id="{4979EAC4-27B2-E23B-C663-E40E33A228F9}"/>
              </a:ext>
            </a:extLst>
          </p:cNvPr>
          <p:cNvSpPr txBox="1"/>
          <p:nvPr/>
        </p:nvSpPr>
        <p:spPr>
          <a:xfrm>
            <a:off x="9358223" y="1124853"/>
            <a:ext cx="2758899" cy="307777"/>
          </a:xfrm>
          <a:prstGeom prst="rect">
            <a:avLst/>
          </a:prstGeom>
          <a:solidFill>
            <a:srgbClr val="0E2841"/>
          </a:solidFill>
          <a:ln w="12700">
            <a:solidFill>
              <a:srgbClr val="193F63"/>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mj-lt"/>
              </a:rPr>
              <a:t>Long-acting Injectables</a:t>
            </a:r>
          </a:p>
        </p:txBody>
      </p:sp>
      <p:sp>
        <p:nvSpPr>
          <p:cNvPr id="76" name="Rectangle 75">
            <a:extLst>
              <a:ext uri="{FF2B5EF4-FFF2-40B4-BE49-F238E27FC236}">
                <a16:creationId xmlns:a16="http://schemas.microsoft.com/office/drawing/2014/main" id="{847BC821-F285-3F56-5387-DF28CA25A943}"/>
              </a:ext>
            </a:extLst>
          </p:cNvPr>
          <p:cNvSpPr/>
          <p:nvPr/>
        </p:nvSpPr>
        <p:spPr>
          <a:xfrm>
            <a:off x="9351803" y="1124853"/>
            <a:ext cx="2766580" cy="3824643"/>
          </a:xfrm>
          <a:prstGeom prst="rect">
            <a:avLst/>
          </a:prstGeom>
          <a:noFill/>
          <a:ln w="19050">
            <a:solidFill>
              <a:srgbClr val="0E28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 </a:t>
            </a: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graphicFrame>
        <p:nvGraphicFramePr>
          <p:cNvPr id="77" name="Object 76">
            <a:extLst>
              <a:ext uri="{FF2B5EF4-FFF2-40B4-BE49-F238E27FC236}">
                <a16:creationId xmlns:a16="http://schemas.microsoft.com/office/drawing/2014/main" id="{7B236E5E-8F5A-A908-C946-267C1D561555}"/>
              </a:ext>
            </a:extLst>
          </p:cNvPr>
          <p:cNvGraphicFramePr>
            <a:graphicFrameLocks noChangeAspect="1"/>
          </p:cNvGraphicFramePr>
          <p:nvPr>
            <p:extLst>
              <p:ext uri="{D42A27DB-BD31-4B8C-83A1-F6EECF244321}">
                <p14:modId xmlns:p14="http://schemas.microsoft.com/office/powerpoint/2010/main" val="2736459601"/>
              </p:ext>
            </p:extLst>
          </p:nvPr>
        </p:nvGraphicFramePr>
        <p:xfrm>
          <a:off x="11008903" y="2004793"/>
          <a:ext cx="977992" cy="703105"/>
        </p:xfrm>
        <a:graphic>
          <a:graphicData uri="http://schemas.openxmlformats.org/presentationml/2006/ole">
            <mc:AlternateContent xmlns:mc="http://schemas.openxmlformats.org/markup-compatibility/2006">
              <mc:Choice xmlns:v="urn:schemas-microsoft-com:vml" Requires="v">
                <p:oleObj name="CS ChemDraw Drawing" r:id="rId14" imgW="1874182" imgH="1340820" progId="ChemDraw.Document.6.0">
                  <p:embed/>
                </p:oleObj>
              </mc:Choice>
              <mc:Fallback>
                <p:oleObj name="CS ChemDraw Drawing" r:id="rId14" imgW="1874182" imgH="1340820" progId="ChemDraw.Document.6.0">
                  <p:embed/>
                  <p:pic>
                    <p:nvPicPr>
                      <p:cNvPr id="77" name="Object 76">
                        <a:extLst>
                          <a:ext uri="{FF2B5EF4-FFF2-40B4-BE49-F238E27FC236}">
                            <a16:creationId xmlns:a16="http://schemas.microsoft.com/office/drawing/2014/main" id="{7B236E5E-8F5A-A908-C946-267C1D561555}"/>
                          </a:ext>
                        </a:extLst>
                      </p:cNvPr>
                      <p:cNvPicPr/>
                      <p:nvPr/>
                    </p:nvPicPr>
                    <p:blipFill>
                      <a:blip r:embed="rId15"/>
                      <a:stretch>
                        <a:fillRect/>
                      </a:stretch>
                    </p:blipFill>
                    <p:spPr>
                      <a:xfrm>
                        <a:off x="11008903" y="2004793"/>
                        <a:ext cx="977992" cy="703105"/>
                      </a:xfrm>
                      <a:prstGeom prst="rect">
                        <a:avLst/>
                      </a:prstGeom>
                      <a:solidFill>
                        <a:schemeClr val="bg1"/>
                      </a:solidFill>
                    </p:spPr>
                  </p:pic>
                </p:oleObj>
              </mc:Fallback>
            </mc:AlternateContent>
          </a:graphicData>
        </a:graphic>
      </p:graphicFrame>
      <p:graphicFrame>
        <p:nvGraphicFramePr>
          <p:cNvPr id="78" name="Object 77">
            <a:extLst>
              <a:ext uri="{FF2B5EF4-FFF2-40B4-BE49-F238E27FC236}">
                <a16:creationId xmlns:a16="http://schemas.microsoft.com/office/drawing/2014/main" id="{13178565-0D8A-CA6C-789F-DBEC6979A303}"/>
              </a:ext>
            </a:extLst>
          </p:cNvPr>
          <p:cNvGraphicFramePr>
            <a:graphicFrameLocks noChangeAspect="1"/>
          </p:cNvGraphicFramePr>
          <p:nvPr>
            <p:extLst>
              <p:ext uri="{D42A27DB-BD31-4B8C-83A1-F6EECF244321}">
                <p14:modId xmlns:p14="http://schemas.microsoft.com/office/powerpoint/2010/main" val="806103881"/>
              </p:ext>
            </p:extLst>
          </p:nvPr>
        </p:nvGraphicFramePr>
        <p:xfrm>
          <a:off x="9553501" y="1943505"/>
          <a:ext cx="1071449" cy="716885"/>
        </p:xfrm>
        <a:graphic>
          <a:graphicData uri="http://schemas.openxmlformats.org/presentationml/2006/ole">
            <mc:AlternateContent xmlns:mc="http://schemas.openxmlformats.org/markup-compatibility/2006">
              <mc:Choice xmlns:v="urn:schemas-microsoft-com:vml" Requires="v">
                <p:oleObj name="CS ChemDraw Drawing" r:id="rId16" imgW="1874260" imgH="1249384" progId="ChemDraw.Document.6.0">
                  <p:embed/>
                </p:oleObj>
              </mc:Choice>
              <mc:Fallback>
                <p:oleObj name="CS ChemDraw Drawing" r:id="rId16" imgW="1874260" imgH="1249384" progId="ChemDraw.Document.6.0">
                  <p:embed/>
                  <p:pic>
                    <p:nvPicPr>
                      <p:cNvPr id="78" name="Object 77">
                        <a:extLst>
                          <a:ext uri="{FF2B5EF4-FFF2-40B4-BE49-F238E27FC236}">
                            <a16:creationId xmlns:a16="http://schemas.microsoft.com/office/drawing/2014/main" id="{13178565-0D8A-CA6C-789F-DBEC6979A303}"/>
                          </a:ext>
                        </a:extLst>
                      </p:cNvPr>
                      <p:cNvPicPr/>
                      <p:nvPr/>
                    </p:nvPicPr>
                    <p:blipFill>
                      <a:blip r:embed="rId17"/>
                      <a:stretch>
                        <a:fillRect/>
                      </a:stretch>
                    </p:blipFill>
                    <p:spPr>
                      <a:xfrm>
                        <a:off x="9553501" y="1943505"/>
                        <a:ext cx="1071449" cy="716885"/>
                      </a:xfrm>
                      <a:prstGeom prst="rect">
                        <a:avLst/>
                      </a:prstGeom>
                      <a:solidFill>
                        <a:schemeClr val="bg1"/>
                      </a:solidFill>
                    </p:spPr>
                  </p:pic>
                </p:oleObj>
              </mc:Fallback>
            </mc:AlternateContent>
          </a:graphicData>
        </a:graphic>
      </p:graphicFrame>
      <p:sp>
        <p:nvSpPr>
          <p:cNvPr id="79" name="TextBox 78">
            <a:extLst>
              <a:ext uri="{FF2B5EF4-FFF2-40B4-BE49-F238E27FC236}">
                <a16:creationId xmlns:a16="http://schemas.microsoft.com/office/drawing/2014/main" id="{CC0B97D9-16C3-97B5-3057-6970F34AA33D}"/>
              </a:ext>
            </a:extLst>
          </p:cNvPr>
          <p:cNvSpPr txBox="1"/>
          <p:nvPr/>
        </p:nvSpPr>
        <p:spPr>
          <a:xfrm>
            <a:off x="9385391" y="1700355"/>
            <a:ext cx="27077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2E2C3B"/>
                </a:solidFill>
                <a:effectLst/>
                <a:uLnTx/>
                <a:uFillTx/>
                <a:latin typeface="+mj-lt"/>
                <a:ea typeface="+mn-ea"/>
                <a:cs typeface="+mn-cs"/>
              </a:rPr>
              <a:t>Approved antimalarial atovaquone</a:t>
            </a:r>
          </a:p>
        </p:txBody>
      </p:sp>
      <p:cxnSp>
        <p:nvCxnSpPr>
          <p:cNvPr id="80" name="Straight Arrow Connector 79">
            <a:extLst>
              <a:ext uri="{FF2B5EF4-FFF2-40B4-BE49-F238E27FC236}">
                <a16:creationId xmlns:a16="http://schemas.microsoft.com/office/drawing/2014/main" id="{83015A03-08CA-3E02-14C0-2FC35C878281}"/>
              </a:ext>
            </a:extLst>
          </p:cNvPr>
          <p:cNvCxnSpPr>
            <a:cxnSpLocks/>
            <a:stCxn id="82" idx="6"/>
            <a:endCxn id="91" idx="2"/>
          </p:cNvCxnSpPr>
          <p:nvPr/>
        </p:nvCxnSpPr>
        <p:spPr>
          <a:xfrm>
            <a:off x="10201864" y="2522889"/>
            <a:ext cx="1096078" cy="838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C607F99-29B9-194B-48FC-D652F6A7533A}"/>
              </a:ext>
            </a:extLst>
          </p:cNvPr>
          <p:cNvSpPr txBox="1"/>
          <p:nvPr/>
        </p:nvSpPr>
        <p:spPr>
          <a:xfrm>
            <a:off x="9516716" y="2707578"/>
            <a:ext cx="245758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193F63"/>
                </a:solidFill>
                <a:effectLst/>
                <a:uLnTx/>
                <a:uFillTx/>
                <a:latin typeface="+mj-lt"/>
                <a:ea typeface="+mn-ea"/>
                <a:cs typeface="+mn-cs"/>
              </a:rPr>
              <a:t>Improved PK and chemical stability</a:t>
            </a:r>
          </a:p>
        </p:txBody>
      </p:sp>
      <p:sp>
        <p:nvSpPr>
          <p:cNvPr id="82" name="Oval 81">
            <a:extLst>
              <a:ext uri="{FF2B5EF4-FFF2-40B4-BE49-F238E27FC236}">
                <a16:creationId xmlns:a16="http://schemas.microsoft.com/office/drawing/2014/main" id="{01E5886B-A3FA-A2C7-4E01-CA4D75848B23}"/>
              </a:ext>
            </a:extLst>
          </p:cNvPr>
          <p:cNvSpPr/>
          <p:nvPr/>
        </p:nvSpPr>
        <p:spPr>
          <a:xfrm>
            <a:off x="9927544" y="2385729"/>
            <a:ext cx="2743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91" name="Oval 90">
            <a:extLst>
              <a:ext uri="{FF2B5EF4-FFF2-40B4-BE49-F238E27FC236}">
                <a16:creationId xmlns:a16="http://schemas.microsoft.com/office/drawing/2014/main" id="{DCAE3CFD-254E-3BC3-FB9F-224B53681F8B}"/>
              </a:ext>
            </a:extLst>
          </p:cNvPr>
          <p:cNvSpPr/>
          <p:nvPr/>
        </p:nvSpPr>
        <p:spPr>
          <a:xfrm>
            <a:off x="11297942" y="2469549"/>
            <a:ext cx="2743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92" name="TextBox 91">
            <a:extLst>
              <a:ext uri="{FF2B5EF4-FFF2-40B4-BE49-F238E27FC236}">
                <a16:creationId xmlns:a16="http://schemas.microsoft.com/office/drawing/2014/main" id="{016661EA-43F5-8CAA-0DFA-79FEE61C3BCC}"/>
              </a:ext>
            </a:extLst>
          </p:cNvPr>
          <p:cNvSpPr txBox="1"/>
          <p:nvPr/>
        </p:nvSpPr>
        <p:spPr>
          <a:xfrm>
            <a:off x="9356141" y="2965684"/>
            <a:ext cx="2760981" cy="261610"/>
          </a:xfrm>
          <a:prstGeom prst="rect">
            <a:avLst/>
          </a:prstGeom>
          <a:solidFill>
            <a:schemeClr val="bg1">
              <a:lumMod val="95000"/>
            </a:schemeClr>
          </a:solidFill>
          <a:ln w="12700">
            <a:solidFill>
              <a:srgbClr val="0E2841"/>
            </a:solidFill>
          </a:ln>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216669"/>
                </a:solidFill>
                <a:effectLst/>
                <a:uLnTx/>
                <a:uFillTx/>
                <a:latin typeface="+mj-lt"/>
                <a:ea typeface="+mn-ea"/>
                <a:cs typeface="+mn-cs"/>
              </a:rPr>
              <a:t>Long-acting Formulation Strategies</a:t>
            </a:r>
          </a:p>
        </p:txBody>
      </p:sp>
      <p:pic>
        <p:nvPicPr>
          <p:cNvPr id="93" name="Picture 92">
            <a:extLst>
              <a:ext uri="{FF2B5EF4-FFF2-40B4-BE49-F238E27FC236}">
                <a16:creationId xmlns:a16="http://schemas.microsoft.com/office/drawing/2014/main" id="{7C698770-6A53-84E2-0ADE-E3E6325F36D8}"/>
              </a:ext>
            </a:extLst>
          </p:cNvPr>
          <p:cNvPicPr>
            <a:picLocks noChangeAspect="1"/>
          </p:cNvPicPr>
          <p:nvPr/>
        </p:nvPicPr>
        <p:blipFill>
          <a:blip r:embed="rId18">
            <a:extLst>
              <a:ext uri="{28A0092B-C50C-407E-A947-70E740481C1C}">
                <a14:useLocalDpi xmlns:a14="http://schemas.microsoft.com/office/drawing/2010/main" val="0"/>
              </a:ext>
            </a:extLst>
          </a:blip>
          <a:srcRect t="2083" b="-1086"/>
          <a:stretch/>
        </p:blipFill>
        <p:spPr>
          <a:xfrm>
            <a:off x="9508472" y="3255523"/>
            <a:ext cx="2496016" cy="1661992"/>
          </a:xfrm>
          <a:prstGeom prst="rect">
            <a:avLst/>
          </a:prstGeom>
        </p:spPr>
      </p:pic>
      <p:sp>
        <p:nvSpPr>
          <p:cNvPr id="4" name="TextBox 3">
            <a:extLst>
              <a:ext uri="{FF2B5EF4-FFF2-40B4-BE49-F238E27FC236}">
                <a16:creationId xmlns:a16="http://schemas.microsoft.com/office/drawing/2014/main" id="{E79430FE-B7E3-20DF-A3F8-888C704E1330}"/>
              </a:ext>
            </a:extLst>
          </p:cNvPr>
          <p:cNvSpPr txBox="1"/>
          <p:nvPr/>
        </p:nvSpPr>
        <p:spPr>
          <a:xfrm>
            <a:off x="79712" y="5055512"/>
            <a:ext cx="2987765" cy="1015663"/>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0E2841"/>
                </a:solidFill>
                <a:effectLst/>
                <a:uLnTx/>
                <a:uFillTx/>
                <a:latin typeface="+mj-lt"/>
              </a:rPr>
              <a:t>Intelligently designed DEL libraries enable range of programs, including opportunity for oral cytokine inhibitors (IL-23R, IL-4R, TL1A)</a:t>
            </a:r>
          </a:p>
          <a:p>
            <a:pPr marL="0" marR="0" lvl="0" indent="0" algn="ctr" defTabSz="914400" rtl="0" eaLnBrk="1" fontAlgn="auto" latinLnBrk="0" hangingPunct="1">
              <a:lnSpc>
                <a:spcPct val="100000"/>
              </a:lnSpc>
              <a:spcBef>
                <a:spcPts val="300"/>
              </a:spcBef>
              <a:spcAft>
                <a:spcPts val="300"/>
              </a:spcAft>
              <a:buClrTx/>
              <a:buSzTx/>
              <a:buFontTx/>
              <a:buNone/>
              <a:tabLst/>
              <a:defRPr/>
            </a:pPr>
            <a:r>
              <a:rPr lang="en-US" sz="1100" dirty="0" err="1">
                <a:solidFill>
                  <a:srgbClr val="0E2841"/>
                </a:solidFill>
                <a:latin typeface="+mj-lt"/>
              </a:rPr>
              <a:t>ReFRAME</a:t>
            </a:r>
            <a:r>
              <a:rPr lang="en-US" sz="1100" dirty="0">
                <a:solidFill>
                  <a:srgbClr val="0E2841"/>
                </a:solidFill>
                <a:latin typeface="+mj-lt"/>
              </a:rPr>
              <a:t> repurposes drugs for new indications, accelerating development</a:t>
            </a:r>
          </a:p>
        </p:txBody>
      </p:sp>
      <p:sp>
        <p:nvSpPr>
          <p:cNvPr id="95" name="TextBox 94">
            <a:extLst>
              <a:ext uri="{FF2B5EF4-FFF2-40B4-BE49-F238E27FC236}">
                <a16:creationId xmlns:a16="http://schemas.microsoft.com/office/drawing/2014/main" id="{DB7D6D54-BE63-F082-5CA9-FEEA847FF248}"/>
              </a:ext>
            </a:extLst>
          </p:cNvPr>
          <p:cNvSpPr txBox="1"/>
          <p:nvPr/>
        </p:nvSpPr>
        <p:spPr>
          <a:xfrm>
            <a:off x="3191967" y="5055512"/>
            <a:ext cx="3111801"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0E2841"/>
                </a:solidFill>
                <a:effectLst/>
                <a:uLnTx/>
                <a:uFillTx/>
                <a:latin typeface="+mj-lt"/>
              </a:rPr>
              <a:t>Calibr-Skaggs has developed a diverse multi-specific antibody program generating highly differentiated tri-specific antibodies for oncology and bi-specific antibodies for immunology</a:t>
            </a:r>
            <a:endParaRPr kumimoji="0" lang="en-US" sz="1100" b="1" i="0" u="none" strike="noStrike" kern="1200" cap="none" spc="0" normalizeH="0" baseline="0" noProof="0" dirty="0">
              <a:ln>
                <a:noFill/>
              </a:ln>
              <a:solidFill>
                <a:srgbClr val="0E2841"/>
              </a:solidFill>
              <a:effectLst/>
              <a:uLnTx/>
              <a:uFillTx/>
              <a:latin typeface="+mj-lt"/>
            </a:endParaRPr>
          </a:p>
        </p:txBody>
      </p:sp>
      <p:sp>
        <p:nvSpPr>
          <p:cNvPr id="96" name="TextBox 95">
            <a:extLst>
              <a:ext uri="{FF2B5EF4-FFF2-40B4-BE49-F238E27FC236}">
                <a16:creationId xmlns:a16="http://schemas.microsoft.com/office/drawing/2014/main" id="{36B47B53-EF27-38E5-2C64-EB1458EABD62}"/>
              </a:ext>
            </a:extLst>
          </p:cNvPr>
          <p:cNvSpPr txBox="1"/>
          <p:nvPr/>
        </p:nvSpPr>
        <p:spPr>
          <a:xfrm>
            <a:off x="6424148" y="5055512"/>
            <a:ext cx="2810984"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a:ln>
                  <a:noFill/>
                </a:ln>
                <a:solidFill>
                  <a:srgbClr val="0E2841"/>
                </a:solidFill>
                <a:effectLst/>
                <a:uLnTx/>
                <a:uFillTx/>
                <a:latin typeface="+mj-lt"/>
              </a:rPr>
              <a:t>Calibr-Skaggs’ peptide stapling technology was used to develop CLF065 (GLP-2 with potential best-in-class half-life) and is being used in dual- and triple-agonist programs</a:t>
            </a:r>
          </a:p>
        </p:txBody>
      </p:sp>
      <p:sp>
        <p:nvSpPr>
          <p:cNvPr id="83" name="TextBox 82">
            <a:extLst>
              <a:ext uri="{FF2B5EF4-FFF2-40B4-BE49-F238E27FC236}">
                <a16:creationId xmlns:a16="http://schemas.microsoft.com/office/drawing/2014/main" id="{6919C8C8-9654-D963-7987-5CA5164F8F4B}"/>
              </a:ext>
            </a:extLst>
          </p:cNvPr>
          <p:cNvSpPr txBox="1"/>
          <p:nvPr/>
        </p:nvSpPr>
        <p:spPr>
          <a:xfrm>
            <a:off x="80243" y="3520463"/>
            <a:ext cx="2988436" cy="261586"/>
          </a:xfrm>
          <a:prstGeom prst="rect">
            <a:avLst/>
          </a:prstGeom>
          <a:solidFill>
            <a:schemeClr val="bg1">
              <a:lumMod val="95000"/>
            </a:schemeClr>
          </a:solidFill>
          <a:ln w="12700">
            <a:solidFill>
              <a:srgbClr val="0E2841"/>
            </a:solidFill>
          </a:ln>
        </p:spPr>
        <p:txBody>
          <a:bodyPr wrap="square" lIns="0" tIns="45708" rIns="0" bIns="45708" rtlCol="0" anchor="t">
            <a:spAutoFit/>
          </a:bodyPr>
          <a:lstStyle/>
          <a:p>
            <a:pPr algn="ctr" defTabSz="914172">
              <a:defRPr/>
            </a:pPr>
            <a:r>
              <a:rPr lang="en-US" sz="1100" b="1" i="1">
                <a:solidFill>
                  <a:srgbClr val="216669"/>
                </a:solidFill>
                <a:latin typeface="+mj-lt"/>
              </a:rPr>
              <a:t>World’s Largest Public Repurposing Library</a:t>
            </a:r>
          </a:p>
        </p:txBody>
      </p:sp>
      <p:sp>
        <p:nvSpPr>
          <p:cNvPr id="97" name="TextBox 96">
            <a:extLst>
              <a:ext uri="{FF2B5EF4-FFF2-40B4-BE49-F238E27FC236}">
                <a16:creationId xmlns:a16="http://schemas.microsoft.com/office/drawing/2014/main" id="{BDBAA646-476B-79C4-80DE-EADBB2EDC192}"/>
              </a:ext>
            </a:extLst>
          </p:cNvPr>
          <p:cNvSpPr txBox="1"/>
          <p:nvPr/>
        </p:nvSpPr>
        <p:spPr>
          <a:xfrm>
            <a:off x="95516" y="3212711"/>
            <a:ext cx="2970996" cy="307752"/>
          </a:xfrm>
          <a:prstGeom prst="rect">
            <a:avLst/>
          </a:prstGeom>
          <a:solidFill>
            <a:srgbClr val="0E2841"/>
          </a:solidFill>
          <a:ln w="12700">
            <a:solidFill>
              <a:srgbClr val="193F63"/>
            </a:solidFill>
          </a:ln>
        </p:spPr>
        <p:txBody>
          <a:bodyPr wrap="square" lIns="0" tIns="45720" rIns="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400" b="1" i="1" u="none" strike="noStrike" cap="none" spc="0" normalizeH="0" baseline="0">
                <a:ln>
                  <a:noFill/>
                </a:ln>
                <a:solidFill>
                  <a:srgbClr val="FFFFFF"/>
                </a:solidFill>
                <a:effectLst/>
                <a:uLnTx/>
                <a:uFillTx/>
                <a:latin typeface="Arial" panose="020B0604020202020204"/>
              </a:defRPr>
            </a:lvl1pPr>
          </a:lstStyle>
          <a:p>
            <a:r>
              <a:rPr lang="en-US" err="1">
                <a:latin typeface="+mj-lt"/>
              </a:rPr>
              <a:t>ReFRAME</a:t>
            </a:r>
            <a:endParaRPr lang="en-US">
              <a:latin typeface="+mj-lt"/>
            </a:endParaRPr>
          </a:p>
        </p:txBody>
      </p:sp>
      <p:sp>
        <p:nvSpPr>
          <p:cNvPr id="99" name="TextBox 98">
            <a:extLst>
              <a:ext uri="{FF2B5EF4-FFF2-40B4-BE49-F238E27FC236}">
                <a16:creationId xmlns:a16="http://schemas.microsoft.com/office/drawing/2014/main" id="{24EA2F04-7F24-18DA-164A-E4262CEE687E}"/>
              </a:ext>
            </a:extLst>
          </p:cNvPr>
          <p:cNvSpPr txBox="1"/>
          <p:nvPr/>
        </p:nvSpPr>
        <p:spPr>
          <a:xfrm>
            <a:off x="1657080" y="1814432"/>
            <a:ext cx="1342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000000"/>
                </a:solidFill>
                <a:latin typeface="+mj-lt"/>
              </a:rPr>
              <a:t>&gt;100</a:t>
            </a:r>
            <a:r>
              <a:rPr kumimoji="0" lang="en-US" sz="1000" b="1" i="0" u="none" strike="noStrike" kern="1200" cap="none" spc="0" normalizeH="0" baseline="0" noProof="0">
                <a:ln>
                  <a:noFill/>
                </a:ln>
                <a:solidFill>
                  <a:srgbClr val="000000"/>
                </a:solidFill>
                <a:effectLst/>
                <a:uLnTx/>
                <a:uFillTx/>
                <a:latin typeface="+mj-lt"/>
                <a:ea typeface="+mn-ea"/>
                <a:cs typeface="+mn-cs"/>
              </a:rPr>
              <a:t>B Compounds</a:t>
            </a:r>
          </a:p>
        </p:txBody>
      </p:sp>
      <p:sp>
        <p:nvSpPr>
          <p:cNvPr id="12" name="Title Placeholder 1">
            <a:extLst>
              <a:ext uri="{FF2B5EF4-FFF2-40B4-BE49-F238E27FC236}">
                <a16:creationId xmlns:a16="http://schemas.microsoft.com/office/drawing/2014/main" id="{C40C15BF-B289-9268-8DA1-EE546EC47D21}"/>
              </a:ext>
            </a:extLst>
          </p:cNvPr>
          <p:cNvSpPr txBox="1">
            <a:spLocks/>
          </p:cNvSpPr>
          <p:nvPr/>
        </p:nvSpPr>
        <p:spPr>
          <a:xfrm>
            <a:off x="-1375855" y="5176923"/>
            <a:ext cx="10942002" cy="66817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kern="1200">
                <a:solidFill>
                  <a:srgbClr val="1B3E6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b="0" i="0" u="none" strike="noStrike" kern="1200" cap="none" spc="0" normalizeH="0" baseline="0" noProof="0" dirty="0">
              <a:ln>
                <a:noFill/>
              </a:ln>
              <a:solidFill>
                <a:schemeClr val="tx1"/>
              </a:solidFill>
              <a:effectLst/>
              <a:uLnTx/>
              <a:uFillTx/>
              <a:latin typeface="+mj-lt"/>
            </a:endParaRPr>
          </a:p>
        </p:txBody>
      </p:sp>
      <p:sp>
        <p:nvSpPr>
          <p:cNvPr id="25" name="Title 1">
            <a:extLst>
              <a:ext uri="{FF2B5EF4-FFF2-40B4-BE49-F238E27FC236}">
                <a16:creationId xmlns:a16="http://schemas.microsoft.com/office/drawing/2014/main" id="{C6BFF788-D986-C78C-CDE6-2A7D501CDBF4}"/>
              </a:ext>
            </a:extLst>
          </p:cNvPr>
          <p:cNvSpPr txBox="1">
            <a:spLocks/>
          </p:cNvSpPr>
          <p:nvPr/>
        </p:nvSpPr>
        <p:spPr>
          <a:xfrm>
            <a:off x="596348" y="214499"/>
            <a:ext cx="10942002" cy="668319"/>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latin typeface="+mj-lt"/>
              </a:rPr>
              <a:t>Calibr-Skaggs Technology Platforms Accelerate Discovery </a:t>
            </a:r>
          </a:p>
        </p:txBody>
      </p:sp>
    </p:spTree>
    <p:extLst>
      <p:ext uri="{BB962C8B-B14F-4D97-AF65-F5344CB8AC3E}">
        <p14:creationId xmlns:p14="http://schemas.microsoft.com/office/powerpoint/2010/main" val="53676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1A39F9C2-C471-5272-B558-5F7A0784B9E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7315A20-4CFC-DD75-1913-DAF8DA7B4AF2}"/>
              </a:ext>
            </a:extLst>
          </p:cNvPr>
          <p:cNvSpPr txBox="1"/>
          <p:nvPr/>
        </p:nvSpPr>
        <p:spPr>
          <a:xfrm>
            <a:off x="6629851"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Heart Regeneration</a:t>
            </a:r>
            <a:endParaRPr kumimoji="0" lang="en-US" sz="1800" b="1" i="0" u="none"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2" name="Title 1">
            <a:extLst>
              <a:ext uri="{FF2B5EF4-FFF2-40B4-BE49-F238E27FC236}">
                <a16:creationId xmlns:a16="http://schemas.microsoft.com/office/drawing/2014/main" id="{7E83104D-3503-5B33-F655-57827739A5BF}"/>
              </a:ext>
            </a:extLst>
          </p:cNvPr>
          <p:cNvSpPr>
            <a:spLocks noGrp="1"/>
          </p:cNvSpPr>
          <p:nvPr>
            <p:ph type="title"/>
          </p:nvPr>
        </p:nvSpPr>
        <p:spPr>
          <a:xfrm>
            <a:off x="596348" y="214499"/>
            <a:ext cx="10942002" cy="668319"/>
          </a:xfrm>
        </p:spPr>
        <p:txBody>
          <a:bodyPr/>
          <a:lstStyle/>
          <a:p>
            <a:r>
              <a:rPr lang="en-US" dirty="0">
                <a:solidFill>
                  <a:schemeClr val="tx1"/>
                </a:solidFill>
              </a:rPr>
              <a:t>Heart and Lung Repair</a:t>
            </a:r>
          </a:p>
        </p:txBody>
      </p:sp>
      <p:pic>
        <p:nvPicPr>
          <p:cNvPr id="25" name="Picture 24">
            <a:extLst>
              <a:ext uri="{FF2B5EF4-FFF2-40B4-BE49-F238E27FC236}">
                <a16:creationId xmlns:a16="http://schemas.microsoft.com/office/drawing/2014/main" id="{E191D620-AFEF-2E6E-56F0-1094A5A90DB1}"/>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304817" y="3771961"/>
            <a:ext cx="4208225" cy="2295656"/>
          </a:xfrm>
          <a:prstGeom prst="rect">
            <a:avLst/>
          </a:prstGeom>
        </p:spPr>
      </p:pic>
      <p:sp>
        <p:nvSpPr>
          <p:cNvPr id="4" name="TextBox 3">
            <a:extLst>
              <a:ext uri="{FF2B5EF4-FFF2-40B4-BE49-F238E27FC236}">
                <a16:creationId xmlns:a16="http://schemas.microsoft.com/office/drawing/2014/main" id="{1D34D125-8E34-2D67-1F65-1F535C8CA798}"/>
              </a:ext>
            </a:extLst>
          </p:cNvPr>
          <p:cNvSpPr txBox="1"/>
          <p:nvPr/>
        </p:nvSpPr>
        <p:spPr>
          <a:xfrm>
            <a:off x="596348"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Lung Regeneration</a:t>
            </a:r>
            <a:endParaRPr kumimoji="0" lang="en-US" sz="1800" b="1" i="0" u="none" strike="noStrike" kern="1200" cap="none" spc="0" normalizeH="0" baseline="0" noProof="0" dirty="0">
              <a:ln>
                <a:noFill/>
              </a:ln>
              <a:solidFill>
                <a:srgbClr val="263A77"/>
              </a:solidFill>
              <a:effectLst/>
              <a:uLnTx/>
              <a:uFillTx/>
              <a:latin typeface="Helvetica" pitchFamily="2" charset="0"/>
              <a:ea typeface="+mn-ea"/>
              <a:cs typeface="+mn-cs"/>
            </a:endParaRPr>
          </a:p>
        </p:txBody>
      </p:sp>
      <p:pic>
        <p:nvPicPr>
          <p:cNvPr id="27" name="Picture 26">
            <a:extLst>
              <a:ext uri="{FF2B5EF4-FFF2-40B4-BE49-F238E27FC236}">
                <a16:creationId xmlns:a16="http://schemas.microsoft.com/office/drawing/2014/main" id="{5BDF31F0-E4CF-67D5-C77A-34C8AFB29DC4}"/>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a:xfrm>
            <a:off x="6972935" y="3771961"/>
            <a:ext cx="4208225" cy="2295656"/>
          </a:xfrm>
          <a:prstGeom prst="rect">
            <a:avLst/>
          </a:prstGeom>
        </p:spPr>
      </p:pic>
      <p:cxnSp>
        <p:nvCxnSpPr>
          <p:cNvPr id="5" name="Straight Connector 4">
            <a:extLst>
              <a:ext uri="{FF2B5EF4-FFF2-40B4-BE49-F238E27FC236}">
                <a16:creationId xmlns:a16="http://schemas.microsoft.com/office/drawing/2014/main" id="{65CE2DDA-2EB2-104A-8177-7E565AF372CB}"/>
              </a:ext>
            </a:extLst>
          </p:cNvPr>
          <p:cNvCxnSpPr>
            <a:cxnSpLocks/>
          </p:cNvCxnSpPr>
          <p:nvPr/>
        </p:nvCxnSpPr>
        <p:spPr>
          <a:xfrm>
            <a:off x="695408"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084D2DA-04AA-65AA-F58F-F9ED2E4DC4A3}"/>
              </a:ext>
            </a:extLst>
          </p:cNvPr>
          <p:cNvSpPr txBox="1"/>
          <p:nvPr/>
        </p:nvSpPr>
        <p:spPr>
          <a:xfrm>
            <a:off x="590716" y="2018633"/>
            <a:ext cx="5499652" cy="1685077"/>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Critical unmet need </a:t>
            </a:r>
            <a:r>
              <a:rPr lang="en-US" sz="1200" b="1" i="0" dirty="0">
                <a:latin typeface="+mj-lt"/>
              </a:rPr>
              <a:t>for lung therapies that can repair damage </a:t>
            </a:r>
            <a:r>
              <a:rPr lang="en-US" sz="1200" i="0" dirty="0">
                <a:latin typeface="+mj-lt"/>
              </a:rPr>
              <a:t>from disease (respiratory disease is the third leading cause of death)</a:t>
            </a:r>
          </a:p>
          <a:p>
            <a:pPr marL="285750" indent="-285750" algn="l">
              <a:spcBef>
                <a:spcPts val="300"/>
              </a:spcBef>
              <a:buFont typeface="Arial" panose="020B0604020202020204" pitchFamily="34" charset="0"/>
              <a:buChar char="•"/>
            </a:pPr>
            <a:r>
              <a:rPr lang="en-US" sz="1200" i="0" dirty="0">
                <a:latin typeface="+mj-lt"/>
              </a:rPr>
              <a:t>A novel first-in-class drug engineered to </a:t>
            </a:r>
            <a:r>
              <a:rPr lang="en-US" sz="1200" b="1" dirty="0">
                <a:latin typeface="+mj-lt"/>
              </a:rPr>
              <a:t>expand lung stem (AEC2) cells</a:t>
            </a:r>
            <a:endParaRPr lang="en-US" sz="1200" b="1" i="0" dirty="0">
              <a:latin typeface="+mj-lt"/>
            </a:endParaRPr>
          </a:p>
          <a:p>
            <a:pPr marL="285750" indent="-285750" algn="l">
              <a:spcBef>
                <a:spcPts val="300"/>
              </a:spcBef>
              <a:buFont typeface="Arial" panose="020B0604020202020204" pitchFamily="34" charset="0"/>
              <a:buChar char="•"/>
            </a:pPr>
            <a:r>
              <a:rPr lang="en-US" sz="1200" b="1" i="0" dirty="0">
                <a:latin typeface="+mj-lt"/>
              </a:rPr>
              <a:t>Inhaled QW delivery targets the lung directly</a:t>
            </a:r>
            <a:r>
              <a:rPr lang="en-US" sz="1200" i="0" dirty="0">
                <a:latin typeface="+mj-lt"/>
              </a:rPr>
              <a:t>, maximizing benefit while limiting effects elsewhere in the body</a:t>
            </a:r>
          </a:p>
          <a:p>
            <a:pPr marL="285750" indent="-285750" algn="l">
              <a:spcBef>
                <a:spcPts val="300"/>
              </a:spcBef>
              <a:buFont typeface="Arial" panose="020B0604020202020204" pitchFamily="34" charset="0"/>
              <a:buChar char="•"/>
            </a:pPr>
            <a:r>
              <a:rPr lang="en-US" sz="1200" b="1" i="0" dirty="0">
                <a:latin typeface="+mj-lt"/>
              </a:rPr>
              <a:t>Currently </a:t>
            </a:r>
            <a:r>
              <a:rPr lang="en-US" sz="1200" b="1" dirty="0">
                <a:latin typeface="+mj-lt"/>
              </a:rPr>
              <a:t>completing</a:t>
            </a:r>
            <a:r>
              <a:rPr lang="en-US" sz="1200" b="1" i="0" dirty="0">
                <a:latin typeface="+mj-lt"/>
              </a:rPr>
              <a:t> a Phase 1 clinical trial </a:t>
            </a:r>
            <a:r>
              <a:rPr lang="en-US" sz="1200" b="1" dirty="0">
                <a:latin typeface="+mj-lt"/>
              </a:rPr>
              <a:t>for</a:t>
            </a:r>
            <a:r>
              <a:rPr lang="en-US" sz="1200" b="1" i="0" dirty="0">
                <a:latin typeface="+mj-lt"/>
              </a:rPr>
              <a:t> idiopathic pulmonary fibrosis</a:t>
            </a:r>
            <a:r>
              <a:rPr lang="en-US" sz="1200" i="0" dirty="0">
                <a:latin typeface="+mj-lt"/>
              </a:rPr>
              <a:t> (IPF), with potential to treat COPD and other chronic lung diseases</a:t>
            </a:r>
          </a:p>
        </p:txBody>
      </p:sp>
      <p:sp>
        <p:nvSpPr>
          <p:cNvPr id="10" name="TextBox 9">
            <a:extLst>
              <a:ext uri="{FF2B5EF4-FFF2-40B4-BE49-F238E27FC236}">
                <a16:creationId xmlns:a16="http://schemas.microsoft.com/office/drawing/2014/main" id="{BFA8BB48-CFEB-F9AF-5B38-E00A73F45CE3}"/>
              </a:ext>
            </a:extLst>
          </p:cNvPr>
          <p:cNvSpPr txBox="1"/>
          <p:nvPr/>
        </p:nvSpPr>
        <p:spPr>
          <a:xfrm>
            <a:off x="596348" y="1514228"/>
            <a:ext cx="5499652" cy="523220"/>
          </a:xfrm>
          <a:prstGeom prst="rect">
            <a:avLst/>
          </a:prstGeom>
          <a:noFill/>
        </p:spPr>
        <p:txBody>
          <a:bodyPr wrap="square">
            <a:spAutoFit/>
          </a:bodyPr>
          <a:lstStyle/>
          <a:p>
            <a:pPr marL="0" indent="0">
              <a:spcAft>
                <a:spcPts val="600"/>
              </a:spcAft>
            </a:pPr>
            <a:r>
              <a:rPr lang="en-US" sz="1400" i="1" dirty="0">
                <a:latin typeface="+mj-lt"/>
              </a:rPr>
              <a:t>Inhaled lung‑targeted drug to expand endogenous stem cells and repair damaged lung tissue in multiple diseases</a:t>
            </a:r>
          </a:p>
        </p:txBody>
      </p:sp>
      <p:cxnSp>
        <p:nvCxnSpPr>
          <p:cNvPr id="11" name="Straight Connector 10">
            <a:extLst>
              <a:ext uri="{FF2B5EF4-FFF2-40B4-BE49-F238E27FC236}">
                <a16:creationId xmlns:a16="http://schemas.microsoft.com/office/drawing/2014/main" id="{63352FFE-4F0A-FACB-5AE6-E51FCF74A75A}"/>
              </a:ext>
            </a:extLst>
          </p:cNvPr>
          <p:cNvCxnSpPr>
            <a:cxnSpLocks/>
          </p:cNvCxnSpPr>
          <p:nvPr/>
        </p:nvCxnSpPr>
        <p:spPr>
          <a:xfrm>
            <a:off x="6716522"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5DC71C9-F7F3-B573-5224-407B979C8B55}"/>
              </a:ext>
            </a:extLst>
          </p:cNvPr>
          <p:cNvSpPr txBox="1"/>
          <p:nvPr/>
        </p:nvSpPr>
        <p:spPr>
          <a:xfrm>
            <a:off x="6629851" y="1997534"/>
            <a:ext cx="5499652" cy="1315745"/>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Heart failure is the number one killer globally, yet there are no approved treatments to repair heart damage</a:t>
            </a:r>
          </a:p>
          <a:p>
            <a:pPr marL="285750" indent="-285750" algn="l">
              <a:spcBef>
                <a:spcPts val="300"/>
              </a:spcBef>
              <a:buFont typeface="Arial" panose="020B0604020202020204" pitchFamily="34" charset="0"/>
              <a:buChar char="•"/>
            </a:pPr>
            <a:r>
              <a:rPr lang="en-US" sz="1200" i="0" dirty="0">
                <a:latin typeface="+mj-lt"/>
              </a:rPr>
              <a:t>This novel approach is designed to repair damaged heart tissue after a myocardial infarction by reactivating developmental pathways</a:t>
            </a:r>
          </a:p>
          <a:p>
            <a:pPr marL="285750" indent="-285750" algn="l">
              <a:spcBef>
                <a:spcPts val="300"/>
              </a:spcBef>
              <a:buFont typeface="Arial" panose="020B0604020202020204" pitchFamily="34" charset="0"/>
              <a:buChar char="•"/>
            </a:pPr>
            <a:r>
              <a:rPr lang="en-US" sz="1200" b="1" i="0" dirty="0">
                <a:latin typeface="+mj-lt"/>
              </a:rPr>
              <a:t>Restores heart function in pigs when given 3 days post-MI</a:t>
            </a:r>
          </a:p>
          <a:p>
            <a:pPr marL="285750" indent="-285750" algn="l">
              <a:spcBef>
                <a:spcPts val="300"/>
              </a:spcBef>
              <a:buFont typeface="Arial" panose="020B0604020202020204" pitchFamily="34" charset="0"/>
              <a:buChar char="•"/>
            </a:pPr>
            <a:r>
              <a:rPr lang="en-US" sz="1200" dirty="0">
                <a:latin typeface="+mj-lt"/>
              </a:rPr>
              <a:t>Currently </a:t>
            </a:r>
            <a:r>
              <a:rPr lang="en-US" sz="1200" b="1" dirty="0">
                <a:latin typeface="+mj-lt"/>
              </a:rPr>
              <a:t>optimizing delivery method for Ph1 human trial</a:t>
            </a:r>
            <a:endParaRPr lang="en-US" sz="1200" b="1" i="0" dirty="0">
              <a:latin typeface="+mj-lt"/>
            </a:endParaRPr>
          </a:p>
        </p:txBody>
      </p:sp>
      <p:sp>
        <p:nvSpPr>
          <p:cNvPr id="13" name="TextBox 12">
            <a:extLst>
              <a:ext uri="{FF2B5EF4-FFF2-40B4-BE49-F238E27FC236}">
                <a16:creationId xmlns:a16="http://schemas.microsoft.com/office/drawing/2014/main" id="{569BDE0E-A597-40BC-232B-62C37B74C9FC}"/>
              </a:ext>
            </a:extLst>
          </p:cNvPr>
          <p:cNvSpPr txBox="1"/>
          <p:nvPr/>
        </p:nvSpPr>
        <p:spPr>
          <a:xfrm>
            <a:off x="6635483" y="1493129"/>
            <a:ext cx="5233520" cy="523220"/>
          </a:xfrm>
          <a:prstGeom prst="rect">
            <a:avLst/>
          </a:prstGeom>
          <a:noFill/>
        </p:spPr>
        <p:txBody>
          <a:bodyPr wrap="square">
            <a:spAutoFit/>
          </a:bodyPr>
          <a:lstStyle/>
          <a:p>
            <a:pPr marL="0" indent="0">
              <a:spcAft>
                <a:spcPts val="600"/>
              </a:spcAft>
            </a:pPr>
            <a:r>
              <a:rPr lang="en-US" sz="1400" i="1" dirty="0">
                <a:latin typeface="+mj-lt"/>
              </a:rPr>
              <a:t>Drug to repair the heart and improve cardiac function after damage due to heart attack and disease</a:t>
            </a:r>
          </a:p>
        </p:txBody>
      </p:sp>
    </p:spTree>
    <p:extLst>
      <p:ext uri="{BB962C8B-B14F-4D97-AF65-F5344CB8AC3E}">
        <p14:creationId xmlns:p14="http://schemas.microsoft.com/office/powerpoint/2010/main" val="1448643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D0E930FF-CAC3-4F05-39EA-9435BD85A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5425B-BA87-BFC6-973B-7AFC008B9A01}"/>
              </a:ext>
            </a:extLst>
          </p:cNvPr>
          <p:cNvSpPr>
            <a:spLocks noGrp="1"/>
          </p:cNvSpPr>
          <p:nvPr>
            <p:ph type="title"/>
          </p:nvPr>
        </p:nvSpPr>
        <p:spPr>
          <a:xfrm>
            <a:off x="596348" y="214499"/>
            <a:ext cx="10942002" cy="668319"/>
          </a:xfrm>
        </p:spPr>
        <p:txBody>
          <a:bodyPr/>
          <a:lstStyle/>
          <a:p>
            <a:r>
              <a:rPr lang="en-US" dirty="0">
                <a:solidFill>
                  <a:schemeClr val="tx1"/>
                </a:solidFill>
              </a:rPr>
              <a:t>Cancer Treatment</a:t>
            </a:r>
          </a:p>
        </p:txBody>
      </p:sp>
      <p:sp>
        <p:nvSpPr>
          <p:cNvPr id="9" name="TextBox 8">
            <a:extLst>
              <a:ext uri="{FF2B5EF4-FFF2-40B4-BE49-F238E27FC236}">
                <a16:creationId xmlns:a16="http://schemas.microsoft.com/office/drawing/2014/main" id="{8E49E4E0-5E2A-E0A1-A9A5-9733701D89F0}"/>
              </a:ext>
            </a:extLst>
          </p:cNvPr>
          <p:cNvSpPr txBox="1"/>
          <p:nvPr/>
        </p:nvSpPr>
        <p:spPr>
          <a:xfrm>
            <a:off x="596348"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Switchable CAR‑T (sCAR-T) Cell Immunotherapy</a:t>
            </a:r>
          </a:p>
        </p:txBody>
      </p:sp>
      <p:cxnSp>
        <p:nvCxnSpPr>
          <p:cNvPr id="10" name="Straight Connector 9">
            <a:extLst>
              <a:ext uri="{FF2B5EF4-FFF2-40B4-BE49-F238E27FC236}">
                <a16:creationId xmlns:a16="http://schemas.microsoft.com/office/drawing/2014/main" id="{2C80E228-B8E9-06B4-A199-FC059B64DCB2}"/>
              </a:ext>
            </a:extLst>
          </p:cNvPr>
          <p:cNvCxnSpPr>
            <a:cxnSpLocks/>
          </p:cNvCxnSpPr>
          <p:nvPr/>
        </p:nvCxnSpPr>
        <p:spPr>
          <a:xfrm>
            <a:off x="695408"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756EA09-DFCD-C463-698A-FDD94259FFA8}"/>
              </a:ext>
            </a:extLst>
          </p:cNvPr>
          <p:cNvSpPr txBox="1"/>
          <p:nvPr/>
        </p:nvSpPr>
        <p:spPr>
          <a:xfrm>
            <a:off x="596348" y="2252892"/>
            <a:ext cx="5499652" cy="1500411"/>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CAR-T has been transformative for patients, but avoiding dangerous side effects and killing solid tumors remain a challenge</a:t>
            </a:r>
          </a:p>
          <a:p>
            <a:pPr marL="285750" indent="-285750" algn="l">
              <a:spcBef>
                <a:spcPts val="300"/>
              </a:spcBef>
              <a:buFont typeface="Arial" panose="020B0604020202020204" pitchFamily="34" charset="0"/>
              <a:buChar char="•"/>
            </a:pPr>
            <a:r>
              <a:rPr lang="en-US" sz="1200" i="0" dirty="0">
                <a:latin typeface="+mj-lt"/>
              </a:rPr>
              <a:t>sCAR-T control helps physicians manage side effects and boost activity</a:t>
            </a:r>
          </a:p>
          <a:p>
            <a:pPr marL="285750" indent="-285750" algn="l">
              <a:spcBef>
                <a:spcPts val="300"/>
              </a:spcBef>
              <a:buFont typeface="Arial" panose="020B0604020202020204" pitchFamily="34" charset="0"/>
              <a:buChar char="•"/>
            </a:pPr>
            <a:r>
              <a:rPr lang="en-US" sz="1200" b="1" i="0" dirty="0">
                <a:latin typeface="+mj-lt"/>
              </a:rPr>
              <a:t>Completed a Phase 1 clinical trial in blood cancers, demonstrated feasibility, safety and efficacy</a:t>
            </a:r>
            <a:r>
              <a:rPr lang="en-US" sz="1200" i="0" dirty="0">
                <a:latin typeface="+mj-lt"/>
              </a:rPr>
              <a:t> of this next‑generation CAR‑T approach</a:t>
            </a:r>
          </a:p>
          <a:p>
            <a:pPr marL="285750" indent="-285750" algn="l">
              <a:spcBef>
                <a:spcPts val="300"/>
              </a:spcBef>
              <a:buFont typeface="Arial" panose="020B0604020202020204" pitchFamily="34" charset="0"/>
              <a:buChar char="•"/>
            </a:pPr>
            <a:r>
              <a:rPr lang="en-US" sz="1200" i="0" dirty="0">
                <a:latin typeface="+mj-lt"/>
              </a:rPr>
              <a:t>Has the potential to </a:t>
            </a:r>
            <a:r>
              <a:rPr lang="en-US" sz="1200" b="1" i="0" dirty="0">
                <a:latin typeface="+mj-lt"/>
              </a:rPr>
              <a:t>expand CAR‑T therapy to solid tumors and autoimmune diseases</a:t>
            </a:r>
            <a:r>
              <a:rPr lang="en-US" sz="1200" i="0" dirty="0">
                <a:latin typeface="+mj-lt"/>
              </a:rPr>
              <a:t>, where current CAR‑T treatments are limited</a:t>
            </a:r>
          </a:p>
        </p:txBody>
      </p:sp>
      <p:sp>
        <p:nvSpPr>
          <p:cNvPr id="12" name="TextBox 11">
            <a:extLst>
              <a:ext uri="{FF2B5EF4-FFF2-40B4-BE49-F238E27FC236}">
                <a16:creationId xmlns:a16="http://schemas.microsoft.com/office/drawing/2014/main" id="{DABEDEF7-E335-C46C-E19D-738F66EBE34C}"/>
              </a:ext>
            </a:extLst>
          </p:cNvPr>
          <p:cNvSpPr txBox="1"/>
          <p:nvPr/>
        </p:nvSpPr>
        <p:spPr>
          <a:xfrm>
            <a:off x="596348" y="1514228"/>
            <a:ext cx="5499652" cy="738664"/>
          </a:xfrm>
          <a:prstGeom prst="rect">
            <a:avLst/>
          </a:prstGeom>
          <a:noFill/>
        </p:spPr>
        <p:txBody>
          <a:bodyPr wrap="square">
            <a:spAutoFit/>
          </a:bodyPr>
          <a:lstStyle/>
          <a:p>
            <a:pPr marL="0" indent="0">
              <a:spcAft>
                <a:spcPts val="600"/>
              </a:spcAft>
            </a:pPr>
            <a:r>
              <a:rPr lang="en-US" sz="1400" i="1" dirty="0">
                <a:latin typeface="+mj-lt"/>
              </a:rPr>
              <a:t>A controllable chimeric antigen receptor T cell (CAR‑T) platform enabling safer, more precise cell therapies for cancer and autoimmune diseases</a:t>
            </a:r>
          </a:p>
        </p:txBody>
      </p:sp>
      <p:sp>
        <p:nvSpPr>
          <p:cNvPr id="13" name="TextBox 12">
            <a:extLst>
              <a:ext uri="{FF2B5EF4-FFF2-40B4-BE49-F238E27FC236}">
                <a16:creationId xmlns:a16="http://schemas.microsoft.com/office/drawing/2014/main" id="{7A4C53F0-6A12-1DE9-B66E-7B195CD530BE}"/>
              </a:ext>
            </a:extLst>
          </p:cNvPr>
          <p:cNvSpPr txBox="1"/>
          <p:nvPr/>
        </p:nvSpPr>
        <p:spPr>
          <a:xfrm>
            <a:off x="6629851"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Myelodysplastic Syndromes (MDS)</a:t>
            </a:r>
          </a:p>
        </p:txBody>
      </p:sp>
      <p:cxnSp>
        <p:nvCxnSpPr>
          <p:cNvPr id="16" name="Straight Connector 15">
            <a:extLst>
              <a:ext uri="{FF2B5EF4-FFF2-40B4-BE49-F238E27FC236}">
                <a16:creationId xmlns:a16="http://schemas.microsoft.com/office/drawing/2014/main" id="{00F10658-E824-52C8-9598-7C90EB8CAC1D}"/>
              </a:ext>
            </a:extLst>
          </p:cNvPr>
          <p:cNvCxnSpPr>
            <a:cxnSpLocks/>
          </p:cNvCxnSpPr>
          <p:nvPr/>
        </p:nvCxnSpPr>
        <p:spPr>
          <a:xfrm>
            <a:off x="6716522"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6F1A119-F147-2377-FF3D-B1A9E1557DDF}"/>
              </a:ext>
            </a:extLst>
          </p:cNvPr>
          <p:cNvSpPr txBox="1"/>
          <p:nvPr/>
        </p:nvSpPr>
        <p:spPr>
          <a:xfrm>
            <a:off x="6629851" y="1997534"/>
            <a:ext cx="5334686" cy="1461939"/>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Addresses a major unmet need, as </a:t>
            </a:r>
            <a:r>
              <a:rPr lang="en-US" sz="1200" b="1" i="0" dirty="0">
                <a:latin typeface="+mj-lt"/>
              </a:rPr>
              <a:t>current treatments often provide limited benefit and many patients progress to acute leukemia</a:t>
            </a:r>
          </a:p>
          <a:p>
            <a:pPr marL="285750" indent="-285750" algn="l">
              <a:spcBef>
                <a:spcPts val="300"/>
              </a:spcBef>
              <a:buFont typeface="Arial" panose="020B0604020202020204" pitchFamily="34" charset="0"/>
              <a:buChar char="•"/>
            </a:pPr>
            <a:r>
              <a:rPr lang="en-US" sz="1200" i="0" dirty="0">
                <a:latin typeface="+mj-lt"/>
              </a:rPr>
              <a:t>Targets </a:t>
            </a:r>
            <a:r>
              <a:rPr lang="en-US" sz="1200" b="1" i="0" dirty="0">
                <a:latin typeface="+mj-lt"/>
              </a:rPr>
              <a:t>the underlying biology driving hematopoietic dysfunction </a:t>
            </a:r>
            <a:r>
              <a:rPr lang="en-US" sz="1200" i="0" dirty="0">
                <a:latin typeface="+mj-lt"/>
              </a:rPr>
              <a:t>vs current less selective, toxic drugs by </a:t>
            </a:r>
            <a:r>
              <a:rPr lang="en-US" sz="1200" dirty="0">
                <a:latin typeface="+mj-lt"/>
              </a:rPr>
              <a:t>restoring </a:t>
            </a:r>
            <a:r>
              <a:rPr lang="en-US" sz="1200" dirty="0" err="1">
                <a:latin typeface="+mj-lt"/>
              </a:rPr>
              <a:t>hemaptopietic</a:t>
            </a:r>
            <a:r>
              <a:rPr lang="en-US" sz="1200" dirty="0">
                <a:latin typeface="+mj-lt"/>
              </a:rPr>
              <a:t> differentiation</a:t>
            </a:r>
            <a:endParaRPr lang="en-US" sz="1200" i="0" dirty="0">
              <a:latin typeface="+mj-lt"/>
            </a:endParaRPr>
          </a:p>
          <a:p>
            <a:pPr marL="285750" indent="-285750" algn="l">
              <a:spcBef>
                <a:spcPts val="300"/>
              </a:spcBef>
              <a:buFont typeface="Arial" panose="020B0604020202020204" pitchFamily="34" charset="0"/>
              <a:buChar char="•"/>
            </a:pPr>
            <a:r>
              <a:rPr lang="en-US" sz="1200" dirty="0">
                <a:latin typeface="+mj-lt"/>
              </a:rPr>
              <a:t>In collaboration with </a:t>
            </a:r>
            <a:r>
              <a:rPr lang="en-US" sz="1200" b="1" dirty="0">
                <a:latin typeface="+mj-lt"/>
              </a:rPr>
              <a:t>MDA demonstrated activity in low and high-risk patient cells</a:t>
            </a:r>
            <a:r>
              <a:rPr lang="en-US" sz="1200" i="0" dirty="0">
                <a:latin typeface="+mj-lt"/>
              </a:rPr>
              <a:t>; </a:t>
            </a:r>
            <a:r>
              <a:rPr lang="en-US" sz="1200" b="1" i="0" dirty="0">
                <a:latin typeface="+mj-lt"/>
              </a:rPr>
              <a:t>initiating IND-enabling studies</a:t>
            </a:r>
          </a:p>
        </p:txBody>
      </p:sp>
      <p:sp>
        <p:nvSpPr>
          <p:cNvPr id="18" name="TextBox 17">
            <a:extLst>
              <a:ext uri="{FF2B5EF4-FFF2-40B4-BE49-F238E27FC236}">
                <a16:creationId xmlns:a16="http://schemas.microsoft.com/office/drawing/2014/main" id="{B536F755-0DAE-CA6A-58FA-20D10ABFDF42}"/>
              </a:ext>
            </a:extLst>
          </p:cNvPr>
          <p:cNvSpPr txBox="1"/>
          <p:nvPr/>
        </p:nvSpPr>
        <p:spPr>
          <a:xfrm>
            <a:off x="6635483" y="1493129"/>
            <a:ext cx="5233520" cy="523220"/>
          </a:xfrm>
          <a:prstGeom prst="rect">
            <a:avLst/>
          </a:prstGeom>
          <a:noFill/>
        </p:spPr>
        <p:txBody>
          <a:bodyPr wrap="square">
            <a:spAutoFit/>
          </a:bodyPr>
          <a:lstStyle/>
          <a:p>
            <a:pPr marL="0" indent="0">
              <a:spcAft>
                <a:spcPts val="600"/>
              </a:spcAft>
            </a:pPr>
            <a:r>
              <a:rPr lang="en-US" sz="1400" i="1" dirty="0">
                <a:latin typeface="+mj-lt"/>
              </a:rPr>
              <a:t>Oral drug to correct blood cell hematopoietic defects and avoid progression to acute myeloid leukemia (AML)</a:t>
            </a:r>
          </a:p>
        </p:txBody>
      </p:sp>
      <p:pic>
        <p:nvPicPr>
          <p:cNvPr id="19" name="Picture 18">
            <a:extLst>
              <a:ext uri="{FF2B5EF4-FFF2-40B4-BE49-F238E27FC236}">
                <a16:creationId xmlns:a16="http://schemas.microsoft.com/office/drawing/2014/main" id="{6A8BD9EB-FD33-2D7F-723A-7B560D9A3340}"/>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714755" y="3847292"/>
            <a:ext cx="2976275" cy="2198939"/>
          </a:xfrm>
          <a:prstGeom prst="rect">
            <a:avLst/>
          </a:prstGeom>
        </p:spPr>
      </p:pic>
      <p:pic>
        <p:nvPicPr>
          <p:cNvPr id="20" name="Picture 19">
            <a:extLst>
              <a:ext uri="{FF2B5EF4-FFF2-40B4-BE49-F238E27FC236}">
                <a16:creationId xmlns:a16="http://schemas.microsoft.com/office/drawing/2014/main" id="{EC8F54EF-1B21-BC1E-F264-AF34B07371A1}"/>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7929505" y="3585829"/>
            <a:ext cx="2326771" cy="2512598"/>
          </a:xfrm>
          <a:prstGeom prst="rect">
            <a:avLst/>
          </a:prstGeom>
        </p:spPr>
      </p:pic>
    </p:spTree>
    <p:extLst>
      <p:ext uri="{BB962C8B-B14F-4D97-AF65-F5344CB8AC3E}">
        <p14:creationId xmlns:p14="http://schemas.microsoft.com/office/powerpoint/2010/main" val="16587375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74158-4D41-754A-BD5B-664615466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8A8B1-C913-D141-4F13-76DE11188E70}"/>
              </a:ext>
            </a:extLst>
          </p:cNvPr>
          <p:cNvSpPr>
            <a:spLocks noGrp="1"/>
          </p:cNvSpPr>
          <p:nvPr>
            <p:ph type="title"/>
          </p:nvPr>
        </p:nvSpPr>
        <p:spPr>
          <a:xfrm>
            <a:off x="596348" y="214499"/>
            <a:ext cx="10942002" cy="668319"/>
          </a:xfrm>
        </p:spPr>
        <p:txBody>
          <a:bodyPr/>
          <a:lstStyle/>
          <a:p>
            <a:r>
              <a:rPr lang="en-US" dirty="0"/>
              <a:t>Preventing Infectious Disease</a:t>
            </a:r>
            <a:endParaRPr lang="en-US" dirty="0">
              <a:solidFill>
                <a:schemeClr val="tx1"/>
              </a:solidFill>
            </a:endParaRPr>
          </a:p>
        </p:txBody>
      </p:sp>
      <p:sp>
        <p:nvSpPr>
          <p:cNvPr id="9" name="TextBox 8">
            <a:extLst>
              <a:ext uri="{FF2B5EF4-FFF2-40B4-BE49-F238E27FC236}">
                <a16:creationId xmlns:a16="http://schemas.microsoft.com/office/drawing/2014/main" id="{B86AD57B-B902-FE0C-BB96-EBCF996065DE}"/>
              </a:ext>
            </a:extLst>
          </p:cNvPr>
          <p:cNvSpPr txBox="1"/>
          <p:nvPr/>
        </p:nvSpPr>
        <p:spPr>
          <a:xfrm>
            <a:off x="596348"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Malaria Prevention</a:t>
            </a:r>
          </a:p>
        </p:txBody>
      </p:sp>
      <p:cxnSp>
        <p:nvCxnSpPr>
          <p:cNvPr id="10" name="Straight Connector 9">
            <a:extLst>
              <a:ext uri="{FF2B5EF4-FFF2-40B4-BE49-F238E27FC236}">
                <a16:creationId xmlns:a16="http://schemas.microsoft.com/office/drawing/2014/main" id="{F8397635-8E99-57A8-3DDC-F80CC112EB23}"/>
              </a:ext>
            </a:extLst>
          </p:cNvPr>
          <p:cNvCxnSpPr>
            <a:cxnSpLocks/>
          </p:cNvCxnSpPr>
          <p:nvPr/>
        </p:nvCxnSpPr>
        <p:spPr>
          <a:xfrm>
            <a:off x="695408" y="1458379"/>
            <a:ext cx="4783277"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47F06D8-4F53-526E-46B2-ABDA09428919}"/>
              </a:ext>
            </a:extLst>
          </p:cNvPr>
          <p:cNvSpPr txBox="1"/>
          <p:nvPr/>
        </p:nvSpPr>
        <p:spPr>
          <a:xfrm>
            <a:off x="596348" y="1843104"/>
            <a:ext cx="4960170" cy="2054409"/>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Malaria remains a major global unmet need, as it continues to cause more than </a:t>
            </a:r>
            <a:r>
              <a:rPr lang="en-US" sz="1200" b="1" i="0" dirty="0">
                <a:latin typeface="+mj-lt"/>
              </a:rPr>
              <a:t>500,000 deaths each year</a:t>
            </a:r>
          </a:p>
          <a:p>
            <a:pPr marL="285750" indent="-285750" algn="l">
              <a:spcBef>
                <a:spcPts val="300"/>
              </a:spcBef>
              <a:buFont typeface="Arial" panose="020B0604020202020204" pitchFamily="34" charset="0"/>
              <a:buChar char="•"/>
            </a:pPr>
            <a:r>
              <a:rPr lang="en-US" sz="1200" i="0" dirty="0">
                <a:latin typeface="+mj-lt"/>
              </a:rPr>
              <a:t>Atovaquone targets the malaria parasite directly using proven antimalarial biology with a strong safety foundation</a:t>
            </a:r>
          </a:p>
          <a:p>
            <a:pPr marL="285750" indent="-285750" algn="l">
              <a:spcBef>
                <a:spcPts val="300"/>
              </a:spcBef>
              <a:buFont typeface="Arial" panose="020B0604020202020204" pitchFamily="34" charset="0"/>
              <a:buChar char="•"/>
            </a:pPr>
            <a:r>
              <a:rPr lang="en-US" sz="1200" i="0" dirty="0">
                <a:latin typeface="+mj-lt"/>
              </a:rPr>
              <a:t>As a </a:t>
            </a:r>
            <a:r>
              <a:rPr lang="en-US" sz="1200" b="1" i="0" dirty="0">
                <a:latin typeface="+mj-lt"/>
              </a:rPr>
              <a:t>long-acting injectable, Atovaquone was designed to reduce pill burden, improving adherence </a:t>
            </a:r>
            <a:r>
              <a:rPr lang="en-US" sz="1200" b="1" dirty="0">
                <a:latin typeface="+mj-lt"/>
              </a:rPr>
              <a:t>and decreasing resistance</a:t>
            </a:r>
            <a:endParaRPr lang="en-US" sz="1200" b="1" i="0" dirty="0">
              <a:latin typeface="+mj-lt"/>
            </a:endParaRPr>
          </a:p>
          <a:p>
            <a:pPr marL="285750" indent="-285750" algn="l">
              <a:spcBef>
                <a:spcPts val="300"/>
              </a:spcBef>
              <a:buFont typeface="Arial" panose="020B0604020202020204" pitchFamily="34" charset="0"/>
              <a:buChar char="•"/>
            </a:pPr>
            <a:r>
              <a:rPr lang="en-US" sz="1200" i="0" dirty="0">
                <a:latin typeface="+mj-lt"/>
              </a:rPr>
              <a:t>MMV371 </a:t>
            </a:r>
            <a:r>
              <a:rPr lang="en-US" sz="1200" b="1" i="0" dirty="0">
                <a:latin typeface="+mj-lt"/>
              </a:rPr>
              <a:t>successfully completed a Phase 1 trial </a:t>
            </a:r>
            <a:r>
              <a:rPr lang="en-US" sz="1200" i="0" dirty="0">
                <a:latin typeface="+mj-lt"/>
              </a:rPr>
              <a:t>with malaria for Malaria Ventures, supporting advancement toward preventive use</a:t>
            </a:r>
          </a:p>
        </p:txBody>
      </p:sp>
      <p:sp>
        <p:nvSpPr>
          <p:cNvPr id="12" name="TextBox 11">
            <a:extLst>
              <a:ext uri="{FF2B5EF4-FFF2-40B4-BE49-F238E27FC236}">
                <a16:creationId xmlns:a16="http://schemas.microsoft.com/office/drawing/2014/main" id="{2F0594D9-F1BA-850C-EBD3-84716906BA17}"/>
              </a:ext>
            </a:extLst>
          </p:cNvPr>
          <p:cNvSpPr txBox="1"/>
          <p:nvPr/>
        </p:nvSpPr>
        <p:spPr>
          <a:xfrm>
            <a:off x="596348" y="1514228"/>
            <a:ext cx="5499652" cy="307777"/>
          </a:xfrm>
          <a:prstGeom prst="rect">
            <a:avLst/>
          </a:prstGeom>
          <a:noFill/>
        </p:spPr>
        <p:txBody>
          <a:bodyPr wrap="square">
            <a:spAutoFit/>
          </a:bodyPr>
          <a:lstStyle/>
          <a:p>
            <a:pPr marL="0" indent="0">
              <a:spcAft>
                <a:spcPts val="600"/>
              </a:spcAft>
            </a:pPr>
            <a:r>
              <a:rPr lang="en-US" sz="1400" i="1" dirty="0">
                <a:latin typeface="+mj-lt"/>
              </a:rPr>
              <a:t>Long-acting anti-parasitic preventative for malaria</a:t>
            </a:r>
          </a:p>
        </p:txBody>
      </p:sp>
      <p:sp>
        <p:nvSpPr>
          <p:cNvPr id="13" name="TextBox 12">
            <a:extLst>
              <a:ext uri="{FF2B5EF4-FFF2-40B4-BE49-F238E27FC236}">
                <a16:creationId xmlns:a16="http://schemas.microsoft.com/office/drawing/2014/main" id="{1907A352-E632-1FC3-8888-0E086FC25BF1}"/>
              </a:ext>
            </a:extLst>
          </p:cNvPr>
          <p:cNvSpPr txBox="1"/>
          <p:nvPr/>
        </p:nvSpPr>
        <p:spPr>
          <a:xfrm>
            <a:off x="5931553" y="1096586"/>
            <a:ext cx="63535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Season-Long Protection from Malaria and Lyme Disease</a:t>
            </a:r>
          </a:p>
        </p:txBody>
      </p:sp>
      <p:cxnSp>
        <p:nvCxnSpPr>
          <p:cNvPr id="16" name="Straight Connector 15">
            <a:extLst>
              <a:ext uri="{FF2B5EF4-FFF2-40B4-BE49-F238E27FC236}">
                <a16:creationId xmlns:a16="http://schemas.microsoft.com/office/drawing/2014/main" id="{DB263D18-2DBC-CF07-BE35-D25E98A88B74}"/>
              </a:ext>
            </a:extLst>
          </p:cNvPr>
          <p:cNvCxnSpPr>
            <a:cxnSpLocks/>
          </p:cNvCxnSpPr>
          <p:nvPr/>
        </p:nvCxnSpPr>
        <p:spPr>
          <a:xfrm>
            <a:off x="6175158" y="1458379"/>
            <a:ext cx="594360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7D46EAD-87DB-9A74-CD04-4ADAD052B021}"/>
              </a:ext>
            </a:extLst>
          </p:cNvPr>
          <p:cNvSpPr txBox="1"/>
          <p:nvPr/>
        </p:nvSpPr>
        <p:spPr>
          <a:xfrm>
            <a:off x="6096000" y="1832225"/>
            <a:ext cx="5620936" cy="1869743"/>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Addresses major global health threats, including malaria and Lyme   disease, which continue to cause significant illness worldwide</a:t>
            </a:r>
          </a:p>
          <a:p>
            <a:pPr marL="285750" indent="-285750" algn="l">
              <a:spcBef>
                <a:spcPts val="300"/>
              </a:spcBef>
              <a:buFont typeface="Arial" panose="020B0604020202020204" pitchFamily="34" charset="0"/>
              <a:buChar char="•"/>
            </a:pPr>
            <a:r>
              <a:rPr lang="en-US" sz="1200" b="1" i="0" dirty="0">
                <a:latin typeface="+mj-lt"/>
              </a:rPr>
              <a:t>A long-acting injectable targets disease transmission by killing the   vectors—malaria mosquitoes and Lyme‑carrying ticks</a:t>
            </a:r>
            <a:r>
              <a:rPr lang="en-US" sz="1200" i="0" dirty="0">
                <a:latin typeface="+mj-lt"/>
              </a:rPr>
              <a:t>—rather than treating infection after it occurs</a:t>
            </a:r>
            <a:endParaRPr lang="en-US" sz="1200" dirty="0">
              <a:latin typeface="+mj-lt"/>
            </a:endParaRPr>
          </a:p>
          <a:p>
            <a:pPr marL="285750" indent="-285750" algn="l">
              <a:spcBef>
                <a:spcPts val="300"/>
              </a:spcBef>
              <a:buFont typeface="Arial" panose="020B0604020202020204" pitchFamily="34" charset="0"/>
              <a:buChar char="•"/>
            </a:pPr>
            <a:r>
              <a:rPr lang="en-US" sz="1200" b="1" dirty="0">
                <a:latin typeface="+mj-lt"/>
              </a:rPr>
              <a:t>D</a:t>
            </a:r>
            <a:r>
              <a:rPr lang="en-US" sz="1200" b="1" i="0" dirty="0">
                <a:latin typeface="+mj-lt"/>
              </a:rPr>
              <a:t>esigned to provide season‑long protection</a:t>
            </a:r>
          </a:p>
          <a:p>
            <a:pPr marL="285750" indent="-285750" algn="l">
              <a:spcBef>
                <a:spcPts val="300"/>
              </a:spcBef>
              <a:buFont typeface="Arial" panose="020B0604020202020204" pitchFamily="34" charset="0"/>
              <a:buChar char="•"/>
            </a:pPr>
            <a:r>
              <a:rPr lang="en-US" sz="1200" b="1" i="0" dirty="0">
                <a:latin typeface="+mj-lt"/>
              </a:rPr>
              <a:t>Leverages ivermectin’s well‑established </a:t>
            </a:r>
            <a:r>
              <a:rPr lang="en-US" sz="1200" b="1" dirty="0">
                <a:latin typeface="+mj-lt"/>
              </a:rPr>
              <a:t>safety</a:t>
            </a:r>
            <a:r>
              <a:rPr lang="en-US" sz="1200" b="1" i="0" dirty="0">
                <a:latin typeface="+mj-lt"/>
              </a:rPr>
              <a:t> </a:t>
            </a:r>
            <a:r>
              <a:rPr lang="en-US" sz="1200" i="0" dirty="0">
                <a:latin typeface="+mj-lt"/>
              </a:rPr>
              <a:t>in a novel delivery format to enable population‑level prevention strategies; </a:t>
            </a:r>
            <a:r>
              <a:rPr lang="en-US" sz="1200" b="1" i="0" dirty="0">
                <a:latin typeface="+mj-lt"/>
              </a:rPr>
              <a:t>beginning IND-enabling studies</a:t>
            </a:r>
          </a:p>
        </p:txBody>
      </p:sp>
      <p:sp>
        <p:nvSpPr>
          <p:cNvPr id="18" name="TextBox 17">
            <a:extLst>
              <a:ext uri="{FF2B5EF4-FFF2-40B4-BE49-F238E27FC236}">
                <a16:creationId xmlns:a16="http://schemas.microsoft.com/office/drawing/2014/main" id="{76B76922-6A73-4C0B-B3CB-4D1C15E23E02}"/>
              </a:ext>
            </a:extLst>
          </p:cNvPr>
          <p:cNvSpPr txBox="1"/>
          <p:nvPr/>
        </p:nvSpPr>
        <p:spPr>
          <a:xfrm>
            <a:off x="6103220" y="1493129"/>
            <a:ext cx="5233520" cy="307777"/>
          </a:xfrm>
          <a:prstGeom prst="rect">
            <a:avLst/>
          </a:prstGeom>
          <a:noFill/>
        </p:spPr>
        <p:txBody>
          <a:bodyPr wrap="square">
            <a:spAutoFit/>
          </a:bodyPr>
          <a:lstStyle/>
          <a:p>
            <a:pPr marL="0" indent="0">
              <a:spcAft>
                <a:spcPts val="600"/>
              </a:spcAft>
            </a:pPr>
            <a:r>
              <a:rPr lang="en-US" sz="1400" i="1" dirty="0">
                <a:latin typeface="+mj-lt"/>
              </a:rPr>
              <a:t>Long-acting endectocide to malaria mosquitos and Lyme ticks</a:t>
            </a:r>
          </a:p>
        </p:txBody>
      </p:sp>
      <p:pic>
        <p:nvPicPr>
          <p:cNvPr id="4" name="Picture 3">
            <a:extLst>
              <a:ext uri="{FF2B5EF4-FFF2-40B4-BE49-F238E27FC236}">
                <a16:creationId xmlns:a16="http://schemas.microsoft.com/office/drawing/2014/main" id="{329593BC-E18B-F05E-5E21-1C2D938C2726}"/>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a:xfrm rot="18343261" flipH="1" flipV="1">
            <a:off x="4545242" y="1663720"/>
            <a:ext cx="485417" cy="127145"/>
          </a:xfrm>
          <a:prstGeom prst="rect">
            <a:avLst/>
          </a:prstGeom>
        </p:spPr>
      </p:pic>
      <p:pic>
        <p:nvPicPr>
          <p:cNvPr id="6" name="Picture 6">
            <a:extLst>
              <a:ext uri="{FF2B5EF4-FFF2-40B4-BE49-F238E27FC236}">
                <a16:creationId xmlns:a16="http://schemas.microsoft.com/office/drawing/2014/main" id="{B61DDA56-2B46-15DD-5E09-22617A38A8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36740" y="1605147"/>
            <a:ext cx="475914" cy="475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A64C95-9A96-80F9-7FCE-368F3543166E}"/>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a:xfrm>
            <a:off x="11336740" y="2250112"/>
            <a:ext cx="721311" cy="329989"/>
          </a:xfrm>
          <a:prstGeom prst="rect">
            <a:avLst/>
          </a:prstGeom>
        </p:spPr>
      </p:pic>
      <p:pic>
        <p:nvPicPr>
          <p:cNvPr id="8" name="Picture 7">
            <a:extLst>
              <a:ext uri="{FF2B5EF4-FFF2-40B4-BE49-F238E27FC236}">
                <a16:creationId xmlns:a16="http://schemas.microsoft.com/office/drawing/2014/main" id="{0190B1C2-40DC-55B3-69E0-DFB34AE806A2}"/>
              </a:ext>
            </a:extLst>
          </p:cNvPr>
          <p:cNvPicPr>
            <a:picLocks noChangeAspect="1"/>
          </p:cNvPicPr>
          <p:nvPr/>
        </p:nvPicPr>
        <p:blipFill>
          <a:blip r:embed="rId7" cstate="screen">
            <a:alphaModFix/>
            <a:extLst>
              <a:ext uri="{28A0092B-C50C-407E-A947-70E740481C1C}">
                <a14:useLocalDpi xmlns:a14="http://schemas.microsoft.com/office/drawing/2010/main"/>
              </a:ext>
            </a:extLst>
          </a:blip>
          <a:srcRect/>
          <a:stretch/>
        </p:blipFill>
        <p:spPr>
          <a:xfrm>
            <a:off x="4272896" y="3867277"/>
            <a:ext cx="3660647" cy="2188430"/>
          </a:xfrm>
          <a:prstGeom prst="roundRect">
            <a:avLst/>
          </a:prstGeom>
          <a:effectLst>
            <a:softEdge rad="25400"/>
          </a:effectLst>
        </p:spPr>
      </p:pic>
    </p:spTree>
    <p:extLst>
      <p:ext uri="{BB962C8B-B14F-4D97-AF65-F5344CB8AC3E}">
        <p14:creationId xmlns:p14="http://schemas.microsoft.com/office/powerpoint/2010/main" val="8485158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317E-A04F-C999-5597-8B7EF962E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D0451-34A0-3D09-6284-E0511F289F92}"/>
              </a:ext>
            </a:extLst>
          </p:cNvPr>
          <p:cNvSpPr>
            <a:spLocks noGrp="1"/>
          </p:cNvSpPr>
          <p:nvPr>
            <p:ph type="title"/>
          </p:nvPr>
        </p:nvSpPr>
        <p:spPr>
          <a:xfrm>
            <a:off x="596348" y="220133"/>
            <a:ext cx="11423694" cy="662685"/>
          </a:xfrm>
        </p:spPr>
        <p:txBody>
          <a:bodyPr>
            <a:normAutofit/>
          </a:bodyPr>
          <a:lstStyle/>
          <a:p>
            <a:r>
              <a:rPr lang="en-US" dirty="0">
                <a:latin typeface="Arial"/>
                <a:cs typeface="Arial"/>
              </a:rPr>
              <a:t>Age-related Macular Degeneration and Pain</a:t>
            </a:r>
          </a:p>
        </p:txBody>
      </p:sp>
      <p:sp>
        <p:nvSpPr>
          <p:cNvPr id="9" name="TextBox 8">
            <a:extLst>
              <a:ext uri="{FF2B5EF4-FFF2-40B4-BE49-F238E27FC236}">
                <a16:creationId xmlns:a16="http://schemas.microsoft.com/office/drawing/2014/main" id="{C23F774D-4A3A-9E45-89DD-E0C27A3C492E}"/>
              </a:ext>
            </a:extLst>
          </p:cNvPr>
          <p:cNvSpPr txBox="1"/>
          <p:nvPr/>
        </p:nvSpPr>
        <p:spPr>
          <a:xfrm>
            <a:off x="596348"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Age-related Macular Degeneration (AMD)</a:t>
            </a:r>
          </a:p>
        </p:txBody>
      </p:sp>
      <p:cxnSp>
        <p:nvCxnSpPr>
          <p:cNvPr id="10" name="Straight Connector 9">
            <a:extLst>
              <a:ext uri="{FF2B5EF4-FFF2-40B4-BE49-F238E27FC236}">
                <a16:creationId xmlns:a16="http://schemas.microsoft.com/office/drawing/2014/main" id="{473977FA-9E2E-24B6-A069-B50EC439B65D}"/>
              </a:ext>
            </a:extLst>
          </p:cNvPr>
          <p:cNvCxnSpPr>
            <a:cxnSpLocks/>
          </p:cNvCxnSpPr>
          <p:nvPr/>
        </p:nvCxnSpPr>
        <p:spPr>
          <a:xfrm>
            <a:off x="695408"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87076DC-F937-B399-462A-AA281662BCB9}"/>
              </a:ext>
            </a:extLst>
          </p:cNvPr>
          <p:cNvSpPr txBox="1"/>
          <p:nvPr/>
        </p:nvSpPr>
        <p:spPr>
          <a:xfrm>
            <a:off x="596348" y="2252892"/>
            <a:ext cx="5499652" cy="1500411"/>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AMD is a leading cause of vision loss and blindness in older adults</a:t>
            </a:r>
          </a:p>
          <a:p>
            <a:pPr marL="285750" indent="-285750" algn="l">
              <a:spcBef>
                <a:spcPts val="300"/>
              </a:spcBef>
              <a:buFont typeface="Arial" panose="020B0604020202020204" pitchFamily="34" charset="0"/>
              <a:buChar char="•"/>
            </a:pPr>
            <a:r>
              <a:rPr lang="en-US" sz="1200" i="0" dirty="0">
                <a:latin typeface="+mj-lt"/>
              </a:rPr>
              <a:t>A </a:t>
            </a:r>
            <a:r>
              <a:rPr lang="en-US" sz="1200" b="1" i="0" dirty="0">
                <a:latin typeface="+mj-lt"/>
              </a:rPr>
              <a:t>regenerative epithelial cell therapy designed to replace and support damaged retinal cells that are essential for vision</a:t>
            </a:r>
          </a:p>
          <a:p>
            <a:pPr marL="285750" indent="-285750" algn="l">
              <a:spcBef>
                <a:spcPts val="300"/>
              </a:spcBef>
              <a:buFont typeface="Arial" panose="020B0604020202020204" pitchFamily="34" charset="0"/>
              <a:buChar char="•"/>
            </a:pPr>
            <a:r>
              <a:rPr lang="en-US" sz="1200" b="1" i="0" dirty="0">
                <a:latin typeface="+mj-lt"/>
              </a:rPr>
              <a:t>Aims to restore retinal health and preserve vision</a:t>
            </a:r>
            <a:r>
              <a:rPr lang="en-US" sz="1200" i="0" dirty="0">
                <a:latin typeface="+mj-lt"/>
              </a:rPr>
              <a:t>, rather than only slowing disease progression</a:t>
            </a:r>
          </a:p>
          <a:p>
            <a:pPr marL="285750" indent="-285750" algn="l">
              <a:spcBef>
                <a:spcPts val="300"/>
              </a:spcBef>
              <a:buFont typeface="Arial" panose="020B0604020202020204" pitchFamily="34" charset="0"/>
              <a:buChar char="•"/>
            </a:pPr>
            <a:r>
              <a:rPr lang="en-US" sz="1200" i="0" dirty="0">
                <a:latin typeface="+mj-lt"/>
              </a:rPr>
              <a:t>Delivered by intravitreal injection, enabling targeted treatment directly to the affected area of the eye- </a:t>
            </a:r>
            <a:r>
              <a:rPr lang="en-US" sz="1200" b="1" i="0" dirty="0">
                <a:latin typeface="+mj-lt"/>
              </a:rPr>
              <a:t>2 years to FIH</a:t>
            </a:r>
          </a:p>
        </p:txBody>
      </p:sp>
      <p:sp>
        <p:nvSpPr>
          <p:cNvPr id="12" name="TextBox 11">
            <a:extLst>
              <a:ext uri="{FF2B5EF4-FFF2-40B4-BE49-F238E27FC236}">
                <a16:creationId xmlns:a16="http://schemas.microsoft.com/office/drawing/2014/main" id="{D45FF087-8233-FDC2-6D78-2B4A521E6FDB}"/>
              </a:ext>
            </a:extLst>
          </p:cNvPr>
          <p:cNvSpPr txBox="1"/>
          <p:nvPr/>
        </p:nvSpPr>
        <p:spPr>
          <a:xfrm>
            <a:off x="596348" y="1514228"/>
            <a:ext cx="5499652" cy="738664"/>
          </a:xfrm>
          <a:prstGeom prst="rect">
            <a:avLst/>
          </a:prstGeom>
          <a:noFill/>
        </p:spPr>
        <p:txBody>
          <a:bodyPr wrap="square">
            <a:spAutoFit/>
          </a:bodyPr>
          <a:lstStyle/>
          <a:p>
            <a:pPr marL="0" indent="0">
              <a:spcAft>
                <a:spcPts val="600"/>
              </a:spcAft>
            </a:pPr>
            <a:r>
              <a:rPr lang="en-US" sz="1400" i="1" dirty="0">
                <a:latin typeface="+mj-lt"/>
              </a:rPr>
              <a:t>First‑in‑class, regenerative cell therapy to replace damaged retinal support cells and restore vision in age‑related macular degeneration</a:t>
            </a:r>
          </a:p>
        </p:txBody>
      </p:sp>
      <p:sp>
        <p:nvSpPr>
          <p:cNvPr id="13" name="TextBox 12">
            <a:extLst>
              <a:ext uri="{FF2B5EF4-FFF2-40B4-BE49-F238E27FC236}">
                <a16:creationId xmlns:a16="http://schemas.microsoft.com/office/drawing/2014/main" id="{CA8E6995-7841-07F6-880E-2E994645CC1F}"/>
              </a:ext>
            </a:extLst>
          </p:cNvPr>
          <p:cNvSpPr txBox="1"/>
          <p:nvPr/>
        </p:nvSpPr>
        <p:spPr>
          <a:xfrm>
            <a:off x="6629851" y="11237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A Nonaddictive Strategy for Chronic Pain</a:t>
            </a:r>
          </a:p>
        </p:txBody>
      </p:sp>
      <p:cxnSp>
        <p:nvCxnSpPr>
          <p:cNvPr id="16" name="Straight Connector 15">
            <a:extLst>
              <a:ext uri="{FF2B5EF4-FFF2-40B4-BE49-F238E27FC236}">
                <a16:creationId xmlns:a16="http://schemas.microsoft.com/office/drawing/2014/main" id="{F2FAB924-CEFB-3B33-6016-21936895C288}"/>
              </a:ext>
            </a:extLst>
          </p:cNvPr>
          <p:cNvCxnSpPr>
            <a:cxnSpLocks/>
          </p:cNvCxnSpPr>
          <p:nvPr/>
        </p:nvCxnSpPr>
        <p:spPr>
          <a:xfrm>
            <a:off x="6716522" y="1458379"/>
            <a:ext cx="530352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CE79AE-EF44-226E-C169-48362870D680}"/>
              </a:ext>
            </a:extLst>
          </p:cNvPr>
          <p:cNvSpPr txBox="1"/>
          <p:nvPr/>
        </p:nvSpPr>
        <p:spPr>
          <a:xfrm>
            <a:off x="6692348" y="2016348"/>
            <a:ext cx="5390191" cy="1919944"/>
          </a:xfrm>
          <a:prstGeom prst="rect">
            <a:avLst/>
          </a:prstGeom>
          <a:noFill/>
        </p:spPr>
        <p:txBody>
          <a:bodyPr wrap="square">
            <a:spAutoFit/>
          </a:bodyPr>
          <a:lstStyle/>
          <a:p>
            <a:pPr marL="285750" indent="-285750" algn="l">
              <a:spcBef>
                <a:spcPts val="300"/>
              </a:spcBef>
              <a:buFont typeface="Arial" panose="020B0604020202020204" pitchFamily="34" charset="0"/>
              <a:buChar char="•"/>
            </a:pPr>
            <a:r>
              <a:rPr lang="en-US" sz="1200" i="0" dirty="0">
                <a:latin typeface="+mj-lt"/>
              </a:rPr>
              <a:t>Chronic pain affects millions of people and current treatments often provide inadequate relief or carry safety risks</a:t>
            </a:r>
          </a:p>
          <a:p>
            <a:pPr marL="285750" indent="-285750" algn="l">
              <a:spcBef>
                <a:spcPts val="300"/>
              </a:spcBef>
              <a:buFont typeface="Arial" panose="020B0604020202020204" pitchFamily="34" charset="0"/>
              <a:buChar char="•"/>
            </a:pPr>
            <a:r>
              <a:rPr lang="en-US" sz="1200" b="1" i="0" dirty="0">
                <a:latin typeface="+mj-lt"/>
              </a:rPr>
              <a:t>A targeted biologic therapy designed to silence NaV1.7 and NaV1.8, key pain‑signaling pathways implicated in severe and chronic pain</a:t>
            </a:r>
          </a:p>
          <a:p>
            <a:pPr marL="285750" indent="-285750" algn="l">
              <a:spcBef>
                <a:spcPts val="300"/>
              </a:spcBef>
              <a:buFont typeface="Arial" panose="020B0604020202020204" pitchFamily="34" charset="0"/>
              <a:buChar char="•"/>
            </a:pPr>
            <a:r>
              <a:rPr lang="en-US" sz="1200" b="1" i="0" dirty="0">
                <a:latin typeface="+mj-lt"/>
              </a:rPr>
              <a:t>Based on botulinum toxin’s (</a:t>
            </a:r>
            <a:r>
              <a:rPr lang="en-US" sz="1200" b="1" i="0" dirty="0" err="1">
                <a:latin typeface="+mj-lt"/>
              </a:rPr>
              <a:t>BoNT</a:t>
            </a:r>
            <a:r>
              <a:rPr lang="en-US" sz="1200" b="1" i="0" dirty="0">
                <a:latin typeface="+mj-lt"/>
              </a:rPr>
              <a:t>) </a:t>
            </a:r>
            <a:r>
              <a:rPr lang="en-US" sz="1200" b="1" dirty="0">
                <a:latin typeface="+mj-lt"/>
              </a:rPr>
              <a:t>established efficacy, half-life and safety</a:t>
            </a:r>
            <a:r>
              <a:rPr lang="en-US" sz="1200" i="0" dirty="0">
                <a:latin typeface="+mj-lt"/>
              </a:rPr>
              <a:t>, </a:t>
            </a:r>
            <a:r>
              <a:rPr lang="en-US" sz="1200" b="1" i="0" dirty="0">
                <a:latin typeface="+mj-lt"/>
              </a:rPr>
              <a:t>light chain protease engineered to block pain signals locally by cleaving Nav1.7/1.8 </a:t>
            </a:r>
            <a:r>
              <a:rPr lang="en-US" sz="1200" i="0" dirty="0">
                <a:latin typeface="+mj-lt"/>
              </a:rPr>
              <a:t>without affecting sensation broadly</a:t>
            </a:r>
          </a:p>
          <a:p>
            <a:pPr marL="285750" indent="-285750" algn="l">
              <a:spcBef>
                <a:spcPts val="300"/>
              </a:spcBef>
              <a:buFont typeface="Arial" panose="020B0604020202020204" pitchFamily="34" charset="0"/>
              <a:buChar char="•"/>
            </a:pPr>
            <a:r>
              <a:rPr lang="en-US" sz="1200" i="0" dirty="0">
                <a:latin typeface="+mj-lt"/>
              </a:rPr>
              <a:t>Designed to provide pain relief for back and joint pain, diabetic neuropathy, inflammation, burns, etc.</a:t>
            </a:r>
          </a:p>
        </p:txBody>
      </p:sp>
      <p:sp>
        <p:nvSpPr>
          <p:cNvPr id="18" name="TextBox 17">
            <a:extLst>
              <a:ext uri="{FF2B5EF4-FFF2-40B4-BE49-F238E27FC236}">
                <a16:creationId xmlns:a16="http://schemas.microsoft.com/office/drawing/2014/main" id="{B0CA2AF0-DB8D-3E59-8FB9-09C3B63C3B0A}"/>
              </a:ext>
            </a:extLst>
          </p:cNvPr>
          <p:cNvSpPr txBox="1"/>
          <p:nvPr/>
        </p:nvSpPr>
        <p:spPr>
          <a:xfrm>
            <a:off x="6635483" y="1493128"/>
            <a:ext cx="5499652" cy="523220"/>
          </a:xfrm>
          <a:prstGeom prst="rect">
            <a:avLst/>
          </a:prstGeom>
          <a:noFill/>
        </p:spPr>
        <p:txBody>
          <a:bodyPr wrap="square">
            <a:spAutoFit/>
          </a:bodyPr>
          <a:lstStyle/>
          <a:p>
            <a:pPr marL="0" indent="0">
              <a:spcAft>
                <a:spcPts val="600"/>
              </a:spcAft>
            </a:pPr>
            <a:r>
              <a:rPr lang="en-US" sz="1400" i="1" dirty="0">
                <a:latin typeface="+mj-lt"/>
              </a:rPr>
              <a:t>Evolved </a:t>
            </a:r>
            <a:r>
              <a:rPr lang="en-US" sz="1400" i="1" dirty="0" err="1">
                <a:latin typeface="+mj-lt"/>
              </a:rPr>
              <a:t>botox</a:t>
            </a:r>
            <a:r>
              <a:rPr lang="en-US" sz="1400" i="1" dirty="0">
                <a:latin typeface="+mj-lt"/>
              </a:rPr>
              <a:t> variant to silence pain signaling with long‑lasting, and targeted, non-addictive relief for people with chronic pain</a:t>
            </a:r>
          </a:p>
        </p:txBody>
      </p:sp>
      <p:pic>
        <p:nvPicPr>
          <p:cNvPr id="3" name="Picture 2">
            <a:extLst>
              <a:ext uri="{FF2B5EF4-FFF2-40B4-BE49-F238E27FC236}">
                <a16:creationId xmlns:a16="http://schemas.microsoft.com/office/drawing/2014/main" id="{089BA9B2-4492-2A57-117F-F6FACC4681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8994" y="3818502"/>
            <a:ext cx="4424549" cy="2118085"/>
          </a:xfrm>
          <a:prstGeom prst="rect">
            <a:avLst/>
          </a:prstGeom>
        </p:spPr>
      </p:pic>
      <p:pic>
        <p:nvPicPr>
          <p:cNvPr id="4" name="Picture 3" descr="A close-up of a diagram&#10;&#10;AI-generated content may be incorrect.">
            <a:extLst>
              <a:ext uri="{FF2B5EF4-FFF2-40B4-BE49-F238E27FC236}">
                <a16:creationId xmlns:a16="http://schemas.microsoft.com/office/drawing/2014/main" id="{D60AE994-616F-63B3-0A5C-3B6F253EDC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597254" y="3798625"/>
            <a:ext cx="3314719" cy="2137961"/>
          </a:xfrm>
          <a:prstGeom prst="rect">
            <a:avLst/>
          </a:prstGeom>
          <a:solidFill>
            <a:schemeClr val="bg1"/>
          </a:solidFill>
        </p:spPr>
      </p:pic>
    </p:spTree>
    <p:extLst>
      <p:ext uri="{BB962C8B-B14F-4D97-AF65-F5344CB8AC3E}">
        <p14:creationId xmlns:p14="http://schemas.microsoft.com/office/powerpoint/2010/main" val="248065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AE06A-1A02-E9B8-6F40-6F5E2E55A972}"/>
              </a:ext>
            </a:extLst>
          </p:cNvPr>
          <p:cNvSpPr>
            <a:spLocks noGrp="1"/>
          </p:cNvSpPr>
          <p:nvPr>
            <p:ph idx="1"/>
          </p:nvPr>
        </p:nvSpPr>
        <p:spPr>
          <a:xfrm>
            <a:off x="596348" y="1828800"/>
            <a:ext cx="9529785" cy="4200505"/>
          </a:xfrm>
        </p:spPr>
        <p:txBody>
          <a:bodyPr/>
          <a:lstStyle/>
          <a:p>
            <a:pPr marL="285750" indent="-285750">
              <a:buFont typeface="Wingdings" panose="05000000000000000000" pitchFamily="2" charset="2"/>
              <a:buChar char="§"/>
            </a:pPr>
            <a:r>
              <a:rPr lang="en-US" dirty="0"/>
              <a:t>There is a financial challenge to realizing the full potential of this work</a:t>
            </a:r>
          </a:p>
          <a:p>
            <a:pPr marL="285750" indent="-285750">
              <a:buFont typeface="Wingdings" panose="05000000000000000000" pitchFamily="2" charset="2"/>
              <a:buChar char="§"/>
            </a:pPr>
            <a:r>
              <a:rPr lang="en-US" dirty="0"/>
              <a:t>High-risk, first-in-class medicines require clinical validation for pharma/biotech uptake (a catch 22)</a:t>
            </a:r>
          </a:p>
          <a:p>
            <a:pPr marL="285750" indent="-285750">
              <a:buFont typeface="Wingdings" panose="05000000000000000000" pitchFamily="2" charset="2"/>
              <a:buChar char="§"/>
            </a:pPr>
            <a:r>
              <a:rPr lang="en-US" dirty="0"/>
              <a:t>Commercial case may not be not compelling for Pharma/Venture Investors despite the medical need</a:t>
            </a:r>
          </a:p>
          <a:p>
            <a:pPr marL="285750" indent="-285750">
              <a:buFont typeface="Wingdings" panose="05000000000000000000" pitchFamily="2" charset="2"/>
              <a:buChar char="§"/>
            </a:pPr>
            <a:r>
              <a:rPr lang="en-US" dirty="0"/>
              <a:t>IND-enabling and early clinical trials are beyond Calibr-Skaggs ability to fund alone</a:t>
            </a:r>
          </a:p>
          <a:p>
            <a:pPr marL="285750" indent="-285750">
              <a:buFont typeface="Wingdings" panose="05000000000000000000" pitchFamily="2" charset="2"/>
              <a:buChar char="§"/>
            </a:pPr>
            <a:r>
              <a:rPr lang="en-US" dirty="0"/>
              <a:t>Exploring new investment vehicles for interested parties to help advance much needed new medicines to patients while sharing in any financial returns from success</a:t>
            </a:r>
          </a:p>
          <a:p>
            <a:pPr marL="285750" indent="-285750">
              <a:buFont typeface="Wingdings" panose="05000000000000000000" pitchFamily="2" charset="2"/>
              <a:buChar char="§"/>
            </a:pPr>
            <a:r>
              <a:rPr lang="en-US" dirty="0"/>
              <a:t>Scripps will reinvest its returns to expand its impact on science and medicine</a:t>
            </a:r>
          </a:p>
        </p:txBody>
      </p:sp>
      <p:sp>
        <p:nvSpPr>
          <p:cNvPr id="3" name="Title 2">
            <a:extLst>
              <a:ext uri="{FF2B5EF4-FFF2-40B4-BE49-F238E27FC236}">
                <a16:creationId xmlns:a16="http://schemas.microsoft.com/office/drawing/2014/main" id="{F9490FD7-9445-DEC9-219A-BBABF365F178}"/>
              </a:ext>
            </a:extLst>
          </p:cNvPr>
          <p:cNvSpPr>
            <a:spLocks noGrp="1"/>
          </p:cNvSpPr>
          <p:nvPr>
            <p:ph type="title"/>
          </p:nvPr>
        </p:nvSpPr>
        <p:spPr>
          <a:xfrm>
            <a:off x="706415" y="705565"/>
            <a:ext cx="10942002" cy="704140"/>
          </a:xfrm>
        </p:spPr>
        <p:txBody>
          <a:bodyPr/>
          <a:lstStyle/>
          <a:p>
            <a:r>
              <a:rPr lang="en-US" dirty="0"/>
              <a:t>Funding of New Medicines for Unmet Needs</a:t>
            </a:r>
          </a:p>
        </p:txBody>
      </p:sp>
    </p:spTree>
    <p:extLst>
      <p:ext uri="{BB962C8B-B14F-4D97-AF65-F5344CB8AC3E}">
        <p14:creationId xmlns:p14="http://schemas.microsoft.com/office/powerpoint/2010/main" val="2086136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8121-3E74-D7A8-75EA-7FD0D0EEF2C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9E62FFE-C35D-26FB-836E-B0F8202C81CF}"/>
              </a:ext>
            </a:extLst>
          </p:cNvPr>
          <p:cNvSpPr txBox="1"/>
          <p:nvPr/>
        </p:nvSpPr>
        <p:spPr>
          <a:xfrm>
            <a:off x="596349" y="1074787"/>
            <a:ext cx="7323902"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263A77"/>
                </a:solidFill>
                <a:effectLst/>
                <a:uLnTx/>
                <a:uFillTx/>
                <a:latin typeface="Arial" panose="020B0604020202020204"/>
                <a:ea typeface="+mn-ea"/>
                <a:cs typeface="+mn-cs"/>
              </a:rPr>
              <a:t>Scripps Research faculty are remarkably productive </a:t>
            </a:r>
            <a:r>
              <a:rPr lang="en-US" sz="1600" i="1" dirty="0">
                <a:solidFill>
                  <a:srgbClr val="263A77"/>
                </a:solidFill>
                <a:latin typeface="Arial" panose="020B0604020202020204"/>
              </a:rPr>
              <a:t>because they are free to </a:t>
            </a:r>
            <a:r>
              <a:rPr kumimoji="0" lang="en-US" sz="1600" i="1" u="none" strike="noStrike" kern="1200" cap="none" spc="0" normalizeH="0" baseline="0" noProof="0" dirty="0">
                <a:ln>
                  <a:noFill/>
                </a:ln>
                <a:solidFill>
                  <a:srgbClr val="263A77"/>
                </a:solidFill>
                <a:effectLst/>
                <a:uLnTx/>
                <a:uFillTx/>
                <a:latin typeface="Arial" panose="020B0604020202020204"/>
                <a:ea typeface="+mn-ea"/>
                <a:cs typeface="+mn-cs"/>
              </a:rPr>
              <a:t>focus primarily on research, but t</a:t>
            </a:r>
            <a:r>
              <a:rPr lang="en-US" sz="1600" i="1" dirty="0">
                <a:solidFill>
                  <a:srgbClr val="263A77"/>
                </a:solidFill>
                <a:latin typeface="Arial" panose="020B0604020202020204"/>
              </a:rPr>
              <a:t>his results in a </a:t>
            </a:r>
            <a:r>
              <a:rPr kumimoji="0" lang="en-US" sz="1600" i="1" u="none" strike="noStrike" kern="1200" cap="none" spc="0" normalizeH="0" baseline="0" noProof="0" dirty="0">
                <a:ln>
                  <a:noFill/>
                </a:ln>
                <a:solidFill>
                  <a:srgbClr val="263A77"/>
                </a:solidFill>
                <a:effectLst/>
                <a:uLnTx/>
                <a:uFillTx/>
                <a:latin typeface="Arial" panose="020B0604020202020204"/>
                <a:ea typeface="+mn-ea"/>
                <a:cs typeface="+mn-cs"/>
              </a:rPr>
              <a:t>heavy reliance on external funding for their salaries, creating significant uncertainty in the current climate</a:t>
            </a:r>
            <a:endParaRPr lang="en-US" sz="1600" i="1" dirty="0">
              <a:solidFill>
                <a:srgbClr val="263A77"/>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An </a:t>
            </a: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endowed chair</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is a permanent, donated fund that provides longer term committed support, using investment income to support salary and/or research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Arial" panose="020B0604020202020204"/>
            </a:endParaRPr>
          </a:p>
          <a:p>
            <a:pPr lvl="0">
              <a:defRPr/>
            </a:pPr>
            <a:r>
              <a:rPr lang="en-US" sz="1600" dirty="0">
                <a:solidFill>
                  <a:prstClr val="black"/>
                </a:solidFill>
              </a:rPr>
              <a:t>Endowed chairs are the single most effective tool to:</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C861EC6F-54C1-EA53-BF8D-EB2050FD9C0A}"/>
              </a:ext>
            </a:extLst>
          </p:cNvPr>
          <p:cNvSpPr txBox="1"/>
          <p:nvPr/>
        </p:nvSpPr>
        <p:spPr>
          <a:xfrm>
            <a:off x="0" y="95250"/>
            <a:ext cx="12239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Scientific Strength, Structural Disadvantage: Making the Case for Endowed Chairs</a:t>
            </a:r>
          </a:p>
        </p:txBody>
      </p:sp>
      <p:pic>
        <p:nvPicPr>
          <p:cNvPr id="7" name="Picture 6">
            <a:extLst>
              <a:ext uri="{FF2B5EF4-FFF2-40B4-BE49-F238E27FC236}">
                <a16:creationId xmlns:a16="http://schemas.microsoft.com/office/drawing/2014/main" id="{53668DD1-2A54-2F45-C2DE-90366BE58C1A}"/>
              </a:ext>
            </a:extLst>
          </p:cNvPr>
          <p:cNvPicPr>
            <a:picLocks noChangeAspect="1"/>
          </p:cNvPicPr>
          <p:nvPr/>
        </p:nvPicPr>
        <p:blipFill>
          <a:blip r:embed="rId3" cstate="screen">
            <a:extLst>
              <a:ext uri="{28A0092B-C50C-407E-A947-70E740481C1C}">
                <a14:useLocalDpi xmlns:a14="http://schemas.microsoft.com/office/drawing/2010/main"/>
              </a:ext>
            </a:extLst>
          </a:blip>
          <a:srcRect l="-417" r="4493" b="9662"/>
          <a:stretch>
            <a:fillRect/>
          </a:stretch>
        </p:blipFill>
        <p:spPr>
          <a:xfrm>
            <a:off x="8758305" y="1143026"/>
            <a:ext cx="3433695" cy="4850595"/>
          </a:xfrm>
          <a:prstGeom prst="rect">
            <a:avLst/>
          </a:prstGeom>
        </p:spPr>
      </p:pic>
      <p:sp>
        <p:nvSpPr>
          <p:cNvPr id="10" name="Title 1">
            <a:extLst>
              <a:ext uri="{FF2B5EF4-FFF2-40B4-BE49-F238E27FC236}">
                <a16:creationId xmlns:a16="http://schemas.microsoft.com/office/drawing/2014/main" id="{E43CEDAD-41C9-7B67-B140-DC6A008A6B3B}"/>
              </a:ext>
            </a:extLst>
          </p:cNvPr>
          <p:cNvSpPr>
            <a:spLocks noGrp="1"/>
          </p:cNvSpPr>
          <p:nvPr>
            <p:ph type="title"/>
          </p:nvPr>
        </p:nvSpPr>
        <p:spPr>
          <a:xfrm>
            <a:off x="596348" y="214499"/>
            <a:ext cx="10942002" cy="668319"/>
          </a:xfrm>
        </p:spPr>
        <p:txBody>
          <a:bodyPr>
            <a:normAutofit fontScale="90000"/>
          </a:bodyPr>
          <a:lstStyle/>
          <a:p>
            <a:r>
              <a:rPr lang="en-US" dirty="0"/>
              <a:t>Philanthropy Remains a Critical Need: Endowed Chairs </a:t>
            </a:r>
          </a:p>
        </p:txBody>
      </p:sp>
      <p:sp>
        <p:nvSpPr>
          <p:cNvPr id="14" name="TextBox 13">
            <a:extLst>
              <a:ext uri="{FF2B5EF4-FFF2-40B4-BE49-F238E27FC236}">
                <a16:creationId xmlns:a16="http://schemas.microsoft.com/office/drawing/2014/main" id="{0ACC61CD-D295-638C-5454-55DB0103EFF6}"/>
              </a:ext>
            </a:extLst>
          </p:cNvPr>
          <p:cNvSpPr txBox="1"/>
          <p:nvPr/>
        </p:nvSpPr>
        <p:spPr>
          <a:xfrm>
            <a:off x="596348" y="3383111"/>
            <a:ext cx="7323902" cy="1969770"/>
          </a:xfrm>
          <a:prstGeom prst="rect">
            <a:avLst/>
          </a:prstGeom>
          <a:noFill/>
        </p:spPr>
        <p:txBody>
          <a:bodyPr wrap="square" lIns="91440" tIns="45720" rIns="91440" bIns="45720" rtlCol="0" anchor="t">
            <a:spAutoFit/>
          </a:bodyPr>
          <a:lstStyle/>
          <a:p>
            <a:pPr marL="458788" lvl="1" indent="-231775">
              <a:spcBef>
                <a:spcPts val="300"/>
              </a:spcBef>
              <a:buFont typeface="Arial" panose="020B0604020202020204" pitchFamily="34" charset="0"/>
              <a:buChar char="•"/>
              <a:defRPr/>
            </a:pPr>
            <a:r>
              <a:rPr lang="en-US" sz="1600" dirty="0">
                <a:solidFill>
                  <a:prstClr val="black"/>
                </a:solidFill>
                <a:latin typeface="Arial" panose="020B0604020202020204"/>
              </a:rPr>
              <a:t>Recruit junior and senior faculty, by offering partial salary stabilization (to reduce grant dependency)</a:t>
            </a:r>
          </a:p>
          <a:p>
            <a:pPr marL="458788" marR="0" lvl="1" indent="-231775" fontAlgn="auto">
              <a:spcBef>
                <a:spcPts val="3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Retain top talent</a:t>
            </a:r>
          </a:p>
          <a:p>
            <a:pPr marL="458788" marR="0" lvl="1" indent="-231775" fontAlgn="auto">
              <a:spcBef>
                <a:spcPts val="3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Sustain competitiveness across funding cycles</a:t>
            </a:r>
          </a:p>
          <a:p>
            <a:pPr marL="458788" marR="0" lvl="1" indent="-231775" fontAlgn="auto">
              <a:spcBef>
                <a:spcPts val="3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Enable agility in response to emerging scientific opportunities or funding challenges</a:t>
            </a:r>
          </a:p>
          <a:p>
            <a:pPr marL="458788" marR="0" lvl="1" indent="-231775" fontAlgn="auto">
              <a:spcBef>
                <a:spcPts val="30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a:rPr>
              <a:t>Seed funding for high-risk, high-reward science</a:t>
            </a:r>
          </a:p>
        </p:txBody>
      </p:sp>
    </p:spTree>
    <p:extLst>
      <p:ext uri="{BB962C8B-B14F-4D97-AF65-F5344CB8AC3E}">
        <p14:creationId xmlns:p14="http://schemas.microsoft.com/office/powerpoint/2010/main" val="41109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83A65A-02EE-D099-821F-0073F4B5492B}"/>
              </a:ext>
            </a:extLst>
          </p:cNvPr>
          <p:cNvSpPr txBox="1"/>
          <p:nvPr/>
        </p:nvSpPr>
        <p:spPr>
          <a:xfrm>
            <a:off x="596348" y="1079337"/>
            <a:ext cx="7742434" cy="2062103"/>
          </a:xfrm>
          <a:prstGeom prst="rect">
            <a:avLst/>
          </a:prstGeom>
          <a:noFill/>
        </p:spPr>
        <p:txBody>
          <a:bodyPr wrap="square" lIns="91440" tIns="45720" rIns="91440" bIns="45720" rtlCol="0" anchor="t">
            <a:spAutoFit/>
          </a:bodyPr>
          <a:lstStyle/>
          <a:p>
            <a:pPr>
              <a:defRPr/>
            </a:pPr>
            <a:r>
              <a:rPr lang="en-US" sz="1600" i="1" dirty="0">
                <a:solidFill>
                  <a:srgbClr val="263A77"/>
                </a:solidFill>
                <a:latin typeface="Arial" panose="020B0604020202020204"/>
              </a:rPr>
              <a:t>Scripps Research’s graduate program is essential to training the next generation of scientific leaders, yet it remains partially dependent on external and federal funding sources that can limit flexibility and long-term stability.</a:t>
            </a:r>
          </a:p>
          <a:p>
            <a:pPr>
              <a:defRPr/>
            </a:pPr>
            <a:endParaRPr lang="en-US" sz="1600" b="1" i="1" dirty="0">
              <a:solidFill>
                <a:srgbClr val="263A77"/>
              </a:solidFill>
              <a:latin typeface="Arial" panose="020B0604020202020204"/>
            </a:endParaRPr>
          </a:p>
          <a:p>
            <a:pPr>
              <a:defRPr/>
            </a:pPr>
            <a:r>
              <a:rPr lang="en-US" sz="1600" dirty="0">
                <a:solidFill>
                  <a:prstClr val="black"/>
                </a:solidFill>
              </a:rPr>
              <a:t>Completing the endowed fellowship program is one of the most effective ways to</a:t>
            </a:r>
          </a:p>
          <a:p>
            <a:pPr>
              <a:defRPr/>
            </a:pPr>
            <a:r>
              <a:rPr lang="en-US" sz="1600" b="1" dirty="0">
                <a:solidFill>
                  <a:prstClr val="black"/>
                </a:solidFill>
              </a:rPr>
              <a:t>(shout out to the Skaggs Family who catalyzed the funding of the first 100 fellowships):</a:t>
            </a:r>
            <a:endParaRPr lang="en-US" sz="1600" b="1" i="1" dirty="0">
              <a:solidFill>
                <a:srgbClr val="263A77"/>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Arial" panose="020B0604020202020204"/>
            </a:endParaRPr>
          </a:p>
        </p:txBody>
      </p:sp>
      <p:pic>
        <p:nvPicPr>
          <p:cNvPr id="4" name="Picture 3" descr="A group of people in graduation gowns&#10;&#10;AI-generated content may be incorrect.">
            <a:extLst>
              <a:ext uri="{FF2B5EF4-FFF2-40B4-BE49-F238E27FC236}">
                <a16:creationId xmlns:a16="http://schemas.microsoft.com/office/drawing/2014/main" id="{14428953-A830-F816-2090-3943A53BC27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845376" y="1143026"/>
            <a:ext cx="3346624" cy="4850595"/>
          </a:xfrm>
          <a:prstGeom prst="rect">
            <a:avLst/>
          </a:prstGeom>
        </p:spPr>
      </p:pic>
      <p:sp>
        <p:nvSpPr>
          <p:cNvPr id="5" name="Title 1">
            <a:extLst>
              <a:ext uri="{FF2B5EF4-FFF2-40B4-BE49-F238E27FC236}">
                <a16:creationId xmlns:a16="http://schemas.microsoft.com/office/drawing/2014/main" id="{6098D9FA-35D4-281C-1C22-3E0C90DAB559}"/>
              </a:ext>
            </a:extLst>
          </p:cNvPr>
          <p:cNvSpPr txBox="1">
            <a:spLocks/>
          </p:cNvSpPr>
          <p:nvPr/>
        </p:nvSpPr>
        <p:spPr>
          <a:xfrm>
            <a:off x="596348" y="214499"/>
            <a:ext cx="10942002" cy="66831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t>And Graduate Fellowships</a:t>
            </a:r>
          </a:p>
        </p:txBody>
      </p:sp>
      <p:sp>
        <p:nvSpPr>
          <p:cNvPr id="7" name="TextBox 6">
            <a:extLst>
              <a:ext uri="{FF2B5EF4-FFF2-40B4-BE49-F238E27FC236}">
                <a16:creationId xmlns:a16="http://schemas.microsoft.com/office/drawing/2014/main" id="{BD19E71B-02D9-E640-4A5D-8AF7D08B5535}"/>
              </a:ext>
            </a:extLst>
          </p:cNvPr>
          <p:cNvSpPr txBox="1"/>
          <p:nvPr/>
        </p:nvSpPr>
        <p:spPr>
          <a:xfrm>
            <a:off x="591563" y="3141440"/>
            <a:ext cx="7342100" cy="2423740"/>
          </a:xfrm>
          <a:prstGeom prst="rect">
            <a:avLst/>
          </a:prstGeom>
          <a:noFill/>
        </p:spPr>
        <p:txBody>
          <a:bodyPr wrap="square" lIns="91440" tIns="45720" rIns="91440" bIns="45720" rtlCol="0" anchor="t">
            <a:spAutoFit/>
          </a:bodyPr>
          <a:lstStyle/>
          <a:p>
            <a:pPr marL="458788" lvl="1" indent="-231775">
              <a:spcBef>
                <a:spcPts val="300"/>
              </a:spcBef>
              <a:buFont typeface="Arial" panose="020B0604020202020204" pitchFamily="34" charset="0"/>
              <a:buChar char="•"/>
              <a:defRPr/>
            </a:pPr>
            <a:r>
              <a:rPr lang="en-US" sz="1600" dirty="0">
                <a:solidFill>
                  <a:prstClr val="black"/>
                </a:solidFill>
                <a:latin typeface="Arial" panose="020B0604020202020204"/>
              </a:rPr>
              <a:t>Recruit and retain the best and brightest minds from around the world in an increasingly competitive global landscape</a:t>
            </a:r>
          </a:p>
          <a:p>
            <a:pPr marL="458788" lvl="1" indent="-231775">
              <a:spcBef>
                <a:spcPts val="300"/>
              </a:spcBef>
              <a:buFont typeface="Arial" panose="020B0604020202020204" pitchFamily="34" charset="0"/>
              <a:buChar char="•"/>
              <a:defRPr/>
            </a:pPr>
            <a:r>
              <a:rPr lang="en-US" sz="1600" dirty="0">
                <a:solidFill>
                  <a:prstClr val="black"/>
                </a:solidFill>
                <a:latin typeface="Arial" panose="020B0604020202020204"/>
              </a:rPr>
              <a:t>Provide stable, 3-year continuous support that allows both faculty and students uninterrupted focus on studies, research and training</a:t>
            </a:r>
          </a:p>
          <a:p>
            <a:pPr marL="458788" lvl="1" indent="-231775">
              <a:spcBef>
                <a:spcPts val="300"/>
              </a:spcBef>
              <a:buFont typeface="Arial" panose="020B0604020202020204" pitchFamily="34" charset="0"/>
              <a:buChar char="•"/>
              <a:defRPr/>
            </a:pPr>
            <a:r>
              <a:rPr lang="en-US" sz="1600" dirty="0">
                <a:solidFill>
                  <a:prstClr val="black"/>
                </a:solidFill>
                <a:latin typeface="Arial" panose="020B0604020202020204"/>
              </a:rPr>
              <a:t>Empower students to pursue bold, high-impact science beyond federal funding constraints and reduce overall institution dependence on federal funding streams</a:t>
            </a:r>
          </a:p>
          <a:p>
            <a:pPr marL="458788" lvl="1" indent="-231775">
              <a:spcBef>
                <a:spcPts val="300"/>
              </a:spcBef>
              <a:buFont typeface="Arial" panose="020B0604020202020204" pitchFamily="34" charset="0"/>
              <a:buChar char="•"/>
              <a:defRPr/>
            </a:pPr>
            <a:r>
              <a:rPr lang="en-US" sz="1600" dirty="0">
                <a:solidFill>
                  <a:prstClr val="black"/>
                </a:solidFill>
                <a:latin typeface="Arial" panose="020B0604020202020204"/>
              </a:rPr>
              <a:t>Insulate the program from changes in national policy and uncertain funding environments</a:t>
            </a:r>
          </a:p>
        </p:txBody>
      </p:sp>
    </p:spTree>
    <p:extLst>
      <p:ext uri="{BB962C8B-B14F-4D97-AF65-F5344CB8AC3E}">
        <p14:creationId xmlns:p14="http://schemas.microsoft.com/office/powerpoint/2010/main" val="3742657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6BA70519-4917-03A7-8F72-7F3F91B05DC0}"/>
              </a:ext>
            </a:extLst>
          </p:cNvPr>
          <p:cNvSpPr txBox="1">
            <a:spLocks/>
          </p:cNvSpPr>
          <p:nvPr/>
        </p:nvSpPr>
        <p:spPr>
          <a:xfrm>
            <a:off x="4759482" y="1220222"/>
            <a:ext cx="7284000" cy="1363609"/>
          </a:xfrm>
        </p:spPr>
        <p:txBody>
          <a:bodyPr>
            <a:normAutofit fontScale="77500" lnSpcReduction="20000"/>
          </a:bodyPr>
          <a:lstStyle>
            <a:lvl1pPr marL="457086" indent="-457086" algn="l" defTabSz="1828343" rtl="0" eaLnBrk="1" latinLnBrk="0" hangingPunct="1">
              <a:lnSpc>
                <a:spcPct val="90000"/>
              </a:lnSpc>
              <a:spcBef>
                <a:spcPts val="2000"/>
              </a:spcBef>
              <a:buClr>
                <a:srgbClr val="5BC1D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1371257" indent="-457086" algn="l" defTabSz="1828343" rtl="0" eaLnBrk="1" latinLnBrk="0" hangingPunct="1">
              <a:lnSpc>
                <a:spcPct val="90000"/>
              </a:lnSpc>
              <a:spcBef>
                <a:spcPts val="1000"/>
              </a:spcBef>
              <a:buClr>
                <a:srgbClr val="FFA300"/>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2285429"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3199600"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4113771"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marR="0" lvl="0" indent="0" algn="l" defTabSz="1828343" rtl="0" eaLnBrk="1" fontAlgn="auto" latinLnBrk="0" hangingPunct="1">
              <a:lnSpc>
                <a:spcPts val="2160"/>
              </a:lnSpc>
              <a:spcBef>
                <a:spcPts val="2000"/>
              </a:spcBef>
              <a:spcAft>
                <a:spcPts val="0"/>
              </a:spcAft>
              <a:buClr>
                <a:srgbClr val="5BC1D1"/>
              </a:buClr>
              <a:buSzTx/>
              <a:buFont typeface="Arial" panose="020B0604020202020204" pitchFamily="34" charset="0"/>
              <a:buNone/>
              <a:tabLst/>
              <a:defRPr/>
            </a:pPr>
            <a:r>
              <a:rPr kumimoji="0" lang="en-US" sz="2000" i="1" u="none" strike="noStrike" kern="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Scripps is pioneering the </a:t>
            </a:r>
            <a:r>
              <a:rPr kumimoji="0" lang="en-US" sz="2000" b="1" i="1" u="none" strike="noStrike" kern="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development of a new vision for research institutes for others to follow which transcends conventional boundaries that constrain our impact on science, medicine, and public</a:t>
            </a:r>
            <a:r>
              <a:rPr lang="en-US" sz="2000" b="1" i="1" kern="0" dirty="0">
                <a:solidFill>
                  <a:srgbClr val="E7E6E6">
                    <a:lumMod val="25000"/>
                  </a:srgbClr>
                </a:solidFill>
              </a:rPr>
              <a:t> health and creates a sustainable success-based funding model </a:t>
            </a:r>
            <a:r>
              <a:rPr lang="en-US" sz="2000" i="1" kern="0" dirty="0">
                <a:solidFill>
                  <a:srgbClr val="E7E6E6">
                    <a:lumMod val="25000"/>
                  </a:srgbClr>
                </a:solidFill>
              </a:rPr>
              <a:t>for nonprofit research</a:t>
            </a:r>
            <a:endParaRPr kumimoji="0" lang="en-US" sz="2000" i="1" u="none" strike="noStrike" kern="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457086" marR="0" lvl="0" indent="-457086" algn="l" defTabSz="1828343" rtl="0" eaLnBrk="1" fontAlgn="auto" latinLnBrk="0" hangingPunct="1">
              <a:lnSpc>
                <a:spcPts val="2160"/>
              </a:lnSpc>
              <a:spcBef>
                <a:spcPts val="2000"/>
              </a:spcBef>
              <a:spcAft>
                <a:spcPts val="0"/>
              </a:spcAft>
              <a:buClr>
                <a:srgbClr val="5BC1D1"/>
              </a:buClr>
              <a:buSzTx/>
              <a:buFont typeface="Arial" panose="020B0604020202020204" pitchFamily="34" charset="0"/>
              <a:buChar char="•"/>
              <a:tabLst/>
              <a:defRPr/>
            </a:pPr>
            <a:endParaRPr kumimoji="0" lang="en-US" sz="2000" b="1" i="0" u="none" strike="noStrike" kern="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776C23B-FD72-DC82-C86F-B1C3B4324350}"/>
              </a:ext>
            </a:extLst>
          </p:cNvPr>
          <p:cNvSpPr/>
          <p:nvPr/>
        </p:nvSpPr>
        <p:spPr>
          <a:xfrm>
            <a:off x="0" y="1210678"/>
            <a:ext cx="673578" cy="1609306"/>
          </a:xfrm>
          <a:prstGeom prst="rect">
            <a:avLst/>
          </a:prstGeom>
          <a:solidFill>
            <a:srgbClr val="00B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6BAF746-8608-52FC-C77B-FC927F3E0447}"/>
              </a:ext>
            </a:extLst>
          </p:cNvPr>
          <p:cNvSpPr txBox="1"/>
          <p:nvPr/>
        </p:nvSpPr>
        <p:spPr>
          <a:xfrm>
            <a:off x="1166608" y="3079269"/>
            <a:ext cx="337621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46E93"/>
              </a:buClr>
              <a:buSzTx/>
              <a:buFontTx/>
              <a:buNone/>
              <a:tabLst/>
              <a:defRPr/>
            </a:pPr>
            <a:r>
              <a:rPr kumimoji="0" lang="en-US" sz="1600" b="1" i="0" u="none" strike="noStrike" kern="0" cap="none" spc="0" normalizeH="0" baseline="0" noProof="0" dirty="0">
                <a:ln>
                  <a:noFill/>
                </a:ln>
                <a:solidFill>
                  <a:srgbClr val="676B53"/>
                </a:solidFill>
                <a:effectLst/>
                <a:uLnTx/>
                <a:uFillTx/>
                <a:latin typeface="Arial" panose="020B0604020202020204" pitchFamily="34" charset="0"/>
                <a:ea typeface="Calibri" panose="020F0502020204030204" pitchFamily="34" charset="0"/>
                <a:cs typeface="Arial" panose="020B0604020202020204" pitchFamily="34" charset="0"/>
              </a:rPr>
              <a:t>Enabling Exceptional Scientists to Do Transformative Research</a:t>
            </a:r>
          </a:p>
          <a:p>
            <a:pPr marL="0" marR="0" lvl="0" indent="0" algn="l" defTabSz="914400" rtl="0" eaLnBrk="1" fontAlgn="auto" latinLnBrk="0" hangingPunct="1">
              <a:lnSpc>
                <a:spcPct val="100000"/>
              </a:lnSpc>
              <a:spcBef>
                <a:spcPts val="0"/>
              </a:spcBef>
              <a:spcAft>
                <a:spcPts val="0"/>
              </a:spcAft>
              <a:buClr>
                <a:srgbClr val="746E93"/>
              </a:buClr>
              <a:buSzTx/>
              <a:buFontTx/>
              <a:buNone/>
              <a:tabLst/>
              <a:defRPr/>
            </a:pPr>
            <a:endParaRPr kumimoji="0" lang="en-US" sz="1300" b="0" i="0" u="none" strike="noStrike" kern="0" cap="none" spc="0" normalizeH="0" baseline="0" noProof="0" dirty="0">
              <a:ln>
                <a:noFill/>
              </a:ln>
              <a:solidFill>
                <a:srgbClr val="676B5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746E93"/>
              </a:buClr>
              <a:buSzTx/>
              <a:buFontTx/>
              <a:buNone/>
              <a:tabLst/>
              <a:defRPr/>
            </a:pPr>
            <a:endParaRPr kumimoji="0" lang="en-US" sz="1300" b="0" i="0" u="none" strike="noStrike" kern="0" cap="none" spc="0" normalizeH="0" baseline="0" noProof="0" dirty="0">
              <a:ln>
                <a:noFill/>
              </a:ln>
              <a:solidFill>
                <a:srgbClr val="676B53"/>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65ED007-311A-17C6-935C-34B5C61B73D5}"/>
              </a:ext>
            </a:extLst>
          </p:cNvPr>
          <p:cNvCxnSpPr>
            <a:cxnSpLocks/>
          </p:cNvCxnSpPr>
          <p:nvPr/>
        </p:nvCxnSpPr>
        <p:spPr>
          <a:xfrm flipV="1">
            <a:off x="6010623" y="3429000"/>
            <a:ext cx="0" cy="246823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hand holding a dna molecule&#10;&#10;Description automatically generated">
            <a:extLst>
              <a:ext uri="{FF2B5EF4-FFF2-40B4-BE49-F238E27FC236}">
                <a16:creationId xmlns:a16="http://schemas.microsoft.com/office/drawing/2014/main" id="{22641CD5-4D3D-F500-A63B-6522B82557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243" y="1210289"/>
            <a:ext cx="3869244" cy="1609304"/>
          </a:xfrm>
          <a:prstGeom prst="rect">
            <a:avLst/>
          </a:prstGeom>
        </p:spPr>
      </p:pic>
      <p:sp>
        <p:nvSpPr>
          <p:cNvPr id="8" name="TextBox 7">
            <a:extLst>
              <a:ext uri="{FF2B5EF4-FFF2-40B4-BE49-F238E27FC236}">
                <a16:creationId xmlns:a16="http://schemas.microsoft.com/office/drawing/2014/main" id="{274546D6-592B-53C3-63A1-5B2AFE19A03C}"/>
              </a:ext>
            </a:extLst>
          </p:cNvPr>
          <p:cNvSpPr txBox="1"/>
          <p:nvPr/>
        </p:nvSpPr>
        <p:spPr>
          <a:xfrm>
            <a:off x="6653969" y="3079269"/>
            <a:ext cx="37873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46E93"/>
              </a:buClr>
              <a:buSzTx/>
              <a:buFontTx/>
              <a:buNone/>
              <a:tabLst/>
              <a:defRPr/>
            </a:pPr>
            <a:r>
              <a:rPr kumimoji="0" lang="en-US" sz="1600" b="1" i="0" u="none" strike="noStrike" kern="0" cap="none" spc="0" normalizeH="0" baseline="0" noProof="0" dirty="0">
                <a:ln>
                  <a:noFill/>
                </a:ln>
                <a:solidFill>
                  <a:srgbClr val="676B53"/>
                </a:solidFill>
                <a:effectLst/>
                <a:uLnTx/>
                <a:uFillTx/>
                <a:latin typeface="Arial" panose="020B0604020202020204" pitchFamily="34" charset="0"/>
                <a:ea typeface="Calibri" panose="020F0502020204030204" pitchFamily="34" charset="0"/>
                <a:cs typeface="Arial" panose="020B0604020202020204" pitchFamily="34" charset="0"/>
              </a:rPr>
              <a:t>Accelerating the Impact of Scientific Discovery on Human Health</a:t>
            </a:r>
          </a:p>
        </p:txBody>
      </p:sp>
      <p:sp>
        <p:nvSpPr>
          <p:cNvPr id="10" name="TextBox 9">
            <a:extLst>
              <a:ext uri="{FF2B5EF4-FFF2-40B4-BE49-F238E27FC236}">
                <a16:creationId xmlns:a16="http://schemas.microsoft.com/office/drawing/2014/main" id="{1E1CD6A8-E5F7-4DCD-5B38-FDE5E7B2DD61}"/>
              </a:ext>
            </a:extLst>
          </p:cNvPr>
          <p:cNvSpPr txBox="1"/>
          <p:nvPr/>
        </p:nvSpPr>
        <p:spPr>
          <a:xfrm>
            <a:off x="1103210" y="3757926"/>
            <a:ext cx="443482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46E93"/>
              </a:buClr>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continue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hire the best faculty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across the chemical and biological sciences and provide them cutting-edge tools and resources to advance our understanding of human biology. We will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expand our top ranked graduate program and provide fellowships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all graduate students enabling them freedom to pursue the science that most excites them.</a:t>
            </a:r>
          </a:p>
        </p:txBody>
      </p:sp>
      <p:sp>
        <p:nvSpPr>
          <p:cNvPr id="11" name="TextBox 10">
            <a:extLst>
              <a:ext uri="{FF2B5EF4-FFF2-40B4-BE49-F238E27FC236}">
                <a16:creationId xmlns:a16="http://schemas.microsoft.com/office/drawing/2014/main" id="{A6CF69D3-612B-4C29-4B22-2E852565B02C}"/>
              </a:ext>
            </a:extLst>
          </p:cNvPr>
          <p:cNvSpPr txBox="1"/>
          <p:nvPr/>
        </p:nvSpPr>
        <p:spPr>
          <a:xfrm>
            <a:off x="6653970" y="3757926"/>
            <a:ext cx="5037612"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46E93"/>
              </a:buClr>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lead the development of new medicines and vaccines in the nonprofit world</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including therapies that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stop or reverse age-related disease and increase longevity, stop pain</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without risk of addiction,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 cancer survival</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better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prepare us for the next major viral pandemics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provide low-cost solutions to prevent and treat the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diseases that primarily afflict the poor around the world. </a:t>
            </a:r>
          </a:p>
        </p:txBody>
      </p:sp>
      <p:sp>
        <p:nvSpPr>
          <p:cNvPr id="9" name="Title 1">
            <a:extLst>
              <a:ext uri="{FF2B5EF4-FFF2-40B4-BE49-F238E27FC236}">
                <a16:creationId xmlns:a16="http://schemas.microsoft.com/office/drawing/2014/main" id="{1F76988D-F670-66CD-7AFA-9C5E7E3A92FF}"/>
              </a:ext>
            </a:extLst>
          </p:cNvPr>
          <p:cNvSpPr txBox="1">
            <a:spLocks/>
          </p:cNvSpPr>
          <p:nvPr/>
        </p:nvSpPr>
        <p:spPr>
          <a:xfrm>
            <a:off x="596348" y="214499"/>
            <a:ext cx="10942002" cy="66831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a:t>Our Vision for the Future of Scripps Research </a:t>
            </a:r>
          </a:p>
        </p:txBody>
      </p:sp>
    </p:spTree>
    <p:extLst>
      <p:ext uri="{BB962C8B-B14F-4D97-AF65-F5344CB8AC3E}">
        <p14:creationId xmlns:p14="http://schemas.microsoft.com/office/powerpoint/2010/main" val="33560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0F00E-F1B3-713F-7CCD-E81A0C39B5F5}"/>
              </a:ext>
            </a:extLst>
          </p:cNvPr>
          <p:cNvPicPr>
            <a:picLocks noChangeAspect="1"/>
          </p:cNvPicPr>
          <p:nvPr/>
        </p:nvPicPr>
        <p:blipFill>
          <a:blip r:embed="rId2"/>
          <a:stretch>
            <a:fillRect/>
          </a:stretch>
        </p:blipFill>
        <p:spPr>
          <a:xfrm>
            <a:off x="87283" y="329738"/>
            <a:ext cx="12017433" cy="5616633"/>
          </a:xfrm>
          <a:prstGeom prst="rect">
            <a:avLst/>
          </a:prstGeom>
        </p:spPr>
      </p:pic>
    </p:spTree>
    <p:extLst>
      <p:ext uri="{BB962C8B-B14F-4D97-AF65-F5344CB8AC3E}">
        <p14:creationId xmlns:p14="http://schemas.microsoft.com/office/powerpoint/2010/main" val="1098010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ube&#10;&#10;Description automatically generated">
            <a:extLst>
              <a:ext uri="{FF2B5EF4-FFF2-40B4-BE49-F238E27FC236}">
                <a16:creationId xmlns:a16="http://schemas.microsoft.com/office/drawing/2014/main" id="{6DB31B0A-7682-BE29-181E-85DFFE876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145877"/>
          </a:xfrm>
          <a:prstGeom prst="rect">
            <a:avLst/>
          </a:prstGeom>
        </p:spPr>
      </p:pic>
    </p:spTree>
    <p:extLst>
      <p:ext uri="{BB962C8B-B14F-4D97-AF65-F5344CB8AC3E}">
        <p14:creationId xmlns:p14="http://schemas.microsoft.com/office/powerpoint/2010/main" val="776626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6AB6-11BC-7B35-A07C-A78E9C8B7FB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21B82F1-9600-B285-1A81-8898DC36E9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9219"/>
          <a:stretch/>
        </p:blipFill>
        <p:spPr>
          <a:xfrm>
            <a:off x="-3523" y="1083586"/>
            <a:ext cx="1874749" cy="2327725"/>
          </a:xfrm>
          <a:prstGeom prst="rect">
            <a:avLst/>
          </a:prstGeom>
        </p:spPr>
      </p:pic>
      <p:pic>
        <p:nvPicPr>
          <p:cNvPr id="13" name="Picture 12">
            <a:extLst>
              <a:ext uri="{FF2B5EF4-FFF2-40B4-BE49-F238E27FC236}">
                <a16:creationId xmlns:a16="http://schemas.microsoft.com/office/drawing/2014/main" id="{97E96923-1A3C-4967-3136-8C0118FC8CA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9219"/>
          <a:stretch/>
        </p:blipFill>
        <p:spPr>
          <a:xfrm>
            <a:off x="10317250" y="3638397"/>
            <a:ext cx="1874750" cy="2323417"/>
          </a:xfrm>
          <a:prstGeom prst="rect">
            <a:avLst/>
          </a:prstGeom>
        </p:spPr>
      </p:pic>
      <p:sp>
        <p:nvSpPr>
          <p:cNvPr id="2" name="Title 2">
            <a:extLst>
              <a:ext uri="{FF2B5EF4-FFF2-40B4-BE49-F238E27FC236}">
                <a16:creationId xmlns:a16="http://schemas.microsoft.com/office/drawing/2014/main" id="{737DDFD5-FC73-2DDD-5966-AE290F446E75}"/>
              </a:ext>
            </a:extLst>
          </p:cNvPr>
          <p:cNvSpPr>
            <a:spLocks noGrp="1"/>
          </p:cNvSpPr>
          <p:nvPr>
            <p:ph type="title"/>
          </p:nvPr>
        </p:nvSpPr>
        <p:spPr>
          <a:xfrm>
            <a:off x="520147" y="196810"/>
            <a:ext cx="11538981" cy="659690"/>
          </a:xfrm>
        </p:spPr>
        <p:txBody>
          <a:bodyPr anchor="b">
            <a:noAutofit/>
          </a:bodyPr>
          <a:lstStyle/>
          <a:p>
            <a:r>
              <a:rPr lang="en-US" sz="3200" dirty="0"/>
              <a:t>A Sampling of Scientific, Medical and Technological Advances </a:t>
            </a:r>
          </a:p>
        </p:txBody>
      </p:sp>
      <p:sp>
        <p:nvSpPr>
          <p:cNvPr id="5" name="TextBox 4">
            <a:extLst>
              <a:ext uri="{FF2B5EF4-FFF2-40B4-BE49-F238E27FC236}">
                <a16:creationId xmlns:a16="http://schemas.microsoft.com/office/drawing/2014/main" id="{EAD74324-7371-7BD9-5866-4D19E40BB2AB}"/>
              </a:ext>
            </a:extLst>
          </p:cNvPr>
          <p:cNvSpPr txBox="1"/>
          <p:nvPr/>
        </p:nvSpPr>
        <p:spPr>
          <a:xfrm>
            <a:off x="2036342" y="1151197"/>
            <a:ext cx="3595792" cy="5702074"/>
          </a:xfrm>
          <a:prstGeom prst="rect">
            <a:avLst/>
          </a:prstGeom>
          <a:noFill/>
        </p:spPr>
        <p:txBody>
          <a:bodyPr wrap="square">
            <a:spAutoFit/>
          </a:bodyPr>
          <a:lstStyle/>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Understanding the sense of touch</a:t>
            </a: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Understanding the structural basis </a:t>
            </a:r>
            <a:r>
              <a:rPr lang="en-US" sz="1500" kern="100" dirty="0">
                <a:latin typeface="+mj-lt"/>
                <a:ea typeface="Aptos" panose="020B0004020202020204" pitchFamily="34" charset="0"/>
                <a:cs typeface="Times New Roman" panose="02020603050405020304" pitchFamily="18" charset="0"/>
              </a:rPr>
              <a:t>of</a:t>
            </a:r>
            <a:r>
              <a:rPr lang="en-US" sz="1500" kern="100" dirty="0">
                <a:effectLst/>
                <a:latin typeface="+mj-lt"/>
                <a:ea typeface="Aptos" panose="020B0004020202020204" pitchFamily="34" charset="0"/>
                <a:cs typeface="Times New Roman" panose="02020603050405020304" pitchFamily="18" charset="0"/>
              </a:rPr>
              <a:t> T cell recognition </a:t>
            </a: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Deconvoluting the structural basis for GPCR signaling by GLP1 </a:t>
            </a: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Developing powerful asymmetric synthesis and C-H activation methods</a:t>
            </a:r>
          </a:p>
          <a:p>
            <a:pPr marL="285750" indent="-285750">
              <a:lnSpc>
                <a:spcPct val="115000"/>
              </a:lnSpc>
              <a:spcAft>
                <a:spcPts val="1200"/>
              </a:spcAft>
              <a:buFont typeface="Arial" panose="020B0604020202020204" pitchFamily="34" charset="0"/>
              <a:buChar char="•"/>
            </a:pPr>
            <a:r>
              <a:rPr lang="en-US" sz="1500" kern="100" dirty="0">
                <a:latin typeface="+mj-lt"/>
                <a:ea typeface="Aptos" panose="020B0004020202020204" pitchFamily="34" charset="0"/>
                <a:cs typeface="Times New Roman" panose="02020603050405020304" pitchFamily="18" charset="0"/>
              </a:rPr>
              <a:t>Expanding the genetic code of living organisms with new building blocks </a:t>
            </a:r>
          </a:p>
          <a:p>
            <a:pPr marL="285750" indent="-285750">
              <a:lnSpc>
                <a:spcPct val="115000"/>
              </a:lnSpc>
              <a:spcAft>
                <a:spcPts val="1200"/>
              </a:spcAft>
              <a:buFont typeface="Arial" panose="020B0604020202020204" pitchFamily="34" charset="0"/>
              <a:buChar char="•"/>
            </a:pPr>
            <a:r>
              <a:rPr lang="en-US" sz="1500" kern="100" dirty="0">
                <a:ea typeface="Aptos" panose="020B0004020202020204" pitchFamily="34" charset="0"/>
                <a:cs typeface="Times New Roman" panose="02020603050405020304" pitchFamily="18" charset="0"/>
              </a:rPr>
              <a:t>New methods to synthesize complex carbohydrates and glycoproteins</a:t>
            </a:r>
          </a:p>
          <a:p>
            <a:pPr marL="285750" indent="-285750">
              <a:lnSpc>
                <a:spcPct val="115000"/>
              </a:lnSpc>
              <a:spcAft>
                <a:spcPts val="1200"/>
              </a:spcAft>
              <a:buFont typeface="Arial" panose="020B0604020202020204" pitchFamily="34" charset="0"/>
              <a:buChar char="•"/>
            </a:pPr>
            <a:r>
              <a:rPr lang="en-US" sz="1500" kern="100" dirty="0">
                <a:ea typeface="Aptos" panose="020B0004020202020204" pitchFamily="34" charset="0"/>
                <a:cs typeface="Times New Roman" panose="02020603050405020304" pitchFamily="18" charset="0"/>
              </a:rPr>
              <a:t>The discovery of innate immunity </a:t>
            </a:r>
          </a:p>
          <a:p>
            <a:pPr marL="285750" indent="-285750">
              <a:lnSpc>
                <a:spcPct val="115000"/>
              </a:lnSpc>
              <a:spcAft>
                <a:spcPts val="1200"/>
              </a:spcAft>
              <a:buFont typeface="Arial" panose="020B0604020202020204" pitchFamily="34" charset="0"/>
              <a:buChar char="•"/>
            </a:pPr>
            <a:endParaRPr lang="en-US" sz="1500" kern="100" dirty="0">
              <a:ea typeface="Aptos" panose="020B0004020202020204" pitchFamily="34" charset="0"/>
              <a:cs typeface="Times New Roman" panose="02020603050405020304" pitchFamily="18" charset="0"/>
            </a:endParaRPr>
          </a:p>
          <a:p>
            <a:pPr marL="285750" indent="-285750">
              <a:lnSpc>
                <a:spcPct val="115000"/>
              </a:lnSpc>
              <a:spcAft>
                <a:spcPts val="1200"/>
              </a:spcAft>
              <a:buFont typeface="Arial" panose="020B0604020202020204" pitchFamily="34" charset="0"/>
              <a:buChar char="•"/>
            </a:pPr>
            <a:endParaRPr lang="en-US" sz="1500" kern="100" dirty="0">
              <a:latin typeface="+mj-lt"/>
              <a:ea typeface="Aptos" panose="020B0004020202020204" pitchFamily="34"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endParaRPr lang="en-US" sz="1500" kern="100" dirty="0">
              <a:effectLst/>
              <a:latin typeface="+mj-lt"/>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D017E52-5F8D-FBF4-1E17-F7C22E6D97DF}"/>
              </a:ext>
            </a:extLst>
          </p:cNvPr>
          <p:cNvSpPr txBox="1"/>
          <p:nvPr/>
        </p:nvSpPr>
        <p:spPr>
          <a:xfrm>
            <a:off x="6096000" y="1151197"/>
            <a:ext cx="3886200" cy="3870803"/>
          </a:xfrm>
          <a:prstGeom prst="rect">
            <a:avLst/>
          </a:prstGeom>
          <a:noFill/>
        </p:spPr>
        <p:txBody>
          <a:bodyPr wrap="square">
            <a:spAutoFit/>
          </a:bodyPr>
          <a:lstStyle/>
          <a:p>
            <a:pPr marL="285750" indent="-285750">
              <a:lnSpc>
                <a:spcPct val="115000"/>
              </a:lnSpc>
              <a:spcAft>
                <a:spcPts val="1200"/>
              </a:spcAft>
              <a:buFont typeface="Arial" panose="020B0604020202020204" pitchFamily="34" charset="0"/>
              <a:buChar char="•"/>
            </a:pPr>
            <a:r>
              <a:rPr lang="en-US" sz="1500" kern="100" dirty="0">
                <a:ea typeface="Aptos" panose="020B0004020202020204" pitchFamily="34" charset="0"/>
                <a:cs typeface="Times New Roman" panose="02020603050405020304" pitchFamily="18" charset="0"/>
              </a:rPr>
              <a:t>Developing new medicines including tafamidis, ozanimod and </a:t>
            </a:r>
            <a:r>
              <a:rPr lang="en-US" sz="1500" kern="100" dirty="0" err="1">
                <a:ea typeface="Aptos" panose="020B0004020202020204" pitchFamily="34" charset="0"/>
                <a:cs typeface="Times New Roman" panose="02020603050405020304" pitchFamily="18" charset="0"/>
              </a:rPr>
              <a:t>Surfaxin</a:t>
            </a:r>
            <a:r>
              <a:rPr lang="en-US" sz="1500" b="1" kern="100" dirty="0">
                <a:ea typeface="Aptos" panose="020B0004020202020204" pitchFamily="34" charset="0"/>
                <a:cs typeface="Times New Roman" panose="02020603050405020304" pitchFamily="18" charset="0"/>
              </a:rPr>
              <a:t>®</a:t>
            </a:r>
            <a:endParaRPr lang="en-US" sz="1500" kern="100" dirty="0">
              <a:ea typeface="Aptos" panose="020B0004020202020204" pitchFamily="34" charset="0"/>
              <a:cs typeface="Times New Roman" panose="02020603050405020304" pitchFamily="18" charset="0"/>
            </a:endParaRPr>
          </a:p>
          <a:p>
            <a:pPr marL="285750" indent="-285750">
              <a:lnSpc>
                <a:spcPct val="115000"/>
              </a:lnSpc>
              <a:spcAft>
                <a:spcPts val="1200"/>
              </a:spcAft>
              <a:buFont typeface="Arial" panose="020B0604020202020204" pitchFamily="34" charset="0"/>
              <a:buChar char="•"/>
            </a:pPr>
            <a:r>
              <a:rPr lang="en-US" sz="1500" kern="100" dirty="0">
                <a:latin typeface="+mj-lt"/>
                <a:ea typeface="Aptos" panose="020B0004020202020204" pitchFamily="34" charset="0"/>
                <a:cs typeface="Times New Roman" panose="02020603050405020304" pitchFamily="18" charset="0"/>
              </a:rPr>
              <a:t>Combinatorial antibody and chemical libraries and screening methods to accelerate drug discovery</a:t>
            </a: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The structure of the Covid spike protein that enabled vaccine development</a:t>
            </a: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Proteomics and structural genomics tools to identify new protein targets for </a:t>
            </a:r>
            <a:r>
              <a:rPr lang="en-US" sz="1500" kern="100" dirty="0">
                <a:latin typeface="+mj-lt"/>
                <a:ea typeface="Aptos" panose="020B0004020202020204" pitchFamily="34" charset="0"/>
                <a:cs typeface="Times New Roman" panose="02020603050405020304" pitchFamily="18" charset="0"/>
              </a:rPr>
              <a:t>cancer</a:t>
            </a:r>
            <a:endParaRPr lang="en-US" sz="1500" kern="100" dirty="0">
              <a:effectLst/>
              <a:latin typeface="+mj-lt"/>
              <a:ea typeface="Aptos" panose="020B0004020202020204" pitchFamily="34"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r>
              <a:rPr lang="en-US" sz="1500" kern="100" dirty="0">
                <a:effectLst/>
                <a:latin typeface="+mj-lt"/>
                <a:ea typeface="Aptos" panose="020B0004020202020204" pitchFamily="34" charset="0"/>
                <a:cs typeface="Times New Roman" panose="02020603050405020304" pitchFamily="18" charset="0"/>
              </a:rPr>
              <a:t>New methods for the design of more effective vaccines </a:t>
            </a:r>
          </a:p>
        </p:txBody>
      </p:sp>
      <p:pic>
        <p:nvPicPr>
          <p:cNvPr id="3" name="Picture 2">
            <a:extLst>
              <a:ext uri="{FF2B5EF4-FFF2-40B4-BE49-F238E27FC236}">
                <a16:creationId xmlns:a16="http://schemas.microsoft.com/office/drawing/2014/main" id="{E5195706-AC5A-F555-2495-39687ABFD90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9531"/>
          <a:stretch/>
        </p:blipFill>
        <p:spPr>
          <a:xfrm>
            <a:off x="10317250" y="1083586"/>
            <a:ext cx="1874520" cy="2345414"/>
          </a:xfrm>
          <a:prstGeom prst="rect">
            <a:avLst/>
          </a:prstGeom>
        </p:spPr>
      </p:pic>
      <p:pic>
        <p:nvPicPr>
          <p:cNvPr id="4" name="Picture 3">
            <a:extLst>
              <a:ext uri="{FF2B5EF4-FFF2-40B4-BE49-F238E27FC236}">
                <a16:creationId xmlns:a16="http://schemas.microsoft.com/office/drawing/2014/main" id="{6DFE0F40-BED5-1B90-8AD4-86E28574005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9219" b="3504"/>
          <a:stretch>
            <a:fillRect/>
          </a:stretch>
        </p:blipFill>
        <p:spPr>
          <a:xfrm>
            <a:off x="1071" y="3638397"/>
            <a:ext cx="1939233" cy="2323417"/>
          </a:xfrm>
          <a:prstGeom prst="rect">
            <a:avLst/>
          </a:prstGeom>
        </p:spPr>
      </p:pic>
    </p:spTree>
    <p:extLst>
      <p:ext uri="{BB962C8B-B14F-4D97-AF65-F5344CB8AC3E}">
        <p14:creationId xmlns:p14="http://schemas.microsoft.com/office/powerpoint/2010/main" val="169519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1242F-789A-16B0-3CAD-9E15F320C4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ADB8D8-4668-BFBD-1C3B-5721D11C71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9" name="TextBox 8">
            <a:extLst>
              <a:ext uri="{FF2B5EF4-FFF2-40B4-BE49-F238E27FC236}">
                <a16:creationId xmlns:a16="http://schemas.microsoft.com/office/drawing/2014/main" id="{87247CED-3CDA-D1BD-74A0-13CCA775BDF0}"/>
              </a:ext>
            </a:extLst>
          </p:cNvPr>
          <p:cNvSpPr txBox="1"/>
          <p:nvPr/>
        </p:nvSpPr>
        <p:spPr>
          <a:xfrm>
            <a:off x="563752" y="2954570"/>
            <a:ext cx="11774751" cy="12618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FFFFFF"/>
                </a:solidFill>
                <a:latin typeface="+mj-lt"/>
              </a:rPr>
              <a:t>Some New</a:t>
            </a:r>
            <a:r>
              <a:rPr kumimoji="0" lang="en-US" sz="4400" i="0" u="none" strike="noStrike" kern="1200" cap="none" spc="0" normalizeH="0" baseline="0" noProof="0" dirty="0">
                <a:ln>
                  <a:noFill/>
                </a:ln>
                <a:solidFill>
                  <a:srgbClr val="FFFFFF"/>
                </a:solidFill>
                <a:effectLst/>
                <a:uLnTx/>
                <a:uFillTx/>
                <a:latin typeface="+mj-lt"/>
              </a:rPr>
              <a:t>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dirty="0">
                <a:solidFill>
                  <a:srgbClr val="FFFFFF"/>
                </a:solidFill>
                <a:latin typeface="+mj-lt"/>
              </a:rPr>
              <a:t>Aging, AI and Global Health</a:t>
            </a:r>
            <a:endParaRPr kumimoji="0" lang="en-US" sz="3200" i="1" u="none" strike="noStrike" kern="1200" cap="none" spc="0" normalizeH="0" baseline="0" noProof="0" dirty="0">
              <a:ln>
                <a:noFill/>
              </a:ln>
              <a:solidFill>
                <a:srgbClr val="FFFFFF"/>
              </a:solidFill>
              <a:effectLst/>
              <a:uLnTx/>
              <a:uFillTx/>
              <a:latin typeface="+mj-lt"/>
            </a:endParaRPr>
          </a:p>
        </p:txBody>
      </p:sp>
    </p:spTree>
    <p:extLst>
      <p:ext uri="{BB962C8B-B14F-4D97-AF65-F5344CB8AC3E}">
        <p14:creationId xmlns:p14="http://schemas.microsoft.com/office/powerpoint/2010/main" val="37581365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E33FF-5530-D381-A0CA-778F04BFF69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C84E2F9-830B-84EE-FEB6-4C01CF6F6D65}"/>
              </a:ext>
            </a:extLst>
          </p:cNvPr>
          <p:cNvSpPr txBox="1"/>
          <p:nvPr/>
        </p:nvSpPr>
        <p:spPr>
          <a:xfrm>
            <a:off x="537081" y="91728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The Problem</a:t>
            </a:r>
            <a:endParaRPr kumimoji="0" lang="en-US" sz="1800" b="1" i="0" u="none"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0993E5BA-BAF6-16C9-D740-166D31F60705}"/>
              </a:ext>
            </a:extLst>
          </p:cNvPr>
          <p:cNvSpPr txBox="1"/>
          <p:nvPr/>
        </p:nvSpPr>
        <p:spPr>
          <a:xfrm>
            <a:off x="596348" y="4457360"/>
            <a:ext cx="6391306" cy="163121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Scripps Research scientists have made major advances in deciphering the biological underpinnings of aging and </a:t>
            </a:r>
            <a:r>
              <a:rPr lang="en-US" sz="1500" dirty="0">
                <a:solidFill>
                  <a:prstClr val="black"/>
                </a:solidFill>
                <a:latin typeface="Arial" panose="020B0604020202020204"/>
              </a:rPr>
              <a:t>disease risk</a:t>
            </a:r>
            <a:endPar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indent="-285750">
              <a:spcAft>
                <a:spcPts val="600"/>
              </a:spcAft>
              <a:buFont typeface="Arial" panose="020B0604020202020204" pitchFamily="34" charset="0"/>
              <a:buChar char="•"/>
              <a:defRPr/>
            </a:pPr>
            <a:r>
              <a:rPr lang="en-US" sz="1500" dirty="0">
                <a:solidFill>
                  <a:prstClr val="black"/>
                </a:solidFill>
                <a:latin typeface="Arial" panose="020B0604020202020204"/>
              </a:rPr>
              <a:t>Scripps Research has the translational capabilities to create </a:t>
            </a:r>
            <a:r>
              <a:rPr lang="en-US" sz="1500" dirty="0">
                <a:solidFill>
                  <a:prstClr val="black"/>
                </a:solidFill>
              </a:rPr>
              <a:t>a new generation of medicines and preventive strategies to address chronic age-related diseases</a:t>
            </a:r>
            <a:endParaRPr lang="en-US" sz="1500" dirty="0">
              <a:solidFill>
                <a:prstClr val="black"/>
              </a:solidFill>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500" b="0" i="0" u="none" strike="noStrike" kern="1200" cap="none" spc="0" normalizeH="0" baseline="0" noProof="0" dirty="0">
              <a:ln>
                <a:noFill/>
              </a:ln>
              <a:solidFill>
                <a:prstClr val="black"/>
              </a:solidFill>
              <a:effectLst/>
              <a:uLnTx/>
              <a:uFillTx/>
              <a:latin typeface="Arial" panose="020B0604020202020204"/>
              <a:cs typeface="Arial"/>
            </a:endParaRPr>
          </a:p>
        </p:txBody>
      </p:sp>
      <p:sp>
        <p:nvSpPr>
          <p:cNvPr id="2" name="Title 2">
            <a:extLst>
              <a:ext uri="{FF2B5EF4-FFF2-40B4-BE49-F238E27FC236}">
                <a16:creationId xmlns:a16="http://schemas.microsoft.com/office/drawing/2014/main" id="{E68D5E97-BBAC-DA10-D9A1-C531E08B98B7}"/>
              </a:ext>
            </a:extLst>
          </p:cNvPr>
          <p:cNvSpPr>
            <a:spLocks noGrp="1"/>
          </p:cNvSpPr>
          <p:nvPr>
            <p:ph type="title"/>
          </p:nvPr>
        </p:nvSpPr>
        <p:spPr>
          <a:xfrm>
            <a:off x="596348" y="214499"/>
            <a:ext cx="10942002" cy="659690"/>
          </a:xfrm>
        </p:spPr>
        <p:txBody>
          <a:bodyPr anchor="b">
            <a:noAutofit/>
          </a:bodyPr>
          <a:lstStyle/>
          <a:p>
            <a:r>
              <a:rPr lang="en-US" dirty="0"/>
              <a:t>Healthy Aging </a:t>
            </a:r>
            <a:r>
              <a:rPr lang="en-US" dirty="0">
                <a:solidFill>
                  <a:srgbClr val="FFC000"/>
                </a:solidFill>
              </a:rPr>
              <a:t>|</a:t>
            </a:r>
            <a:r>
              <a:rPr lang="en-US" dirty="0"/>
              <a:t> Facing an Aging Population</a:t>
            </a:r>
          </a:p>
        </p:txBody>
      </p:sp>
      <p:cxnSp>
        <p:nvCxnSpPr>
          <p:cNvPr id="7" name="Straight Connector 6">
            <a:extLst>
              <a:ext uri="{FF2B5EF4-FFF2-40B4-BE49-F238E27FC236}">
                <a16:creationId xmlns:a16="http://schemas.microsoft.com/office/drawing/2014/main" id="{DA79C8D1-308C-59D7-0402-9075E7B2C3FB}"/>
              </a:ext>
            </a:extLst>
          </p:cNvPr>
          <p:cNvCxnSpPr>
            <a:cxnSpLocks/>
          </p:cNvCxnSpPr>
          <p:nvPr/>
        </p:nvCxnSpPr>
        <p:spPr>
          <a:xfrm>
            <a:off x="620694" y="1254498"/>
            <a:ext cx="589788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7E861A-2636-FDFC-EE28-91B133EBFEEC}"/>
              </a:ext>
            </a:extLst>
          </p:cNvPr>
          <p:cNvSpPr txBox="1"/>
          <p:nvPr/>
        </p:nvSpPr>
        <p:spPr>
          <a:xfrm>
            <a:off x="537081" y="1286617"/>
            <a:ext cx="6096000"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Helvetica" pitchFamily="2" charset="0"/>
                <a:ea typeface="+mn-ea"/>
                <a:cs typeface="+mn-cs"/>
              </a:rPr>
              <a:t>In the U.S. alone, the 65 and older population will surge </a:t>
            </a:r>
            <a:r>
              <a:rPr lang="en-US" sz="1500" b="1" dirty="0">
                <a:solidFill>
                  <a:prstClr val="black"/>
                </a:solidFill>
                <a:latin typeface="Helvetica" pitchFamily="2" charset="0"/>
              </a:rPr>
              <a:t>to 8</a:t>
            </a:r>
            <a:r>
              <a:rPr kumimoji="0" lang="en-US" sz="1500" b="1" i="0" u="none" strike="noStrike" kern="1200" cap="none" spc="0" normalizeH="0" baseline="0" noProof="0" dirty="0">
                <a:ln>
                  <a:noFill/>
                </a:ln>
                <a:solidFill>
                  <a:prstClr val="black"/>
                </a:solidFill>
                <a:effectLst/>
                <a:uLnTx/>
                <a:uFillTx/>
                <a:latin typeface="Helvetica" pitchFamily="2" charset="0"/>
                <a:ea typeface="+mn-ea"/>
                <a:cs typeface="+mn-cs"/>
              </a:rPr>
              <a:t>0M people by 2040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~93% of older adults have at least one chronic condition, and 80% have two or more, including heart disease, cancer, diabetes, dementia, arthritis and chronic pain which significantly impact quality of life</a:t>
            </a:r>
            <a:endParaRPr lang="en-US" sz="1500" b="0" i="0" u="none" strike="noStrike" kern="1200" cap="none" spc="0" normalizeH="0" baseline="0" noProof="0" dirty="0">
              <a:ln>
                <a:noFill/>
              </a:ln>
              <a:solidFill>
                <a:prstClr val="black"/>
              </a:solidFill>
              <a:effectLst/>
              <a:uLnTx/>
              <a:uFillTx/>
              <a:latin typeface="Arial" panose="020B0604020202020204"/>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Multiple chronic conditions among older adults cost the U.S. healthcare system over $1 trillion annually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Therapeutics to target age-related chronic diseases and extend healthy lifespan could </a:t>
            </a:r>
            <a:r>
              <a:rPr lang="en-US" sz="1500" dirty="0">
                <a:solidFill>
                  <a:prstClr val="black"/>
                </a:solidFill>
                <a:latin typeface="Arial" panose="020B0604020202020204"/>
              </a:rPr>
              <a:t>improve the</a:t>
            </a: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 quality of life for millions of individuals while saving hundreds of billions of dollars</a:t>
            </a:r>
          </a:p>
        </p:txBody>
      </p:sp>
      <p:sp>
        <p:nvSpPr>
          <p:cNvPr id="14" name="TextBox 13">
            <a:extLst>
              <a:ext uri="{FF2B5EF4-FFF2-40B4-BE49-F238E27FC236}">
                <a16:creationId xmlns:a16="http://schemas.microsoft.com/office/drawing/2014/main" id="{FBA7353C-82E2-C156-A411-2DF3B4B1A2DB}"/>
              </a:ext>
            </a:extLst>
          </p:cNvPr>
          <p:cNvSpPr txBox="1"/>
          <p:nvPr/>
        </p:nvSpPr>
        <p:spPr>
          <a:xfrm>
            <a:off x="537081" y="411848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63A77"/>
                </a:solidFill>
                <a:effectLst/>
                <a:uLnTx/>
                <a:uFillTx/>
                <a:latin typeface="Arial" panose="020B0604020202020204"/>
                <a:ea typeface="+mn-ea"/>
                <a:cs typeface="+mn-cs"/>
              </a:rPr>
              <a:t>Our Approach</a:t>
            </a:r>
            <a:endParaRPr kumimoji="0" lang="en-US" sz="1800" b="1" i="0" u="none" strike="noStrike" kern="1200" cap="none" spc="0" normalizeH="0" baseline="0" noProof="0" dirty="0">
              <a:ln>
                <a:noFill/>
              </a:ln>
              <a:solidFill>
                <a:srgbClr val="263A77"/>
              </a:solidFill>
              <a:effectLst/>
              <a:uLnTx/>
              <a:uFillTx/>
              <a:latin typeface="Helvetica" pitchFamily="2" charset="0"/>
              <a:ea typeface="+mn-ea"/>
              <a:cs typeface="+mn-cs"/>
            </a:endParaRPr>
          </a:p>
        </p:txBody>
      </p:sp>
      <p:cxnSp>
        <p:nvCxnSpPr>
          <p:cNvPr id="15" name="Straight Connector 14">
            <a:extLst>
              <a:ext uri="{FF2B5EF4-FFF2-40B4-BE49-F238E27FC236}">
                <a16:creationId xmlns:a16="http://schemas.microsoft.com/office/drawing/2014/main" id="{0985C538-C319-F8B6-C29B-A71467BE3244}"/>
              </a:ext>
            </a:extLst>
          </p:cNvPr>
          <p:cNvCxnSpPr>
            <a:cxnSpLocks/>
          </p:cNvCxnSpPr>
          <p:nvPr/>
        </p:nvCxnSpPr>
        <p:spPr>
          <a:xfrm>
            <a:off x="620694" y="4466893"/>
            <a:ext cx="589788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A865D253-A8A7-779F-46A6-10BDC7E6F4E9}"/>
              </a:ext>
            </a:extLst>
          </p:cNvPr>
          <p:cNvGrpSpPr/>
          <p:nvPr/>
        </p:nvGrpSpPr>
        <p:grpSpPr>
          <a:xfrm>
            <a:off x="7167296" y="1546912"/>
            <a:ext cx="4874577" cy="3665124"/>
            <a:chOff x="7167296" y="1525576"/>
            <a:chExt cx="4874577" cy="3665124"/>
          </a:xfrm>
        </p:grpSpPr>
        <p:pic>
          <p:nvPicPr>
            <p:cNvPr id="19" name="Picture 18">
              <a:extLst>
                <a:ext uri="{FF2B5EF4-FFF2-40B4-BE49-F238E27FC236}">
                  <a16:creationId xmlns:a16="http://schemas.microsoft.com/office/drawing/2014/main" id="{FEF29376-C438-B2D1-121D-8030C84D04D8}"/>
                </a:ext>
              </a:extLst>
            </p:cNvPr>
            <p:cNvPicPr>
              <a:picLocks noChangeAspect="1"/>
            </p:cNvPicPr>
            <p:nvPr/>
          </p:nvPicPr>
          <p:blipFill>
            <a:blip r:embed="rId3"/>
            <a:srcRect l="15224" t="12949" r="8510" b="10595"/>
            <a:stretch>
              <a:fillRect/>
            </a:stretch>
          </p:blipFill>
          <p:spPr>
            <a:xfrm>
              <a:off x="7167296" y="1525576"/>
              <a:ext cx="4874577" cy="3665124"/>
            </a:xfrm>
            <a:prstGeom prst="rect">
              <a:avLst/>
            </a:prstGeom>
          </p:spPr>
        </p:pic>
        <p:cxnSp>
          <p:nvCxnSpPr>
            <p:cNvPr id="21" name="Straight Connector 20">
              <a:extLst>
                <a:ext uri="{FF2B5EF4-FFF2-40B4-BE49-F238E27FC236}">
                  <a16:creationId xmlns:a16="http://schemas.microsoft.com/office/drawing/2014/main" id="{8C587964-B62E-A989-88F2-D4BC04558472}"/>
                </a:ext>
              </a:extLst>
            </p:cNvPr>
            <p:cNvCxnSpPr/>
            <p:nvPr/>
          </p:nvCxnSpPr>
          <p:spPr>
            <a:xfrm>
              <a:off x="7237863" y="4612943"/>
              <a:ext cx="4726674" cy="0"/>
            </a:xfrm>
            <a:prstGeom prst="line">
              <a:avLst/>
            </a:prstGeom>
            <a:ln>
              <a:solidFill>
                <a:srgbClr val="263A7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913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31F93A-2DD3-6DBE-7E4E-39BB1F6E39C5}"/>
              </a:ext>
            </a:extLst>
          </p:cNvPr>
          <p:cNvSpPr/>
          <p:nvPr/>
        </p:nvSpPr>
        <p:spPr>
          <a:xfrm>
            <a:off x="0" y="6122142"/>
            <a:ext cx="12192000" cy="731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CA8C329-B446-3ACD-03CA-9D44DC187A74}"/>
              </a:ext>
            </a:extLst>
          </p:cNvPr>
          <p:cNvSpPr/>
          <p:nvPr/>
        </p:nvSpPr>
        <p:spPr>
          <a:xfrm>
            <a:off x="668420" y="1132751"/>
            <a:ext cx="5370884" cy="338554"/>
          </a:xfrm>
          <a:prstGeom prst="rect">
            <a:avLst/>
          </a:prstGeom>
          <a:solidFill>
            <a:srgbClr val="263A77"/>
          </a:solidFill>
          <a:ln w="190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Regenerative Medicine</a:t>
            </a:r>
          </a:p>
        </p:txBody>
      </p:sp>
      <p:sp>
        <p:nvSpPr>
          <p:cNvPr id="8" name="Rectangle 7">
            <a:extLst>
              <a:ext uri="{FF2B5EF4-FFF2-40B4-BE49-F238E27FC236}">
                <a16:creationId xmlns:a16="http://schemas.microsoft.com/office/drawing/2014/main" id="{413E1A12-7C28-CF7E-DB85-AEEA47D63688}"/>
              </a:ext>
            </a:extLst>
          </p:cNvPr>
          <p:cNvSpPr/>
          <p:nvPr/>
        </p:nvSpPr>
        <p:spPr>
          <a:xfrm>
            <a:off x="6393091" y="1132750"/>
            <a:ext cx="5367528" cy="338554"/>
          </a:xfrm>
          <a:prstGeom prst="rect">
            <a:avLst/>
          </a:prstGeom>
          <a:solidFill>
            <a:srgbClr val="263A77"/>
          </a:solidFill>
          <a:ln w="19050">
            <a:noFill/>
          </a:ln>
        </p:spPr>
        <p:txBody>
          <a:bodyPr wrap="square" lIns="91440" tIns="45720" rIns="91440" bIns="45720" rtlCol="0" anchor="t">
            <a:spAutoFit/>
          </a:bodyPr>
          <a:lstStyle/>
          <a:p>
            <a:pPr algn="ctr"/>
            <a:r>
              <a:rPr lang="en-US" sz="1600" b="1">
                <a:solidFill>
                  <a:srgbClr val="FFFFFF"/>
                </a:solidFill>
                <a:latin typeface="Arial" panose="020B0604020202020204" pitchFamily="34" charset="0"/>
                <a:cs typeface="Arial" panose="020B0604020202020204" pitchFamily="34" charset="0"/>
              </a:rPr>
              <a:t>Longevity</a:t>
            </a:r>
          </a:p>
        </p:txBody>
      </p:sp>
      <p:sp>
        <p:nvSpPr>
          <p:cNvPr id="9" name="Rectangle 8">
            <a:extLst>
              <a:ext uri="{FF2B5EF4-FFF2-40B4-BE49-F238E27FC236}">
                <a16:creationId xmlns:a16="http://schemas.microsoft.com/office/drawing/2014/main" id="{F8C711CA-F621-AA3E-F194-CFFC7977CCAD}"/>
              </a:ext>
            </a:extLst>
          </p:cNvPr>
          <p:cNvSpPr/>
          <p:nvPr/>
        </p:nvSpPr>
        <p:spPr>
          <a:xfrm>
            <a:off x="649921" y="3648195"/>
            <a:ext cx="5389382" cy="338554"/>
          </a:xfrm>
          <a:prstGeom prst="rect">
            <a:avLst/>
          </a:prstGeom>
          <a:solidFill>
            <a:srgbClr val="263A77"/>
          </a:solidFill>
          <a:ln w="19050">
            <a:noFill/>
          </a:ln>
        </p:spPr>
        <p:txBody>
          <a:bodyPr wrap="square" lIns="91440" tIns="45720" rIns="91440" bIns="45720" rtlCol="0" anchor="t">
            <a:spAutoFit/>
          </a:bodyPr>
          <a:lstStyle/>
          <a:p>
            <a:pPr algn="ctr"/>
            <a:r>
              <a:rPr lang="en-US" sz="1600" b="1" dirty="0">
                <a:solidFill>
                  <a:srgbClr val="FFFFFF"/>
                </a:solidFill>
                <a:latin typeface="Arial" panose="020B0604020202020204" pitchFamily="34" charset="0"/>
                <a:cs typeface="Arial" panose="020B0604020202020204" pitchFamily="34" charset="0"/>
              </a:rPr>
              <a:t>Healthspan</a:t>
            </a:r>
          </a:p>
        </p:txBody>
      </p:sp>
      <p:sp>
        <p:nvSpPr>
          <p:cNvPr id="12" name="TextBox 11">
            <a:extLst>
              <a:ext uri="{FF2B5EF4-FFF2-40B4-BE49-F238E27FC236}">
                <a16:creationId xmlns:a16="http://schemas.microsoft.com/office/drawing/2014/main" id="{884177AA-2412-5306-2AF0-CCC1213744D8}"/>
              </a:ext>
            </a:extLst>
          </p:cNvPr>
          <p:cNvSpPr txBox="1"/>
          <p:nvPr/>
        </p:nvSpPr>
        <p:spPr>
          <a:xfrm>
            <a:off x="696465" y="1524032"/>
            <a:ext cx="5370884" cy="18312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0" normalizeH="0" baseline="0" noProof="0" dirty="0">
                <a:ln>
                  <a:noFill/>
                </a:ln>
                <a:solidFill>
                  <a:srgbClr val="5DCEAF">
                    <a:lumMod val="50000"/>
                  </a:srgbClr>
                </a:solidFill>
                <a:effectLst/>
                <a:uLnTx/>
                <a:uFillTx/>
                <a:latin typeface="Helvetica" pitchFamily="2" charset="0"/>
                <a:ea typeface="+mn-ea"/>
                <a:cs typeface="+mn-cs"/>
              </a:rPr>
              <a:t>Reversing the Damage of Age-related Disease</a:t>
            </a:r>
            <a:endParaRPr kumimoji="0" lang="en-US" sz="1400" b="0" i="0" u="none" strike="noStrike" kern="1200" cap="none" spc="0" normalizeH="0" baseline="0" noProof="0" dirty="0">
              <a:ln>
                <a:noFill/>
              </a:ln>
              <a:solidFill>
                <a:srgbClr val="5DCEAF">
                  <a:lumMod val="50000"/>
                </a:srgbClr>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Most approaches only slow disease progression but do not reverse damage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Modulating the </a:t>
            </a:r>
            <a:r>
              <a:rPr kumimoji="0" lang="en-US" sz="1400" b="0" i="1" u="none" strike="noStrike" kern="1200" cap="none" spc="0" normalizeH="0" baseline="0" noProof="0" dirty="0">
                <a:ln>
                  <a:noFill/>
                </a:ln>
                <a:solidFill>
                  <a:prstClr val="black"/>
                </a:solidFill>
                <a:effectLst/>
                <a:uLnTx/>
                <a:uFillTx/>
                <a:latin typeface="Helvetica" pitchFamily="2" charset="0"/>
                <a:ea typeface="+mn-ea"/>
                <a:cs typeface="+mn-cs"/>
              </a:rPr>
              <a:t>fate of endogenous stem cells with drugs </a:t>
            </a: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to repair tissue damage and reverse disease progression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Regenerative medicine programs ongoing to repair the joint, retina, heart, lungs, and GI; all are major age-related diseases</a:t>
            </a:r>
          </a:p>
        </p:txBody>
      </p:sp>
      <p:sp>
        <p:nvSpPr>
          <p:cNvPr id="14" name="TextBox 13">
            <a:extLst>
              <a:ext uri="{FF2B5EF4-FFF2-40B4-BE49-F238E27FC236}">
                <a16:creationId xmlns:a16="http://schemas.microsoft.com/office/drawing/2014/main" id="{5D39E8A6-D618-14FD-A263-0705FCB4EA05}"/>
              </a:ext>
            </a:extLst>
          </p:cNvPr>
          <p:cNvSpPr txBox="1"/>
          <p:nvPr/>
        </p:nvSpPr>
        <p:spPr>
          <a:xfrm>
            <a:off x="6393091" y="1524032"/>
            <a:ext cx="5367528" cy="18312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0" normalizeH="0" baseline="0" noProof="0" dirty="0">
                <a:ln>
                  <a:noFill/>
                </a:ln>
                <a:solidFill>
                  <a:srgbClr val="5DCEAF">
                    <a:lumMod val="50000"/>
                  </a:srgbClr>
                </a:solidFill>
                <a:effectLst/>
                <a:uLnTx/>
                <a:uFillTx/>
                <a:latin typeface="Helvetica" pitchFamily="2" charset="0"/>
                <a:ea typeface="+mn-ea"/>
                <a:cs typeface="+mn-cs"/>
              </a:rPr>
              <a:t>Increasing Lifespan and Healthspan</a:t>
            </a:r>
            <a:endParaRPr kumimoji="0" lang="en-US" sz="1400" b="0" i="0" u="none" strike="noStrike" kern="1200" cap="none" spc="0" normalizeH="0" baseline="0" noProof="0" dirty="0">
              <a:ln>
                <a:noFill/>
              </a:ln>
              <a:solidFill>
                <a:srgbClr val="5DCEAF">
                  <a:lumMod val="50000"/>
                </a:srgbClr>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Deciphering biological mechanisms that might be leveraged to safely extend lifespan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Targeting nutrient-sensing mechanisms as well as activating pathways for maintaining and protecting healthy tissues and metabolic balance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EF30BC83-C100-0D17-3F4B-E45434F9C3DA}"/>
              </a:ext>
            </a:extLst>
          </p:cNvPr>
          <p:cNvSpPr txBox="1"/>
          <p:nvPr/>
        </p:nvSpPr>
        <p:spPr>
          <a:xfrm>
            <a:off x="649921" y="4005146"/>
            <a:ext cx="5308884" cy="29546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i="1" u="none" strike="noStrike" kern="1200" cap="none" spc="0" normalizeH="0" baseline="0" noProof="0" dirty="0">
                <a:ln>
                  <a:noFill/>
                </a:ln>
                <a:solidFill>
                  <a:srgbClr val="5DCEAF">
                    <a:lumMod val="50000"/>
                  </a:srgbClr>
                </a:solidFill>
                <a:effectLst/>
                <a:uLnTx/>
                <a:uFillTx/>
                <a:latin typeface="Helvetica" pitchFamily="2" charset="0"/>
                <a:ea typeface="+mn-ea"/>
                <a:cs typeface="+mn-cs"/>
              </a:rPr>
              <a:t>Improving the Quality of Life As We Age</a:t>
            </a:r>
            <a:endParaRPr kumimoji="0" lang="en-US" sz="1400" i="0" u="none" strike="noStrike" kern="1200" cap="none" spc="0" normalizeH="0" baseline="0" noProof="0" dirty="0">
              <a:ln>
                <a:noFill/>
              </a:ln>
              <a:solidFill>
                <a:srgbClr val="5DCEAF">
                  <a:lumMod val="50000"/>
                </a:srgbClr>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Advancing research on the neurological mechanisms underlying pain </a:t>
            </a:r>
            <a:r>
              <a:rPr lang="en-US" sz="1400" dirty="0">
                <a:solidFill>
                  <a:prstClr val="black"/>
                </a:solidFill>
                <a:latin typeface="Helvetica" pitchFamily="2" charset="0"/>
              </a:rPr>
              <a:t>to create new, nonaddictive targeted treatments </a:t>
            </a:r>
            <a:r>
              <a:rPr lang="en-US" sz="1400" dirty="0" err="1">
                <a:solidFill>
                  <a:prstClr val="black"/>
                </a:solidFill>
                <a:latin typeface="Helvetica" pitchFamily="2" charset="0"/>
              </a:rPr>
              <a:t>foir</a:t>
            </a:r>
            <a:r>
              <a:rPr lang="en-US" sz="1400" dirty="0">
                <a:solidFill>
                  <a:prstClr val="black"/>
                </a:solidFill>
                <a:latin typeface="Helvetica" pitchFamily="2" charset="0"/>
              </a:rPr>
              <a:t> pain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Addressing obesity and its related morbidities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New cancer therapies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Protecting organs from oxidative stress and inflammation (stroke, heart and  neurodegenerative disease)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Digital medicine and AI to better understand those factors that affect healthspan</a:t>
            </a:r>
          </a:p>
          <a:p>
            <a:pPr marR="0" lvl="0" algn="l" defTabSz="914400" rtl="0" eaLnBrk="1" fontAlgn="auto" latinLnBrk="0" hangingPunct="1">
              <a:lnSpc>
                <a:spcPct val="100000"/>
              </a:lnSpc>
              <a:spcBef>
                <a:spcPts val="0"/>
              </a:spcBef>
              <a:spcAft>
                <a:spcPts val="600"/>
              </a:spcAft>
              <a:buClrTx/>
              <a:buSzTx/>
              <a:tabLst/>
              <a:defRPr/>
            </a:pPr>
            <a:endPar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5" name="Title 2">
            <a:extLst>
              <a:ext uri="{FF2B5EF4-FFF2-40B4-BE49-F238E27FC236}">
                <a16:creationId xmlns:a16="http://schemas.microsoft.com/office/drawing/2014/main" id="{3C882CA4-5B92-A13F-B85A-C0FE768FDF33}"/>
              </a:ext>
            </a:extLst>
          </p:cNvPr>
          <p:cNvSpPr>
            <a:spLocks noGrp="1"/>
          </p:cNvSpPr>
          <p:nvPr>
            <p:ph type="title"/>
          </p:nvPr>
        </p:nvSpPr>
        <p:spPr>
          <a:xfrm>
            <a:off x="596348" y="214499"/>
            <a:ext cx="10942002" cy="659690"/>
          </a:xfrm>
        </p:spPr>
        <p:txBody>
          <a:bodyPr anchor="b">
            <a:noAutofit/>
          </a:bodyPr>
          <a:lstStyle/>
          <a:p>
            <a:r>
              <a:rPr lang="en-US" sz="3200" dirty="0"/>
              <a:t>Aging </a:t>
            </a:r>
            <a:r>
              <a:rPr lang="en-US" sz="3200" dirty="0">
                <a:solidFill>
                  <a:srgbClr val="FFC000"/>
                </a:solidFill>
              </a:rPr>
              <a:t>|</a:t>
            </a:r>
            <a:r>
              <a:rPr lang="en-US" sz="3200" dirty="0"/>
              <a:t> Targeting the Causes and Consequences of Aging </a:t>
            </a:r>
          </a:p>
        </p:txBody>
      </p:sp>
      <p:sp>
        <p:nvSpPr>
          <p:cNvPr id="6" name="Rectangle 5">
            <a:extLst>
              <a:ext uri="{FF2B5EF4-FFF2-40B4-BE49-F238E27FC236}">
                <a16:creationId xmlns:a16="http://schemas.microsoft.com/office/drawing/2014/main" id="{45F270FB-A388-3636-341A-4946E8B03207}"/>
              </a:ext>
            </a:extLst>
          </p:cNvPr>
          <p:cNvSpPr/>
          <p:nvPr/>
        </p:nvSpPr>
        <p:spPr>
          <a:xfrm>
            <a:off x="668420" y="1132750"/>
            <a:ext cx="5370884" cy="2342879"/>
          </a:xfrm>
          <a:prstGeom prst="rect">
            <a:avLst/>
          </a:prstGeom>
          <a:noFill/>
          <a:ln w="9525">
            <a:solidFill>
              <a:srgbClr val="263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B906B3-AEB4-33AF-216A-9C293D27125F}"/>
              </a:ext>
            </a:extLst>
          </p:cNvPr>
          <p:cNvSpPr/>
          <p:nvPr/>
        </p:nvSpPr>
        <p:spPr>
          <a:xfrm>
            <a:off x="649922" y="3648195"/>
            <a:ext cx="5389382" cy="3104488"/>
          </a:xfrm>
          <a:prstGeom prst="rect">
            <a:avLst/>
          </a:prstGeom>
          <a:noFill/>
          <a:ln w="9525">
            <a:solidFill>
              <a:srgbClr val="263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7DED83-604C-6136-9061-6D2E214EEB66}"/>
              </a:ext>
            </a:extLst>
          </p:cNvPr>
          <p:cNvSpPr/>
          <p:nvPr/>
        </p:nvSpPr>
        <p:spPr>
          <a:xfrm>
            <a:off x="6389735" y="1132750"/>
            <a:ext cx="5370884" cy="5619933"/>
          </a:xfrm>
          <a:prstGeom prst="rect">
            <a:avLst/>
          </a:prstGeom>
          <a:noFill/>
          <a:ln w="9525">
            <a:solidFill>
              <a:srgbClr val="263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308A870-CBC5-2D0A-FA5D-50935C2F6E8B}"/>
              </a:ext>
            </a:extLst>
          </p:cNvPr>
          <p:cNvPicPr>
            <a:picLocks noChangeAspect="1"/>
          </p:cNvPicPr>
          <p:nvPr/>
        </p:nvPicPr>
        <p:blipFill>
          <a:blip r:embed="rId2"/>
          <a:srcRect b="10844"/>
          <a:stretch>
            <a:fillRect/>
          </a:stretch>
        </p:blipFill>
        <p:spPr>
          <a:xfrm>
            <a:off x="7185966" y="3143535"/>
            <a:ext cx="3860515" cy="3595501"/>
          </a:xfrm>
          <a:prstGeom prst="rect">
            <a:avLst/>
          </a:prstGeom>
        </p:spPr>
      </p:pic>
    </p:spTree>
    <p:extLst>
      <p:ext uri="{BB962C8B-B14F-4D97-AF65-F5344CB8AC3E}">
        <p14:creationId xmlns:p14="http://schemas.microsoft.com/office/powerpoint/2010/main" val="148187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FD87-B430-4951-E26A-CEF0DB8F955C}"/>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2B97007C-1DAC-B228-C3C3-5F53AEBC57C1}"/>
              </a:ext>
            </a:extLst>
          </p:cNvPr>
          <p:cNvSpPr txBox="1"/>
          <p:nvPr/>
        </p:nvSpPr>
        <p:spPr>
          <a:xfrm>
            <a:off x="585691" y="4275115"/>
            <a:ext cx="6759795" cy="907941"/>
          </a:xfrm>
          <a:prstGeom prst="rect">
            <a:avLst/>
          </a:prstGeom>
          <a:noFill/>
        </p:spPr>
        <p:txBody>
          <a:bodyPr wrap="square">
            <a:spAutoFit/>
          </a:bodyPr>
          <a:lstStyle/>
          <a:p>
            <a:pPr marL="0" lvl="1">
              <a:defRPr/>
            </a:pPr>
            <a:r>
              <a:rPr lang="en-US" sz="1200" b="1" cap="small" dirty="0">
                <a:solidFill>
                  <a:prstClr val="black"/>
                </a:solidFill>
                <a:cs typeface="Arial"/>
              </a:rPr>
              <a:t>Phase 1 Clinical Trial </a:t>
            </a:r>
          </a:p>
          <a:p>
            <a:pPr marL="171450" lvl="1" indent="-171450">
              <a:buFont typeface="Arial" panose="020B0604020202020204" pitchFamily="34" charset="0"/>
              <a:buChar char="•"/>
              <a:defRPr/>
            </a:pPr>
            <a:r>
              <a:rPr lang="en-US" sz="1200" dirty="0">
                <a:solidFill>
                  <a:prstClr val="black"/>
                </a:solidFill>
                <a:cs typeface="Arial"/>
              </a:rPr>
              <a:t>IND May 2022, completed trial [106 subjects] in 2023: </a:t>
            </a:r>
          </a:p>
          <a:p>
            <a:pPr marL="342900" lvl="2" indent="-171450">
              <a:spcBef>
                <a:spcPts val="300"/>
              </a:spcBef>
              <a:buFont typeface="Arial" panose="020B0604020202020204" pitchFamily="34" charset="0"/>
              <a:buChar char="•"/>
              <a:defRPr/>
            </a:pPr>
            <a:r>
              <a:rPr lang="en-US" sz="1200" dirty="0">
                <a:solidFill>
                  <a:prstClr val="black"/>
                </a:solidFill>
                <a:cs typeface="Arial"/>
              </a:rPr>
              <a:t>~140 </a:t>
            </a:r>
            <a:r>
              <a:rPr lang="en-US" sz="1200" dirty="0" err="1">
                <a:solidFill>
                  <a:prstClr val="black"/>
                </a:solidFill>
                <a:cs typeface="Arial"/>
              </a:rPr>
              <a:t>hr</a:t>
            </a:r>
            <a:r>
              <a:rPr lang="en-US" sz="1200" dirty="0">
                <a:solidFill>
                  <a:prstClr val="black"/>
                </a:solidFill>
                <a:cs typeface="Arial"/>
              </a:rPr>
              <a:t> best-in-class human half-life, significant dose-dependent increase in biomarker</a:t>
            </a:r>
          </a:p>
          <a:p>
            <a:pPr marL="342900" lvl="2" indent="-171450">
              <a:spcBef>
                <a:spcPts val="300"/>
              </a:spcBef>
              <a:buFont typeface="Arial" panose="020B0604020202020204" pitchFamily="34" charset="0"/>
              <a:buChar char="•"/>
              <a:defRPr/>
            </a:pPr>
            <a:r>
              <a:rPr lang="en-US" sz="1200" dirty="0">
                <a:solidFill>
                  <a:prstClr val="black"/>
                </a:solidFill>
                <a:cs typeface="Arial"/>
              </a:rPr>
              <a:t>Well-tolerated with no treatment-related serious adverse events reported</a:t>
            </a:r>
          </a:p>
        </p:txBody>
      </p:sp>
      <p:sp>
        <p:nvSpPr>
          <p:cNvPr id="37" name="TextBox 36">
            <a:extLst>
              <a:ext uri="{FF2B5EF4-FFF2-40B4-BE49-F238E27FC236}">
                <a16:creationId xmlns:a16="http://schemas.microsoft.com/office/drawing/2014/main" id="{42F0C80A-1A8C-FAA3-9813-822D136008EA}"/>
              </a:ext>
            </a:extLst>
          </p:cNvPr>
          <p:cNvSpPr txBox="1"/>
          <p:nvPr/>
        </p:nvSpPr>
        <p:spPr>
          <a:xfrm>
            <a:off x="585692" y="3054092"/>
            <a:ext cx="6882456" cy="944874"/>
          </a:xfrm>
          <a:prstGeom prst="rect">
            <a:avLst/>
          </a:prstGeom>
          <a:noFill/>
        </p:spPr>
        <p:txBody>
          <a:bodyPr wrap="square">
            <a:spAutoFit/>
          </a:bodyPr>
          <a:lstStyle/>
          <a:p>
            <a:pPr marL="171450" lvl="1" indent="-171450">
              <a:lnSpc>
                <a:spcPct val="120000"/>
              </a:lnSpc>
              <a:spcBef>
                <a:spcPts val="300"/>
              </a:spcBef>
              <a:buFont typeface="Arial" panose="020B0604020202020204" pitchFamily="34" charset="0"/>
              <a:buChar char="•"/>
              <a:defRPr/>
            </a:pPr>
            <a:r>
              <a:rPr lang="en-US" sz="1200" dirty="0">
                <a:solidFill>
                  <a:prstClr val="black"/>
                </a:solidFill>
                <a:cs typeface="Arial"/>
              </a:rPr>
              <a:t>Calibr-Skaggs’ novel fatty-acid peptide stapling platform technology used to generate CLF065 </a:t>
            </a:r>
          </a:p>
          <a:p>
            <a:pPr marL="171450" lvl="1" indent="-171450">
              <a:spcBef>
                <a:spcPts val="300"/>
              </a:spcBef>
              <a:buFont typeface="Arial" panose="020B0604020202020204" pitchFamily="34" charset="0"/>
              <a:buChar char="•"/>
              <a:defRPr/>
            </a:pPr>
            <a:r>
              <a:rPr lang="en-US" sz="1200" b="1" dirty="0">
                <a:solidFill>
                  <a:prstClr val="black"/>
                </a:solidFill>
                <a:cs typeface="Arial"/>
              </a:rPr>
              <a:t>Robust intestinal regeneration </a:t>
            </a:r>
            <a:r>
              <a:rPr lang="en-US" sz="1200" dirty="0">
                <a:solidFill>
                  <a:prstClr val="black"/>
                </a:solidFill>
                <a:cs typeface="Arial"/>
              </a:rPr>
              <a:t>with histologic recovery and reduced inflammation across acute and chronic colitis rodent models</a:t>
            </a:r>
          </a:p>
          <a:p>
            <a:pPr marL="171450" lvl="1" indent="-171450">
              <a:spcBef>
                <a:spcPts val="300"/>
              </a:spcBef>
              <a:buFont typeface="Arial" panose="020B0604020202020204" pitchFamily="34" charset="0"/>
              <a:buChar char="•"/>
              <a:defRPr/>
            </a:pPr>
            <a:r>
              <a:rPr lang="en-US" sz="1200" b="1" dirty="0">
                <a:solidFill>
                  <a:prstClr val="black"/>
                </a:solidFill>
                <a:cs typeface="Arial"/>
              </a:rPr>
              <a:t>Well-tolerated with long half-life and excellent potency </a:t>
            </a:r>
            <a:r>
              <a:rPr lang="en-US" sz="1200" dirty="0">
                <a:solidFill>
                  <a:prstClr val="black"/>
                </a:solidFill>
                <a:cs typeface="Arial"/>
              </a:rPr>
              <a:t>(0.2 </a:t>
            </a:r>
            <a:r>
              <a:rPr lang="en-US" sz="1200" dirty="0" err="1">
                <a:solidFill>
                  <a:prstClr val="black"/>
                </a:solidFill>
                <a:cs typeface="Arial"/>
              </a:rPr>
              <a:t>nM</a:t>
            </a:r>
            <a:r>
              <a:rPr lang="en-US" sz="1200" dirty="0">
                <a:solidFill>
                  <a:prstClr val="black"/>
                </a:solidFill>
                <a:cs typeface="Arial"/>
              </a:rPr>
              <a:t>)</a:t>
            </a:r>
          </a:p>
        </p:txBody>
      </p:sp>
      <p:sp>
        <p:nvSpPr>
          <p:cNvPr id="9" name="TextBox 8">
            <a:extLst>
              <a:ext uri="{FF2B5EF4-FFF2-40B4-BE49-F238E27FC236}">
                <a16:creationId xmlns:a16="http://schemas.microsoft.com/office/drawing/2014/main" id="{D5F2C69E-221A-1B7C-CF26-2D525A30E685}"/>
              </a:ext>
            </a:extLst>
          </p:cNvPr>
          <p:cNvSpPr txBox="1"/>
          <p:nvPr/>
        </p:nvSpPr>
        <p:spPr>
          <a:xfrm>
            <a:off x="585692" y="1723808"/>
            <a:ext cx="6882456" cy="1054135"/>
          </a:xfrm>
          <a:prstGeom prst="rect">
            <a:avLst/>
          </a:prstGeom>
          <a:noFill/>
        </p:spPr>
        <p:txBody>
          <a:bodyPr wrap="square">
            <a:spAutoFit/>
          </a:bodyPr>
          <a:lstStyle/>
          <a:p>
            <a:pPr marL="171450" lvl="1" indent="-171450">
              <a:spcBef>
                <a:spcPts val="300"/>
              </a:spcBef>
              <a:buFont typeface="Arial" panose="020B0604020202020204" pitchFamily="34" charset="0"/>
              <a:buChar char="•"/>
              <a:defRPr/>
            </a:pPr>
            <a:r>
              <a:rPr lang="en-US" sz="1200" dirty="0">
                <a:solidFill>
                  <a:prstClr val="black"/>
                </a:solidFill>
                <a:cs typeface="Arial"/>
              </a:rPr>
              <a:t>Regenerative approach to </a:t>
            </a:r>
            <a:r>
              <a:rPr lang="en-US" sz="1200" b="1" dirty="0">
                <a:solidFill>
                  <a:prstClr val="black"/>
                </a:solidFill>
                <a:cs typeface="Arial"/>
              </a:rPr>
              <a:t>gut barrier repair in chronic intestinal diseases </a:t>
            </a:r>
            <a:r>
              <a:rPr lang="en-US" sz="1200" dirty="0">
                <a:solidFill>
                  <a:prstClr val="black"/>
                </a:solidFill>
                <a:cs typeface="Arial"/>
              </a:rPr>
              <a:t>leverages the intestinotrophic, anti-inflammatory, and anti-apoptotic effects of the GLP2R pathway to promote endoscopic healing and long-term remission, complementing current anti-inflammatory therapies</a:t>
            </a:r>
          </a:p>
          <a:p>
            <a:pPr marL="171450" lvl="1" indent="-171450">
              <a:spcBef>
                <a:spcPts val="300"/>
              </a:spcBef>
              <a:buFont typeface="Arial" panose="020B0604020202020204" pitchFamily="34" charset="0"/>
              <a:buChar char="•"/>
              <a:defRPr/>
            </a:pPr>
            <a:r>
              <a:rPr lang="en-US" sz="1200" dirty="0">
                <a:solidFill>
                  <a:prstClr val="black"/>
                </a:solidFill>
                <a:cs typeface="Arial"/>
              </a:rPr>
              <a:t>Lead indication: </a:t>
            </a:r>
            <a:r>
              <a:rPr lang="en-US" sz="1200" dirty="0">
                <a:cs typeface="Arial"/>
              </a:rPr>
              <a:t>inflammatory bowel diseases (IBD) </a:t>
            </a:r>
            <a:r>
              <a:rPr lang="en-US" sz="1200" dirty="0">
                <a:solidFill>
                  <a:prstClr val="black"/>
                </a:solidFill>
                <a:cs typeface="Arial"/>
              </a:rPr>
              <a:t>such as Crohn’s with potential to treat other conditions such as chronic pouchitis, ulcerative colitis, and others</a:t>
            </a:r>
          </a:p>
        </p:txBody>
      </p:sp>
      <p:sp>
        <p:nvSpPr>
          <p:cNvPr id="6" name="TextBox 5">
            <a:extLst>
              <a:ext uri="{FF2B5EF4-FFF2-40B4-BE49-F238E27FC236}">
                <a16:creationId xmlns:a16="http://schemas.microsoft.com/office/drawing/2014/main" id="{32C493BC-EC0E-8E01-7F53-D48291C76832}"/>
              </a:ext>
            </a:extLst>
          </p:cNvPr>
          <p:cNvSpPr txBox="1"/>
          <p:nvPr/>
        </p:nvSpPr>
        <p:spPr>
          <a:xfrm>
            <a:off x="585692" y="1512956"/>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Background </a:t>
            </a:r>
            <a:endParaRPr kumimoji="0" lang="en-US" sz="1200" b="1" i="0" u="sng"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8" name="Title 2">
            <a:extLst>
              <a:ext uri="{FF2B5EF4-FFF2-40B4-BE49-F238E27FC236}">
                <a16:creationId xmlns:a16="http://schemas.microsoft.com/office/drawing/2014/main" id="{703890B7-173A-D7D2-A37A-698824707F7D}"/>
              </a:ext>
            </a:extLst>
          </p:cNvPr>
          <p:cNvSpPr>
            <a:spLocks noGrp="1"/>
          </p:cNvSpPr>
          <p:nvPr>
            <p:ph type="title"/>
          </p:nvPr>
        </p:nvSpPr>
        <p:spPr>
          <a:xfrm>
            <a:off x="585692" y="329507"/>
            <a:ext cx="10942002" cy="567384"/>
          </a:xfrm>
        </p:spPr>
        <p:txBody>
          <a:bodyPr>
            <a:normAutofit/>
          </a:bodyPr>
          <a:lstStyle/>
          <a:p>
            <a:r>
              <a:rPr lang="en-US" sz="2900" dirty="0">
                <a:latin typeface="Arial" panose="020B0604020202020204"/>
              </a:rPr>
              <a:t>Aging: Regeneration</a:t>
            </a:r>
            <a:r>
              <a:rPr lang="en-US" sz="2900" dirty="0"/>
              <a:t> </a:t>
            </a:r>
            <a:r>
              <a:rPr lang="en-US" sz="2900" dirty="0">
                <a:solidFill>
                  <a:srgbClr val="FFC000"/>
                </a:solidFill>
              </a:rPr>
              <a:t>| </a:t>
            </a:r>
            <a:r>
              <a:rPr lang="en-US" sz="2900" dirty="0">
                <a:solidFill>
                  <a:schemeClr val="tx1"/>
                </a:solidFill>
                <a:latin typeface="Arial" panose="020B0604020202020204"/>
              </a:rPr>
              <a:t>Reversing the Damage of </a:t>
            </a:r>
            <a:r>
              <a:rPr lang="en-US" sz="2900" dirty="0">
                <a:latin typeface="Arial" panose="020B0604020202020204"/>
              </a:rPr>
              <a:t>Disease</a:t>
            </a:r>
            <a:r>
              <a:rPr lang="en-US" sz="2900" dirty="0">
                <a:solidFill>
                  <a:schemeClr val="tx1"/>
                </a:solidFill>
                <a:latin typeface="Arial" panose="020B0604020202020204"/>
              </a:rPr>
              <a:t> </a:t>
            </a:r>
            <a:endParaRPr lang="en-US" sz="2900" dirty="0">
              <a:solidFill>
                <a:schemeClr val="tx1"/>
              </a:solidFill>
            </a:endParaRPr>
          </a:p>
        </p:txBody>
      </p:sp>
      <p:sp>
        <p:nvSpPr>
          <p:cNvPr id="13" name="TextBox 12">
            <a:extLst>
              <a:ext uri="{FF2B5EF4-FFF2-40B4-BE49-F238E27FC236}">
                <a16:creationId xmlns:a16="http://schemas.microsoft.com/office/drawing/2014/main" id="{345B49D5-DF86-8FA8-02EC-1F2AD369C466}"/>
              </a:ext>
            </a:extLst>
          </p:cNvPr>
          <p:cNvSpPr txBox="1"/>
          <p:nvPr/>
        </p:nvSpPr>
        <p:spPr>
          <a:xfrm>
            <a:off x="7807244" y="2668705"/>
            <a:ext cx="4025065" cy="523220"/>
          </a:xfrm>
          <a:prstGeom prst="rect">
            <a:avLst/>
          </a:prstGeom>
          <a:noFill/>
          <a:ln>
            <a:noFill/>
          </a:ln>
        </p:spPr>
        <p:txBody>
          <a:bodyPr wrap="square" rtlCol="0">
            <a:spAutoFit/>
          </a:bodyPr>
          <a:lstStyle/>
          <a:p>
            <a:pPr marL="0" marR="0" lvl="1" indent="0" algn="ctr" defTabSz="1219170" fontAlgn="auto">
              <a:lnSpc>
                <a:spcPct val="100000"/>
              </a:lnSpc>
              <a:spcBef>
                <a:spcPts val="0"/>
              </a:spcBef>
              <a:spcAft>
                <a:spcPts val="0"/>
              </a:spcAft>
              <a:buClr>
                <a:srgbClr val="BF6D2E">
                  <a:lumMod val="75000"/>
                </a:srgbClr>
              </a:buClr>
              <a:buSzTx/>
              <a:buFontTx/>
              <a:buNone/>
              <a:tabLst/>
              <a:defRPr/>
            </a:pPr>
            <a:r>
              <a:rPr lang="en-US" sz="1400" b="1" dirty="0">
                <a:solidFill>
                  <a:srgbClr val="263A77"/>
                </a:solidFill>
                <a:latin typeface="Arial"/>
                <a:cs typeface="Arial"/>
              </a:rPr>
              <a:t>CLF065 Improves Colon Histopathology </a:t>
            </a:r>
          </a:p>
          <a:p>
            <a:pPr marL="0" marR="0" lvl="1" indent="0" algn="ctr" defTabSz="1219170" fontAlgn="auto">
              <a:lnSpc>
                <a:spcPct val="100000"/>
              </a:lnSpc>
              <a:spcBef>
                <a:spcPts val="0"/>
              </a:spcBef>
              <a:spcAft>
                <a:spcPts val="0"/>
              </a:spcAft>
              <a:buClr>
                <a:srgbClr val="BF6D2E">
                  <a:lumMod val="75000"/>
                </a:srgbClr>
              </a:buClr>
              <a:buSzTx/>
              <a:buFontTx/>
              <a:buNone/>
              <a:tabLst/>
              <a:defRPr/>
            </a:pPr>
            <a:r>
              <a:rPr lang="en-US" sz="1400" b="1" dirty="0">
                <a:solidFill>
                  <a:srgbClr val="263A77"/>
                </a:solidFill>
                <a:latin typeface="Arial"/>
                <a:cs typeface="Arial"/>
              </a:rPr>
              <a:t>in a DSS-induced Colitis Model</a:t>
            </a:r>
          </a:p>
        </p:txBody>
      </p:sp>
      <p:sp>
        <p:nvSpPr>
          <p:cNvPr id="16" name="TextBox 15">
            <a:extLst>
              <a:ext uri="{FF2B5EF4-FFF2-40B4-BE49-F238E27FC236}">
                <a16:creationId xmlns:a16="http://schemas.microsoft.com/office/drawing/2014/main" id="{F7BB7C0D-25A9-B19E-F09B-D7DCA331922E}"/>
              </a:ext>
            </a:extLst>
          </p:cNvPr>
          <p:cNvSpPr txBox="1"/>
          <p:nvPr/>
        </p:nvSpPr>
        <p:spPr>
          <a:xfrm>
            <a:off x="8135133" y="3228016"/>
            <a:ext cx="1317592" cy="318036"/>
          </a:xfrm>
          <a:prstGeom prst="rect">
            <a:avLst/>
          </a:prstGeom>
          <a:noFill/>
          <a:ln>
            <a:noFill/>
          </a:ln>
          <a:effectLst/>
        </p:spPr>
        <p:txBody>
          <a:bodyPr wrap="square" lIns="162560" tIns="81280" rIns="162560" bIns="81280" rtlCol="0" anchor="ctr">
            <a:spAutoFit/>
          </a:bodyPr>
          <a:lstStyle/>
          <a:p>
            <a:pPr marL="0" marR="0" lvl="0" indent="0" algn="ctr" defTabSz="914400" rtl="0" eaLnBrk="1" fontAlgn="auto" latinLnBrk="0" hangingPunct="1">
              <a:lnSpc>
                <a:spcPct val="100000"/>
              </a:lnSpc>
              <a:spcBef>
                <a:spcPts val="889"/>
              </a:spcBef>
              <a:spcAft>
                <a:spcPts val="0"/>
              </a:spcAft>
              <a:buClrTx/>
              <a:buSzPct val="115000"/>
              <a:buFontTx/>
              <a:buNone/>
              <a:tabLst/>
              <a:defRPr/>
            </a:pPr>
            <a:r>
              <a:rPr kumimoji="0" lang="en-US" sz="1000" b="1" i="0" u="none" strike="noStrike" kern="1200" cap="none" spc="0" normalizeH="0" baseline="0" noProof="0" dirty="0">
                <a:ln>
                  <a:noFill/>
                </a:ln>
                <a:solidFill>
                  <a:srgbClr val="404040"/>
                </a:solidFill>
                <a:effectLst/>
                <a:uLnTx/>
                <a:uFillTx/>
                <a:latin typeface="Arial" pitchFamily="34" charset="0"/>
                <a:ea typeface="+mn-ea"/>
                <a:cs typeface="Arial" pitchFamily="34" charset="0"/>
              </a:rPr>
              <a:t>water: Vehicle</a:t>
            </a:r>
          </a:p>
        </p:txBody>
      </p:sp>
      <p:sp>
        <p:nvSpPr>
          <p:cNvPr id="17" name="TextBox 16">
            <a:extLst>
              <a:ext uri="{FF2B5EF4-FFF2-40B4-BE49-F238E27FC236}">
                <a16:creationId xmlns:a16="http://schemas.microsoft.com/office/drawing/2014/main" id="{8F20A07D-D28E-D33E-DB19-651F6A95AD70}"/>
              </a:ext>
            </a:extLst>
          </p:cNvPr>
          <p:cNvSpPr txBox="1"/>
          <p:nvPr/>
        </p:nvSpPr>
        <p:spPr>
          <a:xfrm>
            <a:off x="10210103" y="3241886"/>
            <a:ext cx="1317591" cy="318036"/>
          </a:xfrm>
          <a:prstGeom prst="rect">
            <a:avLst/>
          </a:prstGeom>
          <a:noFill/>
          <a:ln>
            <a:noFill/>
          </a:ln>
          <a:effectLst/>
        </p:spPr>
        <p:txBody>
          <a:bodyPr wrap="square" lIns="162560" tIns="81280" rIns="162560" bIns="81280" rtlCol="0" anchor="ctr">
            <a:spAutoFit/>
          </a:bodyPr>
          <a:lstStyle/>
          <a:p>
            <a:pPr marL="0" marR="0" lvl="0" indent="0" algn="ctr" defTabSz="914400" rtl="0" eaLnBrk="1" fontAlgn="auto" latinLnBrk="0" hangingPunct="1">
              <a:lnSpc>
                <a:spcPct val="100000"/>
              </a:lnSpc>
              <a:spcBef>
                <a:spcPts val="889"/>
              </a:spcBef>
              <a:spcAft>
                <a:spcPts val="0"/>
              </a:spcAft>
              <a:buClrTx/>
              <a:buSzPct val="115000"/>
              <a:buFontTx/>
              <a:buNone/>
              <a:tabLst/>
              <a:defRPr/>
            </a:pPr>
            <a:r>
              <a:rPr kumimoji="0" lang="en-US" sz="1000" b="1" i="0" u="none" strike="noStrike" kern="1200" cap="none" spc="0" normalizeH="0" baseline="0" noProof="0">
                <a:ln>
                  <a:noFill/>
                </a:ln>
                <a:solidFill>
                  <a:srgbClr val="404040"/>
                </a:solidFill>
                <a:effectLst/>
                <a:uLnTx/>
                <a:uFillTx/>
                <a:latin typeface="Arial" pitchFamily="34" charset="0"/>
                <a:ea typeface="+mn-ea"/>
                <a:cs typeface="Arial" pitchFamily="34" charset="0"/>
              </a:rPr>
              <a:t>+DSS: Vehicle</a:t>
            </a:r>
          </a:p>
        </p:txBody>
      </p:sp>
      <p:sp>
        <p:nvSpPr>
          <p:cNvPr id="18" name="TextBox 17">
            <a:extLst>
              <a:ext uri="{FF2B5EF4-FFF2-40B4-BE49-F238E27FC236}">
                <a16:creationId xmlns:a16="http://schemas.microsoft.com/office/drawing/2014/main" id="{BDC34DF5-058B-0CFE-3733-E89C68FAF4BE}"/>
              </a:ext>
            </a:extLst>
          </p:cNvPr>
          <p:cNvSpPr txBox="1"/>
          <p:nvPr/>
        </p:nvSpPr>
        <p:spPr>
          <a:xfrm>
            <a:off x="7911191" y="4209810"/>
            <a:ext cx="1650020" cy="318036"/>
          </a:xfrm>
          <a:prstGeom prst="rect">
            <a:avLst/>
          </a:prstGeom>
          <a:noFill/>
          <a:ln>
            <a:noFill/>
          </a:ln>
          <a:effectLst/>
        </p:spPr>
        <p:txBody>
          <a:bodyPr wrap="square" lIns="162560" tIns="81280" rIns="162560" bIns="81280" rtlCol="0" anchor="ctr">
            <a:spAutoFit/>
          </a:bodyPr>
          <a:lstStyle/>
          <a:p>
            <a:pPr marL="0" marR="0" lvl="0" indent="0" algn="ctr" defTabSz="914400" rtl="0" eaLnBrk="1" fontAlgn="auto" latinLnBrk="0" hangingPunct="1">
              <a:lnSpc>
                <a:spcPct val="100000"/>
              </a:lnSpc>
              <a:spcBef>
                <a:spcPts val="889"/>
              </a:spcBef>
              <a:spcAft>
                <a:spcPts val="0"/>
              </a:spcAft>
              <a:buClrTx/>
              <a:buSzPct val="115000"/>
              <a:buFontTx/>
              <a:buNone/>
              <a:tabLst/>
              <a:defRPr/>
            </a:pPr>
            <a:r>
              <a:rPr kumimoji="0" lang="en-US" sz="1000" b="1" i="0" u="none" strike="noStrike" kern="1200" cap="none" spc="0" normalizeH="0" baseline="0" noProof="0">
                <a:ln>
                  <a:noFill/>
                </a:ln>
                <a:solidFill>
                  <a:srgbClr val="404040"/>
                </a:solidFill>
                <a:effectLst/>
                <a:uLnTx/>
                <a:uFillTx/>
                <a:latin typeface="Arial" pitchFamily="34" charset="0"/>
                <a:ea typeface="+mn-ea"/>
                <a:cs typeface="Arial" pitchFamily="34" charset="0"/>
              </a:rPr>
              <a:t>+DSS: CLF065</a:t>
            </a:r>
          </a:p>
        </p:txBody>
      </p:sp>
      <p:pic>
        <p:nvPicPr>
          <p:cNvPr id="20" name="Picture 19">
            <a:extLst>
              <a:ext uri="{FF2B5EF4-FFF2-40B4-BE49-F238E27FC236}">
                <a16:creationId xmlns:a16="http://schemas.microsoft.com/office/drawing/2014/main" id="{9B5F6B6D-D0BE-D82C-918C-AA77F26DF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60295" y="4460605"/>
            <a:ext cx="1829551" cy="678662"/>
          </a:xfrm>
          <a:prstGeom prst="rect">
            <a:avLst/>
          </a:prstGeom>
        </p:spPr>
      </p:pic>
      <p:pic>
        <p:nvPicPr>
          <p:cNvPr id="23" name="Picture 22">
            <a:extLst>
              <a:ext uri="{FF2B5EF4-FFF2-40B4-BE49-F238E27FC236}">
                <a16:creationId xmlns:a16="http://schemas.microsoft.com/office/drawing/2014/main" id="{A951A1DF-4DFF-F212-6903-0EA778B02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0295" y="3468074"/>
            <a:ext cx="1823647" cy="762325"/>
          </a:xfrm>
          <a:prstGeom prst="rect">
            <a:avLst/>
          </a:prstGeom>
        </p:spPr>
      </p:pic>
      <p:pic>
        <p:nvPicPr>
          <p:cNvPr id="24" name="Picture 23">
            <a:extLst>
              <a:ext uri="{FF2B5EF4-FFF2-40B4-BE49-F238E27FC236}">
                <a16:creationId xmlns:a16="http://schemas.microsoft.com/office/drawing/2014/main" id="{00D93229-34E8-EBF5-3359-FB6E58667B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22045" y="3468074"/>
            <a:ext cx="1795901" cy="762325"/>
          </a:xfrm>
          <a:prstGeom prst="rect">
            <a:avLst/>
          </a:prstGeom>
        </p:spPr>
      </p:pic>
      <p:sp>
        <p:nvSpPr>
          <p:cNvPr id="27" name="TextBox 26">
            <a:extLst>
              <a:ext uri="{FF2B5EF4-FFF2-40B4-BE49-F238E27FC236}">
                <a16:creationId xmlns:a16="http://schemas.microsoft.com/office/drawing/2014/main" id="{164CAC2E-83A5-CB7D-6469-9C7A777F5ABA}"/>
              </a:ext>
            </a:extLst>
          </p:cNvPr>
          <p:cNvSpPr txBox="1"/>
          <p:nvPr/>
        </p:nvSpPr>
        <p:spPr>
          <a:xfrm>
            <a:off x="7807244" y="5267177"/>
            <a:ext cx="2129558"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DSS=dextran sodium sulfate; Veh=vehicle</a:t>
            </a:r>
          </a:p>
        </p:txBody>
      </p:sp>
      <p:sp>
        <p:nvSpPr>
          <p:cNvPr id="30" name="TextBox 29">
            <a:extLst>
              <a:ext uri="{FF2B5EF4-FFF2-40B4-BE49-F238E27FC236}">
                <a16:creationId xmlns:a16="http://schemas.microsoft.com/office/drawing/2014/main" id="{462C1E0D-2D5F-68C4-72DC-82250217FF93}"/>
              </a:ext>
            </a:extLst>
          </p:cNvPr>
          <p:cNvSpPr txBox="1"/>
          <p:nvPr/>
        </p:nvSpPr>
        <p:spPr>
          <a:xfrm>
            <a:off x="7591486" y="1600080"/>
            <a:ext cx="4449044"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panose="020B0604020202020204"/>
                <a:ea typeface="+mn-ea"/>
                <a:cs typeface="+mn-cs"/>
              </a:rPr>
              <a:t>CLF065</a:t>
            </a: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 GLP2 peptide engineered with fatty acid staple</a:t>
            </a:r>
          </a:p>
        </p:txBody>
      </p:sp>
      <p:cxnSp>
        <p:nvCxnSpPr>
          <p:cNvPr id="31" name="Straight Connector 30">
            <a:extLst>
              <a:ext uri="{FF2B5EF4-FFF2-40B4-BE49-F238E27FC236}">
                <a16:creationId xmlns:a16="http://schemas.microsoft.com/office/drawing/2014/main" id="{0A5CA3F8-CB4E-6C0B-C4DC-B3EC9742A081}"/>
              </a:ext>
            </a:extLst>
          </p:cNvPr>
          <p:cNvCxnSpPr>
            <a:cxnSpLocks/>
          </p:cNvCxnSpPr>
          <p:nvPr/>
        </p:nvCxnSpPr>
        <p:spPr>
          <a:xfrm>
            <a:off x="7860295" y="3191925"/>
            <a:ext cx="3972014" cy="0"/>
          </a:xfrm>
          <a:prstGeom prst="line">
            <a:avLst/>
          </a:prstGeom>
          <a:ln w="3175"/>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0CD650C-80BF-F0FB-0E3E-B4FC94DADD8A}"/>
              </a:ext>
            </a:extLst>
          </p:cNvPr>
          <p:cNvSpPr txBox="1"/>
          <p:nvPr/>
        </p:nvSpPr>
        <p:spPr>
          <a:xfrm>
            <a:off x="585692" y="2843240"/>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Approach</a:t>
            </a:r>
          </a:p>
        </p:txBody>
      </p:sp>
      <p:sp>
        <p:nvSpPr>
          <p:cNvPr id="38" name="TextBox 37">
            <a:extLst>
              <a:ext uri="{FF2B5EF4-FFF2-40B4-BE49-F238E27FC236}">
                <a16:creationId xmlns:a16="http://schemas.microsoft.com/office/drawing/2014/main" id="{B54AF333-6AE0-24EE-0A09-524641E61137}"/>
              </a:ext>
            </a:extLst>
          </p:cNvPr>
          <p:cNvSpPr txBox="1"/>
          <p:nvPr/>
        </p:nvSpPr>
        <p:spPr>
          <a:xfrm>
            <a:off x="585691" y="4023599"/>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Status</a:t>
            </a:r>
          </a:p>
        </p:txBody>
      </p:sp>
      <p:sp>
        <p:nvSpPr>
          <p:cNvPr id="42" name="TextBox 41">
            <a:extLst>
              <a:ext uri="{FF2B5EF4-FFF2-40B4-BE49-F238E27FC236}">
                <a16:creationId xmlns:a16="http://schemas.microsoft.com/office/drawing/2014/main" id="{3DEAE8E7-7EE1-23BD-34E7-34E75AB98AF2}"/>
              </a:ext>
            </a:extLst>
          </p:cNvPr>
          <p:cNvSpPr txBox="1"/>
          <p:nvPr/>
        </p:nvSpPr>
        <p:spPr>
          <a:xfrm>
            <a:off x="585691" y="5139267"/>
            <a:ext cx="6829593" cy="684803"/>
          </a:xfrm>
          <a:prstGeom prst="rect">
            <a:avLst/>
          </a:prstGeom>
          <a:noFill/>
        </p:spPr>
        <p:txBody>
          <a:bodyPr wrap="square">
            <a:spAutoFit/>
          </a:bodyPr>
          <a:lstStyle/>
          <a:p>
            <a:pPr marL="0" lvl="1" indent="-228600">
              <a:defRPr/>
            </a:pPr>
            <a:r>
              <a:rPr lang="en-US" sz="1200" b="1" cap="small" dirty="0">
                <a:solidFill>
                  <a:prstClr val="black"/>
                </a:solidFill>
                <a:latin typeface="+mj-lt"/>
                <a:cs typeface="Arial"/>
              </a:rPr>
              <a:t>Phase 2 Clinical Trial</a:t>
            </a:r>
            <a:endParaRPr lang="en-US" sz="1200" dirty="0">
              <a:solidFill>
                <a:prstClr val="black"/>
              </a:solidFill>
              <a:latin typeface="+mj-lt"/>
              <a:cs typeface="Arial" panose="020B0604020202020204" pitchFamily="34" charset="0"/>
            </a:endParaRPr>
          </a:p>
          <a:p>
            <a:pPr marL="171450" lvl="1" indent="-171450">
              <a:buFont typeface="Arial" panose="020B0604020202020204" pitchFamily="34" charset="0"/>
              <a:buChar char="•"/>
              <a:defRPr/>
            </a:pPr>
            <a:r>
              <a:rPr lang="en-US" sz="1200" dirty="0">
                <a:solidFill>
                  <a:prstClr val="black"/>
                </a:solidFill>
                <a:latin typeface="+mj-lt"/>
                <a:cs typeface="Arial"/>
              </a:rPr>
              <a:t>Phase 2 trial in J-pouch surgery-induced chronic </a:t>
            </a:r>
            <a:r>
              <a:rPr lang="en-US" sz="1200" dirty="0" err="1">
                <a:solidFill>
                  <a:prstClr val="black"/>
                </a:solidFill>
                <a:latin typeface="+mj-lt"/>
                <a:cs typeface="Arial"/>
              </a:rPr>
              <a:t>pouchitis</a:t>
            </a:r>
            <a:r>
              <a:rPr lang="en-US" sz="1200" dirty="0">
                <a:solidFill>
                  <a:prstClr val="black"/>
                </a:solidFill>
                <a:latin typeface="+mj-lt"/>
                <a:cs typeface="Arial"/>
              </a:rPr>
              <a:t> ongoing (OPUS trial)</a:t>
            </a:r>
          </a:p>
          <a:p>
            <a:pPr marL="171450" lvl="1" indent="-171450">
              <a:spcBef>
                <a:spcPts val="300"/>
              </a:spcBef>
              <a:buFont typeface="Arial" panose="020B0604020202020204" pitchFamily="34" charset="0"/>
              <a:buChar char="•"/>
              <a:defRPr/>
            </a:pPr>
            <a:r>
              <a:rPr lang="en-US" sz="1200" b="1" dirty="0">
                <a:solidFill>
                  <a:prstClr val="black"/>
                </a:solidFill>
                <a:latin typeface="+mj-lt"/>
                <a:cs typeface="Arial"/>
              </a:rPr>
              <a:t>2027 Phase 2 RCT in Crohn's disease </a:t>
            </a:r>
            <a:r>
              <a:rPr lang="en-US" sz="1200" dirty="0">
                <a:solidFill>
                  <a:prstClr val="black"/>
                </a:solidFill>
                <a:latin typeface="+mj-lt"/>
                <a:cs typeface="Arial"/>
              </a:rPr>
              <a:t>to be initiated</a:t>
            </a:r>
          </a:p>
        </p:txBody>
      </p:sp>
      <p:sp>
        <p:nvSpPr>
          <p:cNvPr id="44" name="Content Placeholder 2">
            <a:extLst>
              <a:ext uri="{FF2B5EF4-FFF2-40B4-BE49-F238E27FC236}">
                <a16:creationId xmlns:a16="http://schemas.microsoft.com/office/drawing/2014/main" id="{A3B4AB89-CE3E-AF1A-CBBB-7D6864F529E2}"/>
              </a:ext>
            </a:extLst>
          </p:cNvPr>
          <p:cNvSpPr txBox="1">
            <a:spLocks/>
          </p:cNvSpPr>
          <p:nvPr/>
        </p:nvSpPr>
        <p:spPr>
          <a:xfrm>
            <a:off x="585691" y="702692"/>
            <a:ext cx="8685309" cy="754053"/>
          </a:xfrm>
          <a:prstGeom prst="rect">
            <a:avLst/>
          </a:prstGeom>
          <a:noFill/>
          <a:ln w="3175">
            <a:noFill/>
          </a:ln>
          <a:effectLst/>
        </p:spPr>
        <p:txBody>
          <a:bodyPr wrap="square" lIns="91440" tIns="45720" rIns="9144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216669"/>
                </a:solidFill>
                <a:effectLst/>
                <a:uLnTx/>
                <a:uFillTx/>
                <a:latin typeface="Arial"/>
                <a:cs typeface="Arial"/>
              </a:defRPr>
            </a:lvl1pPr>
            <a:lvl2pPr marL="0" marR="0" lvl="1" indent="0" algn="ctr" defTabSz="1219170" fontAlgn="auto">
              <a:lnSpc>
                <a:spcPct val="100000"/>
              </a:lnSpc>
              <a:spcBef>
                <a:spcPts val="800"/>
              </a:spcBef>
              <a:spcAft>
                <a:spcPts val="133"/>
              </a:spcAft>
              <a:buClr>
                <a:srgbClr val="BF6D2E">
                  <a:lumMod val="75000"/>
                </a:srgbClr>
              </a:buClr>
              <a:buSzTx/>
              <a:buFont typeface="Wingdings" panose="05000000000000000000" pitchFamily="2" charset="2"/>
              <a:buNone/>
              <a:tabLst/>
              <a:defRPr kumimoji="0" b="0" i="1" u="none" strike="noStrike" cap="none" spc="0" normalizeH="0" baseline="0">
                <a:ln>
                  <a:noFill/>
                </a:ln>
                <a:solidFill>
                  <a:srgbClr val="FFFFFF"/>
                </a:solidFill>
                <a:effectLst/>
                <a:uLnTx/>
                <a:uFillTx/>
                <a:latin typeface="Arial" pitchFamily="34" charset="0"/>
                <a:cs typeface="Arial" pitchFamily="34" charset="0"/>
              </a:defRPr>
            </a:lvl2pPr>
            <a:lvl3pPr marL="459306" indent="-198962" defTabSz="1219170">
              <a:spcBef>
                <a:spcPts val="800"/>
              </a:spcBef>
              <a:buClr>
                <a:schemeClr val="accent3">
                  <a:lumMod val="75000"/>
                </a:schemeClr>
              </a:buClr>
              <a:buFont typeface="Arial" pitchFamily="34" charset="0"/>
              <a:buChar char="•"/>
              <a:tabLst>
                <a:tab pos="533387" algn="l"/>
              </a:tabLst>
              <a:defRPr>
                <a:solidFill>
                  <a:schemeClr val="accent6"/>
                </a:solidFill>
                <a:latin typeface="Arial" pitchFamily="34" charset="0"/>
                <a:cs typeface="Arial" pitchFamily="34" charset="0"/>
              </a:defRPr>
            </a:lvl3pPr>
            <a:lvl4pPr marL="685783" indent="-228594" defTabSz="1219170">
              <a:spcBef>
                <a:spcPts val="800"/>
              </a:spcBef>
              <a:buClr>
                <a:schemeClr val="accent3">
                  <a:lumMod val="75000"/>
                </a:schemeClr>
              </a:buClr>
              <a:buFont typeface="Arial" panose="020B0604020202020204" pitchFamily="34" charset="0"/>
              <a:buChar char="-"/>
              <a:defRPr sz="1600">
                <a:solidFill>
                  <a:schemeClr val="accent6"/>
                </a:solidFill>
                <a:latin typeface="Arial" pitchFamily="34" charset="0"/>
                <a:cs typeface="Arial" pitchFamily="34" charset="0"/>
              </a:defRPr>
            </a:lvl4pPr>
            <a:lvl5pPr marL="914377" indent="-228594" defTabSz="1219170">
              <a:spcBef>
                <a:spcPts val="800"/>
              </a:spcBef>
              <a:buClr>
                <a:schemeClr val="accent3">
                  <a:lumMod val="75000"/>
                </a:schemeClr>
              </a:buClr>
              <a:buSzPct val="100000"/>
              <a:buFont typeface="Arial" panose="020B0604020202020204" pitchFamily="34" charset="0"/>
              <a:buChar char="◦"/>
              <a:defRPr sz="1100">
                <a:solidFill>
                  <a:schemeClr val="accent6"/>
                </a:solidFill>
                <a:latin typeface="Arial" pitchFamily="34" charset="0"/>
                <a:cs typeface="Arial"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marL="169863"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Arial"/>
              <a:ea typeface="+mn-ea"/>
              <a:cs typeface="Arial"/>
            </a:endParaRPr>
          </a:p>
          <a:p>
            <a:pPr lvl="1" algn="l">
              <a:spcBef>
                <a:spcPts val="0"/>
              </a:spcBef>
              <a:spcAft>
                <a:spcPts val="0"/>
              </a:spcAft>
              <a:defRPr/>
            </a:pPr>
            <a:r>
              <a:rPr lang="en-US" dirty="0">
                <a:solidFill>
                  <a:schemeClr val="tx1"/>
                </a:solidFill>
                <a:latin typeface="Arial"/>
                <a:cs typeface="Arial"/>
              </a:rPr>
              <a:t>Engineered therapeutic peptide regenerates mucosal barrier in intestinal disease</a:t>
            </a:r>
          </a:p>
          <a:p>
            <a:pPr marL="169863"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A3404131-BA66-64E1-8530-08007A627947}"/>
              </a:ext>
            </a:extLst>
          </p:cNvPr>
          <p:cNvPicPr>
            <a:picLocks noChangeAspect="1"/>
          </p:cNvPicPr>
          <p:nvPr/>
        </p:nvPicPr>
        <p:blipFill>
          <a:blip r:embed="rId5"/>
          <a:stretch>
            <a:fillRect/>
          </a:stretch>
        </p:blipFill>
        <p:spPr>
          <a:xfrm>
            <a:off x="7873078" y="1918581"/>
            <a:ext cx="3639846" cy="725144"/>
          </a:xfrm>
          <a:prstGeom prst="rect">
            <a:avLst/>
          </a:prstGeom>
        </p:spPr>
      </p:pic>
      <p:pic>
        <p:nvPicPr>
          <p:cNvPr id="3" name="Picture 2">
            <a:extLst>
              <a:ext uri="{FF2B5EF4-FFF2-40B4-BE49-F238E27FC236}">
                <a16:creationId xmlns:a16="http://schemas.microsoft.com/office/drawing/2014/main" id="{B632551E-680A-B900-DEE5-1A6219B0E6CF}"/>
              </a:ext>
            </a:extLst>
          </p:cNvPr>
          <p:cNvPicPr>
            <a:picLocks noChangeAspect="1"/>
          </p:cNvPicPr>
          <p:nvPr/>
        </p:nvPicPr>
        <p:blipFill>
          <a:blip r:embed="rId6"/>
          <a:stretch>
            <a:fillRect/>
          </a:stretch>
        </p:blipFill>
        <p:spPr>
          <a:xfrm>
            <a:off x="9888247" y="4340150"/>
            <a:ext cx="1795899" cy="1142471"/>
          </a:xfrm>
          <a:prstGeom prst="rect">
            <a:avLst/>
          </a:prstGeom>
        </p:spPr>
      </p:pic>
    </p:spTree>
    <p:extLst>
      <p:ext uri="{BB962C8B-B14F-4D97-AF65-F5344CB8AC3E}">
        <p14:creationId xmlns:p14="http://schemas.microsoft.com/office/powerpoint/2010/main" val="402700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889B-F98D-832E-BE3D-5AA1A0D73AD2}"/>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3C0F5EA8-9E26-8A46-06D3-A10B4A3D7DDA}"/>
              </a:ext>
            </a:extLst>
          </p:cNvPr>
          <p:cNvSpPr txBox="1"/>
          <p:nvPr/>
        </p:nvSpPr>
        <p:spPr>
          <a:xfrm>
            <a:off x="585689" y="4803425"/>
            <a:ext cx="5773323" cy="1092607"/>
          </a:xfrm>
          <a:prstGeom prst="rect">
            <a:avLst/>
          </a:prstGeom>
          <a:noFill/>
        </p:spPr>
        <p:txBody>
          <a:bodyPr wrap="square">
            <a:spAutoFit/>
          </a:bodyPr>
          <a:lstStyle/>
          <a:p>
            <a:pPr marL="285750" lvl="0" indent="-285750">
              <a:spcBef>
                <a:spcPts val="300"/>
              </a:spcBef>
              <a:buFont typeface="Arial" panose="020B0604020202020204" pitchFamily="34" charset="0"/>
              <a:buChar char="•"/>
              <a:defRPr/>
            </a:pPr>
            <a:r>
              <a:rPr lang="en-US" sz="1200" dirty="0">
                <a:solidFill>
                  <a:srgbClr val="000000"/>
                </a:solidFill>
                <a:cs typeface="Arial"/>
              </a:rPr>
              <a:t>Extensive medicinal chemistry campaign identified brain-penetrant NRF2 activators with excellent activity</a:t>
            </a:r>
          </a:p>
          <a:p>
            <a:pPr marL="285750" lvl="0" indent="-285750">
              <a:spcBef>
                <a:spcPts val="300"/>
              </a:spcBef>
              <a:buFont typeface="Arial" panose="020B0604020202020204" pitchFamily="34" charset="0"/>
              <a:buChar char="•"/>
              <a:defRPr/>
            </a:pPr>
            <a:r>
              <a:rPr lang="en-US" sz="1200" dirty="0">
                <a:solidFill>
                  <a:srgbClr val="000000"/>
                </a:solidFill>
                <a:cs typeface="Arial"/>
              </a:rPr>
              <a:t>Compound series efficacious in intestinal and CNS disease models with good safety</a:t>
            </a:r>
          </a:p>
          <a:p>
            <a:pPr marL="285750" lvl="0" indent="-285750">
              <a:spcBef>
                <a:spcPts val="300"/>
              </a:spcBef>
              <a:buFont typeface="Arial" panose="020B0604020202020204" pitchFamily="34" charset="0"/>
              <a:buChar char="•"/>
              <a:defRPr/>
            </a:pPr>
            <a:endParaRPr lang="en-US" sz="1200" dirty="0">
              <a:solidFill>
                <a:srgbClr val="000000"/>
              </a:solidFill>
              <a:cs typeface="Arial"/>
            </a:endParaRPr>
          </a:p>
        </p:txBody>
      </p:sp>
      <p:sp>
        <p:nvSpPr>
          <p:cNvPr id="37" name="TextBox 36">
            <a:extLst>
              <a:ext uri="{FF2B5EF4-FFF2-40B4-BE49-F238E27FC236}">
                <a16:creationId xmlns:a16="http://schemas.microsoft.com/office/drawing/2014/main" id="{88F117FF-81B4-32D2-010A-3820C4BBB96F}"/>
              </a:ext>
            </a:extLst>
          </p:cNvPr>
          <p:cNvSpPr txBox="1"/>
          <p:nvPr/>
        </p:nvSpPr>
        <p:spPr>
          <a:xfrm>
            <a:off x="585689" y="3674447"/>
            <a:ext cx="5773323" cy="882293"/>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US" sz="1200" dirty="0">
                <a:solidFill>
                  <a:srgbClr val="000000"/>
                </a:solidFill>
                <a:cs typeface="Arial"/>
              </a:rPr>
              <a:t>Approved NRF2 activator Omaveloxolone (Friedrich’s Ataxia) lacks brain penetrance</a:t>
            </a:r>
          </a:p>
          <a:p>
            <a:pPr marL="285750" indent="-285750">
              <a:spcBef>
                <a:spcPts val="300"/>
              </a:spcBef>
              <a:buFont typeface="Arial" panose="020B0604020202020204" pitchFamily="34" charset="0"/>
              <a:buChar char="•"/>
            </a:pPr>
            <a:r>
              <a:rPr lang="en-US" sz="1200" dirty="0">
                <a:solidFill>
                  <a:srgbClr val="000000"/>
                </a:solidFill>
                <a:cs typeface="Arial"/>
              </a:rPr>
              <a:t>Identified novel compound series</a:t>
            </a:r>
            <a:r>
              <a:rPr lang="en-US" sz="1200" b="1" dirty="0">
                <a:solidFill>
                  <a:srgbClr val="000000"/>
                </a:solidFill>
                <a:cs typeface="Arial"/>
              </a:rPr>
              <a:t>, exploiting an endogenous metabolite signaling system for selective NRF2 activation</a:t>
            </a:r>
          </a:p>
        </p:txBody>
      </p:sp>
      <p:sp>
        <p:nvSpPr>
          <p:cNvPr id="9" name="TextBox 8">
            <a:extLst>
              <a:ext uri="{FF2B5EF4-FFF2-40B4-BE49-F238E27FC236}">
                <a16:creationId xmlns:a16="http://schemas.microsoft.com/office/drawing/2014/main" id="{2D116588-282C-C55D-34E7-8B9671005171}"/>
              </a:ext>
            </a:extLst>
          </p:cNvPr>
          <p:cNvSpPr txBox="1"/>
          <p:nvPr/>
        </p:nvSpPr>
        <p:spPr>
          <a:xfrm>
            <a:off x="585689" y="1744781"/>
            <a:ext cx="5773323" cy="1646605"/>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US" sz="1200" b="1" dirty="0">
                <a:solidFill>
                  <a:srgbClr val="000000"/>
                </a:solidFill>
                <a:ea typeface="+mn-lt"/>
                <a:cs typeface="+mn-lt"/>
              </a:rPr>
              <a:t>NRF2 serves as a master regulator of oxidative stress response</a:t>
            </a:r>
            <a:r>
              <a:rPr lang="en-US" sz="1200" dirty="0">
                <a:solidFill>
                  <a:srgbClr val="000000"/>
                </a:solidFill>
                <a:ea typeface="+mn-lt"/>
                <a:cs typeface="+mn-lt"/>
              </a:rPr>
              <a:t>, promoting tissue protection and decreasing tissue damage in response to stressors in multiple organs</a:t>
            </a:r>
          </a:p>
          <a:p>
            <a:pPr marL="285750" indent="-285750">
              <a:spcBef>
                <a:spcPts val="300"/>
              </a:spcBef>
              <a:buFont typeface="Arial" panose="020B0604020202020204" pitchFamily="34" charset="0"/>
              <a:buChar char="•"/>
            </a:pPr>
            <a:r>
              <a:rPr lang="en-US" sz="1200" b="1" dirty="0">
                <a:solidFill>
                  <a:srgbClr val="000000"/>
                </a:solidFill>
                <a:ea typeface="+mn-lt"/>
                <a:cs typeface="+mn-lt"/>
              </a:rPr>
              <a:t>Reactive oxygen is a major contributor to brain damage</a:t>
            </a:r>
            <a:r>
              <a:rPr lang="en-US" sz="1200" dirty="0">
                <a:solidFill>
                  <a:srgbClr val="000000"/>
                </a:solidFill>
                <a:ea typeface="+mn-lt"/>
                <a:cs typeface="+mn-lt"/>
              </a:rPr>
              <a:t> in Alzheimer’s, Parkinson’s and stroke </a:t>
            </a:r>
          </a:p>
          <a:p>
            <a:pPr marL="285750" indent="-285750">
              <a:spcBef>
                <a:spcPts val="300"/>
              </a:spcBef>
              <a:buFont typeface="Arial" panose="020B0604020202020204" pitchFamily="34" charset="0"/>
              <a:buChar char="•"/>
            </a:pPr>
            <a:r>
              <a:rPr lang="en-US" sz="1200" dirty="0">
                <a:solidFill>
                  <a:srgbClr val="000000"/>
                </a:solidFill>
                <a:ea typeface="+mn-lt"/>
                <a:cs typeface="+mn-lt"/>
              </a:rPr>
              <a:t>A selective, brain-targeted NRF2 activator with good safety has potential to be broadly protective in the brain for damage driven by oxidative stress including stroke, Alzheimer’s and Parkinson’s disease</a:t>
            </a:r>
          </a:p>
        </p:txBody>
      </p:sp>
      <p:sp>
        <p:nvSpPr>
          <p:cNvPr id="6" name="TextBox 5">
            <a:extLst>
              <a:ext uri="{FF2B5EF4-FFF2-40B4-BE49-F238E27FC236}">
                <a16:creationId xmlns:a16="http://schemas.microsoft.com/office/drawing/2014/main" id="{47112B23-689B-1ECA-08DA-6685C82AB06A}"/>
              </a:ext>
            </a:extLst>
          </p:cNvPr>
          <p:cNvSpPr txBox="1"/>
          <p:nvPr/>
        </p:nvSpPr>
        <p:spPr>
          <a:xfrm>
            <a:off x="572652" y="1485752"/>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Rationale</a:t>
            </a:r>
            <a:endParaRPr kumimoji="0" lang="en-US" sz="1200" b="1" i="0" u="sng" strike="noStrike" kern="1200" cap="none" spc="0" normalizeH="0" baseline="0" noProof="0" dirty="0">
              <a:ln>
                <a:noFill/>
              </a:ln>
              <a:solidFill>
                <a:srgbClr val="263A77"/>
              </a:solidFill>
              <a:effectLst/>
              <a:uLnTx/>
              <a:uFillTx/>
              <a:latin typeface="Helvetica" pitchFamily="2" charset="0"/>
              <a:ea typeface="+mn-ea"/>
              <a:cs typeface="+mn-cs"/>
            </a:endParaRPr>
          </a:p>
        </p:txBody>
      </p:sp>
      <p:sp>
        <p:nvSpPr>
          <p:cNvPr id="8" name="Title 2">
            <a:extLst>
              <a:ext uri="{FF2B5EF4-FFF2-40B4-BE49-F238E27FC236}">
                <a16:creationId xmlns:a16="http://schemas.microsoft.com/office/drawing/2014/main" id="{61917D1E-51C8-61D1-046D-4695B97B2423}"/>
              </a:ext>
            </a:extLst>
          </p:cNvPr>
          <p:cNvSpPr>
            <a:spLocks noGrp="1"/>
          </p:cNvSpPr>
          <p:nvPr>
            <p:ph type="title"/>
          </p:nvPr>
        </p:nvSpPr>
        <p:spPr>
          <a:xfrm>
            <a:off x="1010313" y="292753"/>
            <a:ext cx="11606308" cy="567384"/>
          </a:xfrm>
        </p:spPr>
        <p:txBody>
          <a:bodyPr>
            <a:noAutofit/>
          </a:bodyPr>
          <a:lstStyle/>
          <a:p>
            <a:r>
              <a:rPr lang="en-US" sz="2400" dirty="0">
                <a:latin typeface="Arial" panose="020B0604020202020204"/>
              </a:rPr>
              <a:t>Aging: Prevention</a:t>
            </a:r>
            <a:r>
              <a:rPr lang="en-US" sz="2400" dirty="0"/>
              <a:t> </a:t>
            </a:r>
            <a:r>
              <a:rPr lang="en-US" sz="2400" dirty="0">
                <a:solidFill>
                  <a:srgbClr val="FFC000"/>
                </a:solidFill>
              </a:rPr>
              <a:t>| </a:t>
            </a:r>
            <a:r>
              <a:rPr lang="en-US" sz="2400" dirty="0"/>
              <a:t>Activating Natural Protective Mechanisms for </a:t>
            </a:r>
            <a:br>
              <a:rPr lang="en-US" sz="2400" dirty="0"/>
            </a:br>
            <a:r>
              <a:rPr lang="en-US" sz="2400" dirty="0"/>
              <a:t>Neurodegenerative Disease and Stroke </a:t>
            </a:r>
          </a:p>
        </p:txBody>
      </p:sp>
      <p:sp>
        <p:nvSpPr>
          <p:cNvPr id="35" name="TextBox 34">
            <a:extLst>
              <a:ext uri="{FF2B5EF4-FFF2-40B4-BE49-F238E27FC236}">
                <a16:creationId xmlns:a16="http://schemas.microsoft.com/office/drawing/2014/main" id="{F80A2243-D652-F583-365D-566C2B2A0B83}"/>
              </a:ext>
            </a:extLst>
          </p:cNvPr>
          <p:cNvSpPr txBox="1"/>
          <p:nvPr/>
        </p:nvSpPr>
        <p:spPr>
          <a:xfrm>
            <a:off x="585689" y="3395672"/>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Approach</a:t>
            </a:r>
          </a:p>
        </p:txBody>
      </p:sp>
      <p:sp>
        <p:nvSpPr>
          <p:cNvPr id="38" name="TextBox 37">
            <a:extLst>
              <a:ext uri="{FF2B5EF4-FFF2-40B4-BE49-F238E27FC236}">
                <a16:creationId xmlns:a16="http://schemas.microsoft.com/office/drawing/2014/main" id="{6429C692-CD1F-6C99-BB23-E91CB68C7471}"/>
              </a:ext>
            </a:extLst>
          </p:cNvPr>
          <p:cNvSpPr txBox="1"/>
          <p:nvPr/>
        </p:nvSpPr>
        <p:spPr>
          <a:xfrm>
            <a:off x="585689" y="4544842"/>
            <a:ext cx="57733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sng" strike="noStrike" kern="1200" cap="none" spc="0" normalizeH="0" baseline="0" noProof="0" dirty="0">
                <a:ln>
                  <a:noFill/>
                </a:ln>
                <a:solidFill>
                  <a:srgbClr val="263A77"/>
                </a:solidFill>
                <a:effectLst/>
                <a:uLnTx/>
                <a:uFillTx/>
                <a:latin typeface="Arial" panose="020B0604020202020204"/>
                <a:ea typeface="+mn-ea"/>
                <a:cs typeface="+mn-cs"/>
              </a:rPr>
              <a:t>Status</a:t>
            </a:r>
          </a:p>
        </p:txBody>
      </p:sp>
      <p:sp>
        <p:nvSpPr>
          <p:cNvPr id="44" name="Content Placeholder 2">
            <a:extLst>
              <a:ext uri="{FF2B5EF4-FFF2-40B4-BE49-F238E27FC236}">
                <a16:creationId xmlns:a16="http://schemas.microsoft.com/office/drawing/2014/main" id="{6BDD6F49-1BCE-B478-8F1F-B4D314E676AB}"/>
              </a:ext>
            </a:extLst>
          </p:cNvPr>
          <p:cNvSpPr txBox="1">
            <a:spLocks/>
          </p:cNvSpPr>
          <p:nvPr/>
        </p:nvSpPr>
        <p:spPr>
          <a:xfrm>
            <a:off x="585691" y="814219"/>
            <a:ext cx="6283682" cy="692497"/>
          </a:xfrm>
          <a:prstGeom prst="rect">
            <a:avLst/>
          </a:prstGeom>
          <a:noFill/>
          <a:ln w="3175">
            <a:noFill/>
          </a:ln>
          <a:effectLst/>
        </p:spPr>
        <p:txBody>
          <a:bodyPr wrap="square" lIns="91440" tIns="45720" rIns="9144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216669"/>
                </a:solidFill>
                <a:effectLst/>
                <a:uLnTx/>
                <a:uFillTx/>
                <a:latin typeface="Arial"/>
                <a:cs typeface="Arial"/>
              </a:defRPr>
            </a:lvl1pPr>
            <a:lvl2pPr marL="0" marR="0" lvl="1" indent="0" algn="ctr" defTabSz="1219170" fontAlgn="auto">
              <a:lnSpc>
                <a:spcPct val="100000"/>
              </a:lnSpc>
              <a:spcBef>
                <a:spcPts val="800"/>
              </a:spcBef>
              <a:spcAft>
                <a:spcPts val="133"/>
              </a:spcAft>
              <a:buClr>
                <a:srgbClr val="BF6D2E">
                  <a:lumMod val="75000"/>
                </a:srgbClr>
              </a:buClr>
              <a:buSzTx/>
              <a:buFont typeface="Wingdings" panose="05000000000000000000" pitchFamily="2" charset="2"/>
              <a:buNone/>
              <a:tabLst/>
              <a:defRPr kumimoji="0" b="0" i="1" u="none" strike="noStrike" cap="none" spc="0" normalizeH="0" baseline="0">
                <a:ln>
                  <a:noFill/>
                </a:ln>
                <a:solidFill>
                  <a:srgbClr val="FFFFFF"/>
                </a:solidFill>
                <a:effectLst/>
                <a:uLnTx/>
                <a:uFillTx/>
                <a:latin typeface="Arial" pitchFamily="34" charset="0"/>
                <a:cs typeface="Arial" pitchFamily="34" charset="0"/>
              </a:defRPr>
            </a:lvl2pPr>
            <a:lvl3pPr marL="459306" indent="-198962" defTabSz="1219170">
              <a:spcBef>
                <a:spcPts val="800"/>
              </a:spcBef>
              <a:buClr>
                <a:schemeClr val="accent3">
                  <a:lumMod val="75000"/>
                </a:schemeClr>
              </a:buClr>
              <a:buFont typeface="Arial" pitchFamily="34" charset="0"/>
              <a:buChar char="•"/>
              <a:tabLst>
                <a:tab pos="533387" algn="l"/>
              </a:tabLst>
              <a:defRPr>
                <a:solidFill>
                  <a:schemeClr val="accent6"/>
                </a:solidFill>
                <a:latin typeface="Arial" pitchFamily="34" charset="0"/>
                <a:cs typeface="Arial" pitchFamily="34" charset="0"/>
              </a:defRPr>
            </a:lvl3pPr>
            <a:lvl4pPr marL="685783" indent="-228594" defTabSz="1219170">
              <a:spcBef>
                <a:spcPts val="800"/>
              </a:spcBef>
              <a:buClr>
                <a:schemeClr val="accent3">
                  <a:lumMod val="75000"/>
                </a:schemeClr>
              </a:buClr>
              <a:buFont typeface="Arial" panose="020B0604020202020204" pitchFamily="34" charset="0"/>
              <a:buChar char="-"/>
              <a:defRPr sz="1600">
                <a:solidFill>
                  <a:schemeClr val="accent6"/>
                </a:solidFill>
                <a:latin typeface="Arial" pitchFamily="34" charset="0"/>
                <a:cs typeface="Arial" pitchFamily="34" charset="0"/>
              </a:defRPr>
            </a:lvl4pPr>
            <a:lvl5pPr marL="914377" indent="-228594" defTabSz="1219170">
              <a:spcBef>
                <a:spcPts val="800"/>
              </a:spcBef>
              <a:buClr>
                <a:schemeClr val="accent3">
                  <a:lumMod val="75000"/>
                </a:schemeClr>
              </a:buClr>
              <a:buSzPct val="100000"/>
              <a:buFont typeface="Arial" panose="020B0604020202020204" pitchFamily="34" charset="0"/>
              <a:buChar char="◦"/>
              <a:defRPr sz="1100">
                <a:solidFill>
                  <a:schemeClr val="accent6"/>
                </a:solidFill>
                <a:latin typeface="Arial" pitchFamily="34" charset="0"/>
                <a:cs typeface="Arial"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marL="169863" lvl="0">
              <a:defRPr/>
            </a:pPr>
            <a:endParaRPr lang="en-US" sz="700" b="1" i="1" dirty="0">
              <a:solidFill>
                <a:prstClr val="black"/>
              </a:solidFill>
            </a:endParaRPr>
          </a:p>
          <a:p>
            <a:pPr lvl="1" algn="l">
              <a:spcBef>
                <a:spcPts val="0"/>
              </a:spcBef>
              <a:spcAft>
                <a:spcPts val="0"/>
              </a:spcAft>
              <a:defRPr/>
            </a:pPr>
            <a:r>
              <a:rPr lang="en-US" sz="1600" dirty="0">
                <a:solidFill>
                  <a:schemeClr val="tx1"/>
                </a:solidFill>
                <a:latin typeface="Arial"/>
                <a:cs typeface="Arial"/>
              </a:rPr>
              <a:t>Preventing tissue damage by activating the NRF2 transcriptional program in the brain  </a:t>
            </a:r>
          </a:p>
        </p:txBody>
      </p:sp>
      <p:pic>
        <p:nvPicPr>
          <p:cNvPr id="2" name="Picture 1" descr="NRF2 in neurodegenerative diseases - ScienceDirect">
            <a:extLst>
              <a:ext uri="{FF2B5EF4-FFF2-40B4-BE49-F238E27FC236}">
                <a16:creationId xmlns:a16="http://schemas.microsoft.com/office/drawing/2014/main" id="{3D26146E-2E6D-3E48-38E9-2CCCD37B58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886"/>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048694" y="1696729"/>
            <a:ext cx="4730632" cy="1892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B1089E55-9C6E-E7B8-8F4B-0A711202B05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0480109" y="4498509"/>
            <a:ext cx="1459331" cy="1579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0DA86B-79B5-1595-E8AD-463EC621F769}"/>
              </a:ext>
            </a:extLst>
          </p:cNvPr>
          <p:cNvSpPr txBox="1"/>
          <p:nvPr/>
        </p:nvSpPr>
        <p:spPr>
          <a:xfrm>
            <a:off x="6813467" y="3650522"/>
            <a:ext cx="5201087" cy="338554"/>
          </a:xfrm>
          <a:prstGeom prst="rect">
            <a:avLst/>
          </a:prstGeom>
          <a:noFill/>
        </p:spPr>
        <p:txBody>
          <a:bodyPr wrap="square">
            <a:spAutoFit/>
          </a:bodyPr>
          <a:lstStyle>
            <a:defPPr>
              <a:defRPr lang="en-US"/>
            </a:defPPr>
            <a:lvl1pPr marL="457086" indent="-457086" defTabSz="1828343">
              <a:lnSpc>
                <a:spcPct val="90000"/>
              </a:lnSpc>
              <a:spcBef>
                <a:spcPts val="2000"/>
              </a:spcBef>
              <a:buClr>
                <a:srgbClr val="5BC1D1"/>
              </a:buClr>
              <a:buFont typeface="Arial" panose="020B0604020202020204" pitchFamily="34" charset="0"/>
              <a:buChar char="•"/>
              <a:defRPr sz="3200">
                <a:latin typeface="Arial" panose="020B0604020202020204" pitchFamily="34" charset="0"/>
                <a:cs typeface="Arial" panose="020B0604020202020204" pitchFamily="34" charset="0"/>
              </a:defRPr>
            </a:lvl1pPr>
            <a:lvl2pPr marL="0" lvl="1" algn="ctr" defTabSz="1219170">
              <a:buClr>
                <a:srgbClr val="BF6D2E">
                  <a:lumMod val="75000"/>
                </a:srgbClr>
              </a:buClr>
              <a:defRPr sz="1600" b="1">
                <a:solidFill>
                  <a:srgbClr val="193F63"/>
                </a:solidFill>
                <a:latin typeface="Arial"/>
                <a:cs typeface="Arial"/>
              </a:defRPr>
            </a:lvl2pPr>
            <a:lvl3pPr marL="2285429" indent="-457086" defTabSz="1828343">
              <a:lnSpc>
                <a:spcPct val="90000"/>
              </a:lnSpc>
              <a:spcBef>
                <a:spcPts val="1000"/>
              </a:spcBef>
              <a:buFont typeface="Arial" panose="020B0604020202020204" pitchFamily="34" charset="0"/>
              <a:buChar char="•"/>
              <a:defRPr sz="3200">
                <a:latin typeface="Arial" panose="020B0604020202020204" pitchFamily="34" charset="0"/>
                <a:cs typeface="Arial" panose="020B0604020202020204" pitchFamily="34" charset="0"/>
              </a:defRPr>
            </a:lvl3pPr>
            <a:lvl4pPr marL="3199600" indent="-457086" defTabSz="1828343">
              <a:lnSpc>
                <a:spcPct val="90000"/>
              </a:lnSpc>
              <a:spcBef>
                <a:spcPts val="1000"/>
              </a:spcBef>
              <a:buFont typeface="Arial" panose="020B0604020202020204" pitchFamily="34" charset="0"/>
              <a:buChar char="•"/>
              <a:defRPr sz="3200">
                <a:latin typeface="Arial" panose="020B0604020202020204" pitchFamily="34" charset="0"/>
                <a:cs typeface="Arial" panose="020B0604020202020204" pitchFamily="34" charset="0"/>
              </a:defRPr>
            </a:lvl4pPr>
            <a:lvl5pPr marL="4113771" indent="-457086" defTabSz="1828343">
              <a:lnSpc>
                <a:spcPct val="90000"/>
              </a:lnSpc>
              <a:spcBef>
                <a:spcPts val="1000"/>
              </a:spcBef>
              <a:buFont typeface="Arial" panose="020B0604020202020204" pitchFamily="34" charset="0"/>
              <a:buChar char="•"/>
              <a:defRPr sz="3200">
                <a:latin typeface="Arial" panose="020B0604020202020204" pitchFamily="34" charset="0"/>
                <a:cs typeface="Arial" panose="020B0604020202020204" pitchFamily="34" charset="0"/>
              </a:defRPr>
            </a:lvl5pPr>
            <a:lvl6pPr marL="5027943" indent="-457086" defTabSz="1828343">
              <a:lnSpc>
                <a:spcPct val="90000"/>
              </a:lnSpc>
              <a:spcBef>
                <a:spcPts val="1000"/>
              </a:spcBef>
              <a:buFont typeface="Arial" panose="020B0604020202020204" pitchFamily="34" charset="0"/>
              <a:buChar char="•"/>
              <a:defRPr sz="3599"/>
            </a:lvl6pPr>
            <a:lvl7pPr marL="5942114" indent="-457086" defTabSz="1828343">
              <a:lnSpc>
                <a:spcPct val="90000"/>
              </a:lnSpc>
              <a:spcBef>
                <a:spcPts val="1000"/>
              </a:spcBef>
              <a:buFont typeface="Arial" panose="020B0604020202020204" pitchFamily="34" charset="0"/>
              <a:buChar char="•"/>
              <a:defRPr sz="3599"/>
            </a:lvl7pPr>
            <a:lvl8pPr marL="6856286" indent="-457086" defTabSz="1828343">
              <a:lnSpc>
                <a:spcPct val="90000"/>
              </a:lnSpc>
              <a:spcBef>
                <a:spcPts val="1000"/>
              </a:spcBef>
              <a:buFont typeface="Arial" panose="020B0604020202020204" pitchFamily="34" charset="0"/>
              <a:buChar char="•"/>
              <a:defRPr sz="3599"/>
            </a:lvl8pPr>
            <a:lvl9pPr marL="7770457" indent="-457086" defTabSz="1828343">
              <a:lnSpc>
                <a:spcPct val="90000"/>
              </a:lnSpc>
              <a:spcBef>
                <a:spcPts val="1000"/>
              </a:spcBef>
              <a:buFont typeface="Arial" panose="020B0604020202020204" pitchFamily="34" charset="0"/>
              <a:buChar char="•"/>
              <a:defRPr sz="3599"/>
            </a:lvl9pPr>
          </a:lstStyle>
          <a:p>
            <a:pPr lvl="1"/>
            <a:r>
              <a:rPr lang="en-US" dirty="0">
                <a:solidFill>
                  <a:srgbClr val="263A77"/>
                </a:solidFill>
              </a:rPr>
              <a:t>NRF2 activation reduces brain damage after stroke</a:t>
            </a:r>
          </a:p>
        </p:txBody>
      </p:sp>
      <p:pic>
        <p:nvPicPr>
          <p:cNvPr id="5" name="Picture 1" descr="Schematic representation of MCAO procedure. The procedure involves... |  Download Scientific Diagram">
            <a:extLst>
              <a:ext uri="{FF2B5EF4-FFF2-40B4-BE49-F238E27FC236}">
                <a16:creationId xmlns:a16="http://schemas.microsoft.com/office/drawing/2014/main" id="{2567352E-FCC1-560D-7954-B8E9A46BC081}"/>
              </a:ext>
            </a:extLst>
          </p:cNvPr>
          <p:cNvPicPr>
            <a:picLocks noChangeAspect="1" noChangeArrowheads="1"/>
          </p:cNvPicPr>
          <p:nvPr/>
        </p:nvPicPr>
        <p:blipFill>
          <a:blip r:embed="rId5" r:link="rId6" cstate="screen">
            <a:extLst>
              <a:ext uri="{28A0092B-C50C-407E-A947-70E740481C1C}">
                <a14:useLocalDpi xmlns:a14="http://schemas.microsoft.com/office/drawing/2010/main"/>
              </a:ext>
            </a:extLst>
          </a:blip>
          <a:srcRect/>
          <a:stretch>
            <a:fillRect/>
          </a:stretch>
        </p:blipFill>
        <p:spPr bwMode="auto">
          <a:xfrm>
            <a:off x="7531451" y="4544842"/>
            <a:ext cx="816460" cy="1533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E7AB54-83DE-E2CB-24C5-73DA011C09C0}"/>
              </a:ext>
            </a:extLst>
          </p:cNvPr>
          <p:cNvSpPr txBox="1"/>
          <p:nvPr/>
        </p:nvSpPr>
        <p:spPr>
          <a:xfrm>
            <a:off x="6813467" y="3990858"/>
            <a:ext cx="2175597" cy="430887"/>
          </a:xfrm>
          <a:prstGeom prst="rect">
            <a:avLst/>
          </a:prstGeom>
          <a:noFill/>
        </p:spPr>
        <p:txBody>
          <a:bodyPr wrap="none" rtlCol="0">
            <a:spAutoFit/>
          </a:bodyPr>
          <a:lstStyle/>
          <a:p>
            <a:pPr algn="ctr"/>
            <a:r>
              <a:rPr lang="en-US" sz="1100"/>
              <a:t>Middle cerebral artery occlusion</a:t>
            </a:r>
          </a:p>
          <a:p>
            <a:pPr algn="ctr"/>
            <a:r>
              <a:rPr lang="en-US" sz="1100"/>
              <a:t>(MCAO) stroke model</a:t>
            </a:r>
          </a:p>
        </p:txBody>
      </p:sp>
      <p:sp>
        <p:nvSpPr>
          <p:cNvPr id="10" name="TextBox 9">
            <a:extLst>
              <a:ext uri="{FF2B5EF4-FFF2-40B4-BE49-F238E27FC236}">
                <a16:creationId xmlns:a16="http://schemas.microsoft.com/office/drawing/2014/main" id="{B712384B-932E-97AB-7662-305E7BE39E33}"/>
              </a:ext>
            </a:extLst>
          </p:cNvPr>
          <p:cNvSpPr txBox="1"/>
          <p:nvPr/>
        </p:nvSpPr>
        <p:spPr>
          <a:xfrm>
            <a:off x="10480109" y="4098414"/>
            <a:ext cx="745717" cy="430887"/>
          </a:xfrm>
          <a:prstGeom prst="rect">
            <a:avLst/>
          </a:prstGeom>
          <a:noFill/>
        </p:spPr>
        <p:txBody>
          <a:bodyPr wrap="none" rtlCol="0">
            <a:spAutoFit/>
          </a:bodyPr>
          <a:lstStyle/>
          <a:p>
            <a:pPr algn="ctr"/>
            <a:r>
              <a:rPr lang="en-US" sz="1100"/>
              <a:t>MCAO </a:t>
            </a:r>
          </a:p>
          <a:p>
            <a:pPr algn="ctr"/>
            <a:r>
              <a:rPr lang="en-US" sz="1100"/>
              <a:t>+ vehicle</a:t>
            </a:r>
          </a:p>
        </p:txBody>
      </p:sp>
      <p:sp>
        <p:nvSpPr>
          <p:cNvPr id="11" name="TextBox 10">
            <a:extLst>
              <a:ext uri="{FF2B5EF4-FFF2-40B4-BE49-F238E27FC236}">
                <a16:creationId xmlns:a16="http://schemas.microsoft.com/office/drawing/2014/main" id="{1A726CDC-675A-9BA1-A061-C70F65633B7E}"/>
              </a:ext>
            </a:extLst>
          </p:cNvPr>
          <p:cNvSpPr txBox="1"/>
          <p:nvPr/>
        </p:nvSpPr>
        <p:spPr>
          <a:xfrm>
            <a:off x="11209774" y="3952252"/>
            <a:ext cx="780983" cy="600164"/>
          </a:xfrm>
          <a:prstGeom prst="rect">
            <a:avLst/>
          </a:prstGeom>
          <a:noFill/>
        </p:spPr>
        <p:txBody>
          <a:bodyPr wrap="none" rtlCol="0">
            <a:spAutoFit/>
          </a:bodyPr>
          <a:lstStyle/>
          <a:p>
            <a:pPr algn="ctr"/>
            <a:r>
              <a:rPr lang="en-US" sz="1100"/>
              <a:t>MCAO </a:t>
            </a:r>
          </a:p>
          <a:p>
            <a:pPr algn="ctr"/>
            <a:r>
              <a:rPr lang="en-US" sz="1100"/>
              <a:t>+ NRF2</a:t>
            </a:r>
          </a:p>
          <a:p>
            <a:pPr algn="ctr"/>
            <a:r>
              <a:rPr lang="en-US" sz="1100"/>
              <a:t>activation</a:t>
            </a:r>
          </a:p>
        </p:txBody>
      </p:sp>
      <p:sp>
        <p:nvSpPr>
          <p:cNvPr id="12" name="TextBox 11">
            <a:extLst>
              <a:ext uri="{FF2B5EF4-FFF2-40B4-BE49-F238E27FC236}">
                <a16:creationId xmlns:a16="http://schemas.microsoft.com/office/drawing/2014/main" id="{6D54CDE2-9B03-0176-2469-B0AC31B0C73C}"/>
              </a:ext>
            </a:extLst>
          </p:cNvPr>
          <p:cNvSpPr txBox="1"/>
          <p:nvPr/>
        </p:nvSpPr>
        <p:spPr>
          <a:xfrm>
            <a:off x="8469759" y="4621948"/>
            <a:ext cx="2010350" cy="1277273"/>
          </a:xfrm>
          <a:prstGeom prst="homePlate">
            <a:avLst>
              <a:gd name="adj" fmla="val 18039"/>
            </a:avLst>
          </a:prstGeom>
          <a:noFill/>
          <a:ln>
            <a:solidFill>
              <a:schemeClr val="tx1"/>
            </a:solidFill>
          </a:ln>
        </p:spPr>
        <p:txBody>
          <a:bodyPr wrap="square" rtlCol="0">
            <a:spAutoFit/>
          </a:bodyPr>
          <a:lstStyle/>
          <a:p>
            <a:pPr algn="ctr"/>
            <a:r>
              <a:rPr lang="en-US" sz="1100" dirty="0"/>
              <a:t>Infarct blocks (red) blood oxygen, resulting in</a:t>
            </a:r>
          </a:p>
          <a:p>
            <a:pPr algn="ctr"/>
            <a:r>
              <a:rPr lang="en-US" sz="1100" dirty="0"/>
              <a:t>and (white) tissue death</a:t>
            </a:r>
          </a:p>
          <a:p>
            <a:pPr algn="ctr"/>
            <a:endParaRPr lang="en-US" sz="1100" dirty="0"/>
          </a:p>
          <a:p>
            <a:pPr algn="ctr"/>
            <a:r>
              <a:rPr lang="en-US" sz="1100" dirty="0"/>
              <a:t>Activation of NRF2 pathway reduces (white) tissue death</a:t>
            </a:r>
          </a:p>
        </p:txBody>
      </p:sp>
      <p:sp>
        <p:nvSpPr>
          <p:cNvPr id="14" name="Text Placeholder 1">
            <a:extLst>
              <a:ext uri="{FF2B5EF4-FFF2-40B4-BE49-F238E27FC236}">
                <a16:creationId xmlns:a16="http://schemas.microsoft.com/office/drawing/2014/main" id="{6D99A467-70AF-E647-B961-CE9032779B50}"/>
              </a:ext>
            </a:extLst>
          </p:cNvPr>
          <p:cNvSpPr txBox="1">
            <a:spLocks/>
          </p:cNvSpPr>
          <p:nvPr/>
        </p:nvSpPr>
        <p:spPr>
          <a:xfrm>
            <a:off x="6820703" y="1002616"/>
            <a:ext cx="5201087" cy="584775"/>
          </a:xfrm>
          <a:prstGeom prst="rect">
            <a:avLst/>
          </a:prstGeom>
          <a:noFill/>
        </p:spPr>
        <p:txBody>
          <a:bodyPr wrap="square">
            <a:spAutoFit/>
          </a:bodyPr>
          <a:lstStyle>
            <a:defPPr>
              <a:defRPr lang="en-US"/>
            </a:defPPr>
            <a:lvl1pPr marL="457086" indent="-457086" algn="l" defTabSz="1828343" rtl="0" eaLnBrk="1" latinLnBrk="0" hangingPunct="1">
              <a:lnSpc>
                <a:spcPct val="90000"/>
              </a:lnSpc>
              <a:spcBef>
                <a:spcPts val="2000"/>
              </a:spcBef>
              <a:buClr>
                <a:srgbClr val="5BC1D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0" lvl="1" algn="ctr" defTabSz="1219170">
              <a:buClr>
                <a:srgbClr val="BF6D2E">
                  <a:lumMod val="75000"/>
                </a:srgbClr>
              </a:buClr>
              <a:defRPr sz="1400" b="1">
                <a:solidFill>
                  <a:srgbClr val="193F63"/>
                </a:solidFill>
                <a:latin typeface="Arial"/>
                <a:cs typeface="Arial"/>
              </a:defRPr>
            </a:lvl2pPr>
            <a:lvl3pPr marL="2285429"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3199600"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4113771" indent="-457086" algn="l" defTabSz="1828343"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lvl="1"/>
            <a:r>
              <a:rPr lang="en-US" sz="1600" dirty="0">
                <a:solidFill>
                  <a:srgbClr val="263A77"/>
                </a:solidFill>
              </a:rPr>
              <a:t>NRF2 activation targets multiple aspects of </a:t>
            </a:r>
          </a:p>
          <a:p>
            <a:pPr lvl="1"/>
            <a:r>
              <a:rPr lang="en-US" sz="1600" dirty="0">
                <a:solidFill>
                  <a:srgbClr val="263A77"/>
                </a:solidFill>
              </a:rPr>
              <a:t>Parkinson’s Disease etiology</a:t>
            </a:r>
          </a:p>
        </p:txBody>
      </p:sp>
      <p:cxnSp>
        <p:nvCxnSpPr>
          <p:cNvPr id="15" name="Straight Connector 14">
            <a:extLst>
              <a:ext uri="{FF2B5EF4-FFF2-40B4-BE49-F238E27FC236}">
                <a16:creationId xmlns:a16="http://schemas.microsoft.com/office/drawing/2014/main" id="{ACC63F9B-EF98-B938-E4CB-0A63705288EB}"/>
              </a:ext>
            </a:extLst>
          </p:cNvPr>
          <p:cNvCxnSpPr>
            <a:cxnSpLocks/>
          </p:cNvCxnSpPr>
          <p:nvPr/>
        </p:nvCxnSpPr>
        <p:spPr>
          <a:xfrm>
            <a:off x="6813467" y="1564214"/>
            <a:ext cx="5208323" cy="5320"/>
          </a:xfrm>
          <a:prstGeom prst="line">
            <a:avLst/>
          </a:prstGeom>
          <a:ln w="31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CFF592A-7542-EB89-3ACC-37FB8032D5AF}"/>
              </a:ext>
            </a:extLst>
          </p:cNvPr>
          <p:cNvCxnSpPr>
            <a:cxnSpLocks/>
          </p:cNvCxnSpPr>
          <p:nvPr/>
        </p:nvCxnSpPr>
        <p:spPr>
          <a:xfrm>
            <a:off x="6820703" y="3967743"/>
            <a:ext cx="5208323" cy="5320"/>
          </a:xfrm>
          <a:prstGeom prst="line">
            <a:avLst/>
          </a:prstGeom>
          <a:ln w="3175"/>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56647F7-B3B2-2502-AB6B-AE924FA04A3A}"/>
              </a:ext>
            </a:extLst>
          </p:cNvPr>
          <p:cNvSpPr txBox="1"/>
          <p:nvPr/>
        </p:nvSpPr>
        <p:spPr>
          <a:xfrm>
            <a:off x="585689" y="5622222"/>
            <a:ext cx="5422993" cy="276999"/>
          </a:xfrm>
          <a:prstGeom prst="rect">
            <a:avLst/>
          </a:prstGeom>
          <a:noFill/>
        </p:spPr>
        <p:txBody>
          <a:bodyPr wrap="square">
            <a:spAutoFit/>
          </a:bodyPr>
          <a:lstStyle/>
          <a:p>
            <a:pPr marL="285750" lvl="0" indent="-285750">
              <a:spcBef>
                <a:spcPts val="300"/>
              </a:spcBef>
              <a:buFont typeface="Arial" panose="020B0604020202020204" pitchFamily="34" charset="0"/>
              <a:buChar char="•"/>
              <a:defRPr/>
            </a:pPr>
            <a:r>
              <a:rPr lang="en-US" sz="1200" dirty="0">
                <a:solidFill>
                  <a:srgbClr val="000000"/>
                </a:solidFill>
                <a:cs typeface="Arial"/>
              </a:rPr>
              <a:t>Initiate IND-enabling studies</a:t>
            </a:r>
          </a:p>
        </p:txBody>
      </p:sp>
    </p:spTree>
    <p:extLst>
      <p:ext uri="{BB962C8B-B14F-4D97-AF65-F5344CB8AC3E}">
        <p14:creationId xmlns:p14="http://schemas.microsoft.com/office/powerpoint/2010/main" val="3596351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D" val="69c2e154cb8747665749d4e5"/>
  <p:tag name="FIGURESLIDEID" val="10f30530-dee5-4487-9c58-001dddc91592"/>
  <p:tag name="TRANSPARENTBACKGROUND" val="true"/>
  <p:tag name="DATEINSERTED" val="1774552487700"/>
  <p:tag name="VERSION" val="1774552471294"/>
  <p:tag name="BIOJSON" val="{&quot;id&quot;:&quot;f0255706-3d17-4377-af56-7853f7df072f&quot;,&quot;objects&quot;:{&quot;10f30530-dee5-4487-9c58-001dddc91592&quot;:{&quot;id&quot;:&quot;10f30530-dee5-4487-9c58-001dddc91592&quot;,&quot;type&quot;:&quot;FIGURE_OBJECT&quot;,&quot;document&quot;:{&quot;type&quot;:&quot;FIGURE&quot;,&quot;canvasType&quot;:&quot;FIGURE&quot;,&quot;units&quot;:&quot;in&quot;,&quot;aspectRatio&quot;:0},&quot;parent&quot;:{&quot;type&quot;:&quot;DOCUMENT&quot;,&quot;parentId&quot;:&quot;f0255706-3d17-4377-af56-7853f7df072f&quot;,&quot;order&quot;:&quot;7&quot;}},&quot;e372cac6-0398-41a9-972c-cd6f10f92b49&quot;:{&quot;id&quot;:&quot;e372cac6-0398-41a9-972c-cd6f10f92b49&quot;,&quot;type&quot;:&quot;FIGURE_OBJECT&quot;,&quot;relativeTransform&quot;:{&quot;translate&quot;:{&quot;x&quot;:-104.33923563337748,&quot;y&quot;:-31.922360248447205},&quot;rotate&quot;:0,&quot;skewX&quot;:0,&quot;scale&quot;:{&quot;x&quot;:1,&quot;y&quot;:1}},&quot;path&quot;:{&quot;type&quot;:&quot;RECT&quot;,&quot;size&quot;:{&quot;x&quot;:471.11596734855834,&quot;y&quot;:256.86222473179}},&quot;pathStyles&quot;:[{&quot;type&quot;:&quot;FILL&quot;,&quot;fillStyle&quot;:&quot;rgba(0,0,0,0)&quot;}],&quot;parent&quot;:{&quot;type&quot;:&quot;FRAME&quot;,&quot;parentId&quot;:&quot;10f30530-dee5-4487-9c58-001dddc91592&quot;,&quot;order&quot;:&quot;5&quot;}},&quot;e76c8390-68f9-4a20-b7f8-201926e8e0cb&quot;:{&quot;relativeTransform&quot;:{&quot;translate&quot;:{&quot;x&quot;:59.790506112469444,&quot;y&quot;:-15.502999999999986},&quot;rotate&quot;:0,&quot;skewX&quot;:0,&quot;scale&quot;:{&quot;x&quot;:1,&quot;y&quot;:1}},&quot;type&quot;:&quot;FIGURE_OBJECT&quot;,&quot;id&quot;:&quot;e76c8390-68f9-4a20-b7f8-201926e8e0cb&quot;,&quot;name&quot;:&quot;Bronchoscopy (human)&quot;,&quot;displayName&quot;:&quot;Bronchoscopy (human)&quot;,&quot;opacity&quot;:1,&quot;source&quot;:{&quot;id&quot;:&quot;5f402c650795f500b0fc2984&quot;,&quot;type&quot;:&quot;ASSETS&quot;},&quot;pathStyles&quot;:[{&quot;type&quot;:&quot;FILL&quot;,&quot;fillStyle&quot;:&quot;rgb(0,0,0)&quot;}],&quot;isLocked&quot;:false,&quot;parent&quot;:{&quot;type&quot;:&quot;CHILD&quot;,&quot;parentId&quot;:&quot;10f30530-dee5-4487-9c58-001dddc91592&quot;,&quot;order&quot;:&quot;7&quot;},&quot;isPremium&quot;:true},&quot;15bf277a-a445-490b-b23d-4059d02afd8b&quot;:{&quot;type&quot;:&quot;FIGURE_OBJECT&quot;,&quot;id&quot;:&quot;15bf277a-a445-490b-b23d-4059d02afd8b&quot;,&quot;name&quot;:&quot;Adult male upper body (anterior, lateral head, hairless)&quot;,&quot;relativeTransform&quot;:{&quot;translate&quot;:{&quot;x&quot;:0,&quot;y&quot;:0},&quot;rotate&quot;:0,&quot;skewX&quot;:0,&quot;scale&quot;:{&quot;x&quot;:0.7359278298701849,&quot;y&quot;:0.735927829870185}},&quot;opacity&quot;:1,&quot;image&quot;:{&quot;url&quot;:&quot;https://icons.biorender.com/biorender/5e8643a2bdcf9f00287e3fe7/20200402195815/image/adult-male-upper-body-male-anterior-lateral-head-hairless.png&quot;,&quot;fallbackUrl&quot;:&quot;https://res.cloudinary.com/dlcjuc3ej/image/upload/v1585857495/nvoxoatyaee5526icvxq.svg#/keystone/api/icons/5e8643a2bdcf9f00287e3fe7/20200402195815/image/adult-male-upper-body-male-anterior-lateral-head-hairless.svg&quot;,&quot;size&quot;:{&quot;x&quot;:352,&quot;y&quot;:409},&quot;isPremium&quot;:false},&quot;source&quot;:{&quot;id&quot;:&quot;5e8643a2bdcf9f00287e3fe7&quot;,&quot;type&quot;:&quot;ASSETS&quot;},&quot;pathStyles&quot;:[{&quot;type&quot;:&quot;FILL&quot;,&quot;fillStyle&quot;:&quot;rgb(0,0,0)&quot;}],&quot;isLocked&quot;:false,&quot;parent&quot;:{&quot;type&quot;:&quot;CHILD&quot;,&quot;parentId&quot;:&quot;e76c8390-68f9-4a20-b7f8-201926e8e0cb&quot;,&quot;order&quot;:&quot;1&quot;}},&quot;7363b778-cf08-4d17-8fd9-31433af317a9&quot;:{&quot;type&quot;:&quot;FIGURE_OBJECT&quot;,&quot;id&quot;:&quot;7363b778-cf08-4d17-8fd9-31433af317a9&quot;,&quot;name&quot;:&quot;Respiratory system&quot;,&quot;relativeTransform&quot;:{&quot;translate&quot;:{&quot;x&quot;:1.804852229097425,&quot;y&quot;:-17.06982580433675},&quot;rotate&quot;:0,&quot;skewX&quot;:0,&quot;scale&quot;:{&quot;x&quot;:0.7514162567732626,&quot;y&quot;:0.7514162567732626}},&quot;opacity&quot;:0.75,&quot;image&quot;:{&quot;url&quot;:&quot;https://icons.biorender.com/biorender/5b996aa9c10e49140003df68/20190711154132/image/respiratory-system.png&quot;,&quot;fallbackUrl&quot;:&quot;https://res.cloudinary.com/dlcjuc3ej/image/upload/v1562859692/m3lxyecfnbxqxqoap3fn.svg#/keystone/api/icons/5b996aa9c10e49140003df68/20190711154132/image/respiratory-system.svg&quot;,&quot;size&quot;:{&quot;x&quot;:149,&quot;y&quot;:284},&quot;isPremium&quot;:false},&quot;source&quot;:{&quot;id&quot;:&quot;5b996aa9c10e49140003df68&quot;,&quot;type&quot;:&quot;ASSETS&quot;},&quot;pathStyles&quot;:[{&quot;type&quot;:&quot;FILL&quot;,&quot;fillStyle&quot;:&quot;rgb(0,0,0)&quot;}],&quot;isLocked&quot;:false,&quot;parent&quot;:{&quot;type&quot;:&quot;CHILD&quot;,&quot;parentId&quot;:&quot;e76c8390-68f9-4a20-b7f8-201926e8e0cb&quot;,&quot;order&quot;:&quot;2&quot;}},&quot;d519e76c-7d29-4739-9a38-f147c4dd1530&quot;:{&quot;type&quot;:&quot;FIGURE_OBJECT&quot;,&quot;id&quot;:&quot;d519e76c-7d29-4739-9a38-f147c4dd1530&quot;,&quot;relativeTransform&quot;:{&quot;translate&quot;:{&quot;x&quot;:-35.947142604669686,&quot;y&quot;:-43.02809973720689},&quot;rotate&quot;:0},&quot;opacity&quot;:1,&quot;path&quot;:{&quot;type&quot;:&quot;POLY_LINE&quot;,&quot;points&quot;:[{&quot;x&quot;:-38.04689551085654,&quot;y&quot;:-26.262097213372677},{&quot;x&quot;:-14.885341221942213,&quot;y&quot;:-31.12117016602458},{&quot;x&quot;:2.4616563740442645,&quot;y&quot;:-42.19372182303636},{&quot;x&quot;:25.71401485377066,&quot;y&quot;:-38.87195632593294},{&quot;x&quot;:30.72739362256095,&quot;y&quot;:-20.81084486264503},{&quot;x&quot;:38.04689551085654,&quot;y&quot;:-11.996734497290413},{&quot;x&quot;:38.04689551085654,&quot;y&quot;:22.28036136797725},{&quot;x&quot;:38.04689551085654,&quot;y&quot;:37.29699384228384},{&quot;x&quot;:28.297610240406968,&quot;y&quot;:42.19372182303636},{&quot;x&quot;:19.808653970030743,&quot;y&quot;:40.23503063073588}],&quot;closed&quot;:false,&quot;cornerRounding&quot;:{&quot;type&quot;:&quot;ARC_LENGTH&quot;,&quot;global&quot;:21.724052809312695}},&quot;pathStyles&quot;:[{&quot;type&quot;:&quot;FILL&quot;,&quot;fillStyle&quot;:&quot;rgba(0,0,0,0)&quot;},{&quot;type&quot;:&quot;STROKE&quot;,&quot;strokeStyle&quot;:{&quot;units&quot;:&quot;PATH_LENGTH&quot;,&quot;stops&quot;:{&quot;0&quot;:&quot;#23232300&quot;,&quot;1&quot;:&quot;#232323&quot;,&quot;0.45&quot;:&quot;#232323&quot;}},&quot;lineWidth&quot;:1.4763402209350172,&quot;lineJoin&quot;:&quot;round&quot;}],&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76c8390-68f9-4a20-b7f8-201926e8e0cb&quot;,&quot;order&quot;:&quot;8&quot;}},&quot;1fb1b185-bd0d-49aa-9e07-03bd41681542&quot;:{&quot;type&quot;:&quot;FIGURE_OBJECT&quot;,&quot;id&quot;:&quot;1fb1b185-bd0d-49aa-9e07-03bd41681542&quot;,&quot;relativeTransform&quot;:{&quot;translate&quot;:{&quot;x&quot;:-22.521342180906,&quot;y&quot;:4.938794436331227},&quot;rotate&quot;:0},&quot;opacity&quot;:1,&quot;path&quot;:{&quot;type&quot;:&quot;ELLIPSE&quot;,&quot;size&quot;:{&quot;x&quot;:79.47407904217587,&quot;y&quot;:71.81337259740798}},&quot;pathStyles&quot;:[{&quot;type&quot;:&quot;FILL&quot;,&quot;fillStyle&quot;:{&quot;type&quot;:&quot;radial&quot;,&quot;colorStops&quot;:{&quot;0&quot;:&quot;rgba(244, 230, 170, 0.85)&quot;,&quot;0.344&quot;:&quot;rgba(255, 255, 255, 0)&quot;}}},{&quot;type&quot;:&quot;STROKE&quot;,&quot;strokeStyle&quot;:&quot;#95AAD3&quot;,&quot;lineWidth&quot;:0,&quot;lineJoin&quot;:&quot;round&quot;}],&quot;isLocked&quot;:false,&quot;parent&quot;:{&quot;type&quot;:&quot;CHILD&quot;,&quot;parentId&quot;:&quot;e76c8390-68f9-4a20-b7f8-201926e8e0cb&quot;,&quot;order&quot;:&quot;7&quot;}},&quot;c599d947-d3a6-410b-ae6a-5f8c407d598c&quot;:{&quot;id&quot;:&quot;c599d947-d3a6-410b-ae6a-5f8c407d598c&quot;,&quot;type&quot;:&quot;FIGURE_OBJECT&quot;,&quot;parent&quot;:{&quot;type&quot;:&quot;CHILD&quot;,&quot;parentId&quot;:&quot;10f30530-dee5-4487-9c58-001dddc91592&quot;,&quot;order&quot;:&quot;97&quot;},&quot;source&quot;:{&quot;id&quot;:&quot;62e6f59af2dd732bb6783d46&quot;,&quot;type&quot;:&quot;TEMPLATES&quot;},&quot;assetId&quot;:&quot;62e6f59af2dd732bb6783d46&quot;,&quot;relativeTransform&quot;:{&quot;translate&quot;:{&quot;x&quot;:-266.58774537284523,&quot;y&quot;:-55.58668482873383},&quot;rotate&quot;:0,&quot;skewX&quot;:0,&quot;scale&quot;:{&quot;x&quot;:1,&quot;y&quot;:1}}},&quot;942ee752-5b5a-4ef3-b290-66d799c6cb76&quot;:{&quot;type&quot;:&quot;FIGURE_OBJECT&quot;,&quot;id&quot;:&quot;942ee752-5b5a-4ef3-b290-66d799c6cb76&quot;,&quot;relativeTransform&quot;:{&quot;translate&quot;:{&quot;x&quot;:100.50427522130974,&quot;y&quot;:36.3207108456686},&quot;rotate&quot;:0},&quot;opacity&quot;:1,&quot;source&quot;:{&quot;type&quot;:&quot;ASSETS&quot;},&quot;pathStyles&quot;:[{&quot;type&quot;:&quot;FILL&quot;,&quot;fillStyle&quot;:&quot;rgb(0,0,0)&quot;}],&quot;isLocked&quot;:false,&quot;parent&quot;:{&quot;type&quot;:&quot;CHILD&quot;,&quot;parentId&quot;:&quot;c599d947-d3a6-410b-ae6a-5f8c407d598c&quot;,&quot;order&quot;:&quot;6&quot;}},&quot;97811349-e713-466a-93d0-f51309a2d9a2&quot;:{&quot;type&quot;:&quot;FIGURE_OBJECT&quot;,&quot;id&quot;:&quot;97811349-e713-466a-93d0-f51309a2d9a2&quot;,&quot;relativeTransform&quot;:{&quot;translate&quot;:{&quot;x&quot;:15.113780526799173,&quot;y&quot;:0},&quot;rotate&quot;:0},&quot;opacity&quot;:1,&quot;path&quot;:{&quot;type&quot;:&quot;ELLIPSE&quot;,&quot;size&quot;:{&quot;x&quot;:97.66832061177068,&quot;y&quot;:97.41741974474128}},&quot;pathStyles&quot;:[{&quot;type&quot;:&quot;FILL&quot;,&quot;fillStyle&quot;:&quot;rgba(255,255,255,1)&quot;},{&quot;type&quot;:&quot;STROKE&quot;,&quot;strokeStyle&quot;:&quot;#232323&quot;,&quot;lineWidth&quot;:0.9086711982111502,&quot;lineJoin&quot;:&quot;round&quot;}],&quot;isLocked&quot;:false,&quot;parent&quot;:{&quot;type&quot;:&quot;CHILD&quot;,&quot;parentId&quot;:&quot;942ee752-5b5a-4ef3-b290-66d799c6cb76&quot;,&quot;order&quot;:&quot;1&quot;}},&quot;ba3468db-16ef-4029-9a10-e7eecb13e477&quot;:{&quot;type&quot;:&quot;FIGURE_OBJECT&quot;,&quot;id&quot;:&quot;ba3468db-16ef-4029-9a10-e7eecb13e477&quot;,&quot;relativeTransform&quot;:{&quot;translate&quot;:{&quot;x&quot;:-58.226377529208364,&quot;y&quot;:42.299828987958946},&quot;rotate&quot;:0},&quot;opacity&quot;:1,&quot;path&quot;:{&quot;type&quot;:&quot;ELLIPSE&quot;,&quot;size&quot;:{&quot;x&quot;:11.443126606952188,&quot;y&quot;:11.981235680295883}},&quot;pathStyles&quot;:[{&quot;type&quot;:&quot;FILL&quot;,&quot;fillStyle&quot;:&quot;rgba(255,255,255,0.36)&quot;},{&quot;type&quot;:&quot;STROKE&quot;,&quot;strokeStyle&quot;:&quot;#232323&quot;,&quot;lineWidth&quot;:0.9086711982111502,&quot;lineJoin&quot;:&quot;round&quot;}],&quot;isLocked&quot;:false,&quot;parent&quot;:{&quot;type&quot;:&quot;CHILD&quot;,&quot;parentId&quot;:&quot;942ee752-5b5a-4ef3-b290-66d799c6cb76&quot;,&quot;order&quot;:&quot;2&quot;}},&quot;5251a913-69d5-424c-8eb5-5a8a9d2134fc&quot;:{&quot;type&quot;:&quot;FIGURE_OBJECT&quot;,&quot;id&quot;:&quot;5251a913-69d5-424c-8eb5-5a8a9d2134fc&quot;,&quot;relativeTransform&quot;:{&quot;translate&quot;:{&quot;x&quot;:-46.00838664689325,&quot;y&quot;:8.717254271118748},&quot;rotate&quot;:0},&quot;opacity&quot;:1,&quot;path&quot;:{&quot;type&quot;:&quot;POLY_LINE&quot;,&quot;points&quot;:[{&quot;x&quot;:-15.093640991200237,&quot;y&quot;:28.586246958832625},{&quot;x&quot;:16.73637087690706,&quot;y&quot;:-29.30952825423403}],&quot;closed&quot;:false},&quot;pathStyles&quot;:[{&quot;type&quot;:&quot;FILL&quot;,&quot;fillStyle&quot;:&quot;transparent&quot;},{&quot;type&quot;:&quot;STROKE&quot;,&quot;strokeStyle&quot;:&quot;#232323&quot;,&quot;lineWidth&quot;:0.9086711982111502,&quot;lineJoin&quot;:&quot;round&quot;,&quot;dashArray&quot;:[4.514159578007344]}],&quot;isLocked&quot;:false,&quot;parent&quot;:{&quot;type&quot;:&quot;CHILD&quot;,&quot;parentId&quot;:&quot;942ee752-5b5a-4ef3-b290-66d799c6cb76&quot;,&quot;order&quot;:&quot;5&quot;}},&quot;9d546629-f52d-4df7-987b-54e6b79cd6f7&quot;:{&quot;type&quot;:&quot;FIGURE_OBJECT&quot;,&quot;id&quot;:&quot;9d546629-f52d-4df7-987b-54e6b79cd6f7&quot;,&quot;relativeTransform&quot;:{&quot;translate&quot;:{&quot;x&quot;:0,&quot;y&quot;:0},&quot;rotate&quot;:0},&quot;opacity&quot;:1,&quot;path&quot;:{&quot;type&quot;:&quot;POLY_LINE&quot;,&quot;points&quot;:[{&quot;x&quot;:-55.77112373043574,&quot;y&quot;:47.62050540673195},{&quot;x&quot;:11.775527066969898,&quot;y&quot;:48.70870987237064}],&quot;closed&quot;:false},&quot;pathStyles&quot;:[{&quot;type&quot;:&quot;FILL&quot;,&quot;fillStyle&quot;:&quot;transparent&quot;},{&quot;type&quot;:&quot;STROKE&quot;,&quot;strokeStyle&quot;:&quot;#232323&quot;,&quot;lineWidth&quot;:0.9086711982111502,&quot;lineJoin&quot;:&quot;round&quot;,&quot;dashArray&quot;:[4.514159578007344]}],&quot;isLocked&quot;:false,&quot;parent&quot;:{&quot;type&quot;:&quot;CHILD&quot;,&quot;parentId&quot;:&quot;942ee752-5b5a-4ef3-b290-66d799c6cb76&quot;,&quot;order&quot;:&quot;7&quot;},&quot;connectorInfo&quot;:{&quot;connectedObjects&quot;:[],&quot;type&quot;:&quot;LINE&quot;,&quot;offset&quot;:{&quot;x&quot;:0,&quot;y&quot;:0},&quot;bending&quot;:0.1,&quot;firstElementIsHead&quot;:false,&quot;customized&quot;:true}},&quot;ac85a61f-5990-427f-bcf6-71cf611f52c4&quot;:{&quot;type&quot;:&quot;FIGURE_OBJECT&quot;,&quot;id&quot;:&quot;ac85a61f-5990-427f-bcf6-71cf611f52c4&quot;,&quot;name&quot;:&quot;Lungs (diseased)&quot;,&quot;relativeTransform&quot;:{&quot;translate&quot;:{&quot;x&quot;:1.9253458344018959,&quot;y&quot;:46.232085182950264},&quot;rotate&quot;:0,&quot;skewX&quot;:0,&quot;scale&quot;:{&quot;x&quot;:0.5649872811593168,&quot;y&quot;:0.5651033691354469}},&quot;opacity&quot;:1,&quot;image&quot;:{&quot;url&quot;:&quot;https://icons.biorender.com/biorender/5b97c6b6a22be61400d5ab55/lungs-diseased.png&quot;,&quot;fallbackUrl&quot;:&quot;https://res.cloudinary.com/dlcjuc3ej/image/upload/v1536673459/mitfxnlpr1cazf4kx7e1.svg#/keystone/api/icons/5b97c6b6a22be61400d5ab55/lungs-diseased.svg&quot;,&quot;size&quot;:{&quot;x&quot;:193,&quot;y&quot;:242},&quot;isPremium&quot;:false},&quot;source&quot;:{&quot;id&quot;:&quot;5ad9edc5edc23900148ca053&quot;,&quot;type&quot;:&quot;ASSETS&quot;},&quot;pathStyles&quot;:[{&quot;type&quot;:&quot;FILL&quot;,&quot;fillStyle&quot;:&quot;rgb(0,0,0)&quot;}],&quot;isLocked&quot;:false,&quot;parent&quot;:{&quot;type&quot;:&quot;CHILD&quot;,&quot;parentId&quot;:&quot;c599d947-d3a6-410b-ae6a-5f8c407d598c&quot;,&quot;order&quot;:&quot;4&quot;}},&quot;96dd901b-bafe-49bc-bc2d-e2eeb23233ab&quot;:{&quot;type&quot;:&quot;FIGURE_OBJECT&quot;,&quot;id&quot;:&quot;96dd901b-bafe-49bc-bc2d-e2eeb23233ab&quot;,&quot;name&quot;:&quot;Emphysemic alveoli&quot;,&quot;relativeTransform&quot;:{&quot;translate&quot;:{&quot;x&quot;:118.27489140343245,&quot;y&quot;:30.417139829732356},&quot;rotate&quot;:0,&quot;skewX&quot;:0,&quot;scale&quot;:{&quot;x&quot;:0.22845123344856602,&quot;y&quot;:0.22845123344856602}},&quot;opacity&quot;:1,&quot;image&quot;:{&quot;url&quot;:&quot;https://icons.biorender.com/biorender/5d66e5cf3698ef0004a6b59c/alveoli-emphysema.png&quot;,&quot;fallbackUrl&quot;:&quot;https://res.cloudinary.com/dlcjuc3ej/image/upload/v1567024588/czznuqhet8gd8g0y614b.svg#/keystone/api/icons/5d66e5cf3698ef0004a6b59c/alveoli-emphysema.svg&quot;,&quot;size&quot;:{&quot;x&quot;:354,&quot;y&quot;:354},&quot;isPremium&quot;:false},&quot;source&quot;:{&quot;id&quot;:&quot;5d66e5273698ef0004a6b59a&quot;,&quot;type&quot;:&quot;ASSETS&quot;},&quot;pathStyles&quot;:[{&quot;type&quot;:&quot;FILL&quot;,&quot;fillStyle&quot;:&quot;rgb(0,0,0)&quot;}],&quot;isLocked&quot;:false,&quot;parent&quot;:{&quot;type&quot;:&quot;CHILD&quot;,&quot;parentId&quot;:&quot;c599d947-d3a6-410b-ae6a-5f8c407d598c&quot;,&quot;order&quot;:&quot;7&quot;}},&quot;68250a76-9a88-42cd-afd5-a6ba67b03667&quot;:{&quot;type&quot;:&quot;FIGURE_OBJECT&quot;,&quot;id&quot;:&quot;68250a76-9a88-42cd-afd5-a6ba67b03667&quot;,&quot;path&quot;:{&quot;type&quot;:&quot;POLY_LINE&quot;,&quot;points&quot;:[{&quot;x&quot;:-46.193506205981386,&quot;y&quot;:-47.054421903195795},{&quot;x&quot;:-37.58424687195199,&quot;y&quot;:-57.23104275025515},{&quot;x&quot;:-25.728842863880246,&quot;y&quot;:-58.406164121019344},{&quot;x&quot;:-20.198343854943925,&quot;y&quot;:-56.107217622799794},{&quot;x&quot;:-16.237860475927498,&quot;y&quot;:-51.45363824323154},{&quot;x&quot;:-10.802362898681503,&quot;y&quot;:-48.0991500860488},{&quot;x&quot;:-7.301137597978009,&quot;y&quot;:-42.8453070800851},{&quot;x&quot;:-5.75698692580872,&quot;y&quot;:-36.2964440117965},{&quot;x&quot;:-5.393518446524255,&quot;y&quot;:-30.48880053674849},{&quot;x&quot;:-4.159294975165598,&quot;y&quot;:-25.136620745149965},{&quot;x&quot;:5.336297058300659,&quot;y&quot;:-16.873051825099527},{&quot;x&quot;:6.386495611163761,&quot;y&quot;:-10.709838548939736},{&quot;x&quot;:-1.8298142600700642,&quot;y&quot;:-10.532246920361429},{&quot;x&quot;:-5.420580231936686,&quot;y&quot;:-14.166906787101356},{&quot;x&quot;:-11.296947265069347,&quot;y&quot;:-16.598204801319095},{&quot;x&quot;:-12.306775693021256,&quot;y&quot;:-20.665126440504476},{&quot;x&quot;:-11.394105883532324,&quot;y&quot;:-25.406559689724055},{&quot;x&quot;:-13.750130474999638,&quot;y&quot;:-24.52573876854317},{&quot;x&quot;:-13.407213071589059,&quot;y&quot;:-29.171966197403375},{&quot;x&quot;:-21.589395421814437,&quot;y&quot;:-33.06759476329159},{&quot;x&quot;:-29.063401406475602,&quot;y&quot;:-34.52142739014405},{&quot;x&quot;:-35.0693945783698,&quot;y&quot;:-33.73566361188202},{&quot;x&quot;:-37.15835155995441,&quot;y&quot;:-31.86641793163611},{&quot;x&quot;:-37.15835155995441,&quot;y&quot;:-26.698244039895478},{&quot;x&quot;:-38.11982726577189,&quot;y&quot;:-24.72499247486029},{&quot;x&quot;:-39.391966943267505,&quot;y&quot;:-27.30197523756958},{&quot;x&quot;:-41.02953844149514,&quot;y&quot;:-29.260684740355913},{&quot;x&quot;:-40.120867243283996,&quot;y&quot;:-31.645232413159743},{&quot;x&quot;:-41.756521523384414,&quot;y&quot;:-34.347707138480835},{&quot;x&quot;:-31.089948573751464,&quot;y&quot;:-36.625469948525016},{&quot;x&quot;:-21.324366746095972,&quot;y&quot;:-36.625469948525016},{&quot;x&quot;:-16.32817233767003,&quot;y&quot;:-35.360562418275045},{&quot;x&quot;:-13.743052008960525,&quot;y&quot;:-34.4258923743726},{&quot;x&quot;:-13.743052008960525,&quot;y&quot;:-36.11245714437364},{&quot;x&quot;:-16.575955573827827,&quot;y&quot;:-38.919844259608524},{&quot;x&quot;:-24.15305757144658,&quot;y&quot;:-40.396596704422194},{&quot;x&quot;:-34.42671587879161,&quot;y&quot;:-40.396596704422194},{&quot;x&quot;:-44.20813551220978,&quot;y&quot;:-40.46598690056646},{&quot;x&quot;:-47.10131844945297,&quot;y&quot;:-43.003580126369535}],&quot;closed&quot;:true},&quot;pathSmoothing&quot;:{&quot;type&quot;:&quot;BISECT_SMOOTHING&quot;,&quot;smoothing&quot;:1,&quot;endPointMirroring&quot;:&quot;MIRROR_TANGENT_BOTH&quot;},&quot;pathStyles&quot;:[{&quot;type&quot;:&quot;FILL&quot;,&quot;fillStyle&quot;:&quot;rgba(213, 158, 167, 1)&quot;},{&quot;type&quot;:&quot;STROKE&quot;,&quot;strokeStyle&quot;:&quot;rgb(139, 86, 86)&quot;,&quot;lineWidth&quot;:0.4543355991055751,&quot;lineJoin&quot;:&quot;round&quot;}],&quot;relativeTransform&quot;:{&quot;translate&quot;:{&quot;x&quot;:0,&quot;y&quot;:0},&quot;rotate&quot;:0},&quot;parent&quot;:{&quot;type&quot;:&quot;CHILD&quot;,&quot;parentId&quot;:&quot;c599d947-d3a6-410b-ae6a-5f8c407d598c&quot;,&quot;order&quot;:&quot;15&quot;},&quot;connectorInfo&quot;:{&quot;connectedObjects&quot;:[],&quot;type&quot;:&quot;CUBIC&quot;,&quot;offset&quot;:{&quot;x&quot;:0,&quot;y&quot;:0},&quot;bending&quot;:0.1,&quot;firstElementIsHead&quot;:true,&quot;customized&quot;:true}},&quot;5fd33a71-2245-481d-971b-594c7fac3891&quot;:{&quot;id&quot;:&quot;5fd33a71-2245-481d-971b-594c7fac3891&quot;,&quot;name&quot;:&quot;Vibrating mesh nebulizer&quot;,&quot;displayName&quot;:&quot;&quot;,&quot;type&quot;:&quot;FIGURE_OBJECT&quot;,&quot;relativeTransform&quot;:{&quot;translate&quot;:{&quot;x&quot;:11.347203289771073,&quot;y&quot;:-85.72136815111787},&quot;rotate&quot;:6.283185307179586,&quot;skewX&quot;:3.672805177391529e-32,&quot;scale&quot;:{&quot;x&quot;:-0.2896551724137932,&quot;y&quot;:0.2896551724137931}},&quot;image&quot;:{&quot;url&quot;:&quot;https://icons.biorender.com/biorender/652d5acf816dc5a6ce2aac8e/20231018134913/image/vibrating-mesh-nebulizer.png&quot;,&quot;fallbackUrl&quot;:&quot;https://res.cloudinary.com/dlcjuc3ej/image/upload/v1697636953/oannt6cwmbrlf8iudqeg.svg#/keystone/api/icons/652d5acf816dc5a6ce2aac8e/20231018134913/image/vibrating-mesh-nebulizer.svg&quot;,&quot;isPremium&quot;:false,&quot;size&quot;:{&quot;x&quot;:80,&quot;y&quot;:113.92857142857143}},&quot;source&quot;:{&quot;id&quot;:&quot;652d5acf816dc5a6ce2aac8e&quot;,&quot;type&quot;:&quot;ASSETS&quot;},&quot;isPremium&quot;:false,&quot;parent&quot;:{&quot;type&quot;:&quot;CHILD&quot;,&quot;parentId&quot;:&quot;10f30530-dee5-4487-9c58-001dddc91592&quot;,&quot;order&quot;:&quot;3&quot;}},&quot;95594cc5-c361-45f4-a66b-ce083fb84c43&quot;:{&quot;type&quot;:&quot;FIGURE_OBJECT&quot;,&quot;id&quot;:&quot;95594cc5-c361-45f4-a66b-ce083fb84c43&quot;,&quot;relativeTransform&quot;:{&quot;translate&quot;:{&quot;x&quot;:123.63075562748557,&quot;y&quot;:-65.96606097449943},&quot;rotate&quot;:-2.4492935982947064e-16,&quot;skewX&quot;:0,&quot;scale&quot;:{&quot;x&quot;:1,&quot;y&quot;:1}},&quot;opacity&quot;:1,&quot;source&quot;:{&quot;type&quot;:&quot;ASSETS&quot;},&quot;pathStyles&quot;:[{&quot;type&quot;:&quot;FILL&quot;,&quot;fillStyle&quot;:&quot;rgb(0,0,0)&quot;}],&quot;isLocked&quot;:false,&quot;parent&quot;:{&quot;type&quot;:&quot;CHILD&quot;,&quot;parentId&quot;:&quot;c599d947-d3a6-410b-ae6a-5f8c407d598c&quot;,&quot;order&quot;:&quot;8&quot;}},&quot;2bb3f32c-eb28-4070-aaf2-24614dbd178c&quot;:{&quot;type&quot;:&quot;FIGURE_OBJECT&quot;,&quot;id&quot;:&quot;2bb3f32c-eb28-4070-aaf2-24614dbd178c&quot;,&quot;relativeTransform&quot;:{&quot;translate&quot;:{&quot;x&quot;:63.372954191255715,&quot;y&quot;:16.939583032673752},&quot;rotate&quot;:-2.4492935982947064e-16,&quot;skewX&quot;:0,&quot;scale&quot;:{&quot;x&quot;:1,&quot;y&quot;:1}},&quot;opacity&quot;:1,&quot;path&quot;:{&quot;type&quot;:&quot;ELLIPSE&quot;,&quot;size&quot;:{&quot;x&quot;:-97.66832061177068,&quot;y&quot;:97.41741974474128}},&quot;pathStyles&quot;:[{&quot;type&quot;:&quot;FILL&quot;,&quot;fillStyle&quot;:&quot;rgba(255,255,255,1)&quot;},{&quot;type&quot;:&quot;STROKE&quot;,&quot;strokeStyle&quot;:&quot;#232323&quot;,&quot;lineWidth&quot;:0.9086711982111502,&quot;lineJoin&quot;:&quot;round&quot;}],&quot;isLocked&quot;:false,&quot;parent&quot;:{&quot;type&quot;:&quot;CHILD&quot;,&quot;parentId&quot;:&quot;95594cc5-c361-45f4-a66b-ce083fb84c43&quot;,&quot;order&quot;:&quot;1&quot;}},&quot;88fdcc52-d834-4c82-9d98-255c2d222519&quot;:{&quot;type&quot;:&quot;FIGURE_OBJECT&quot;,&quot;id&quot;:&quot;88fdcc52-d834-4c82-9d98-255c2d222519&quot;,&quot;relativeTransform&quot;:{&quot;translate&quot;:{&quot;x&quot;:149.76139365004627,&quot;y&quot;:43.33681906099093},&quot;rotate&quot;:-2.4492935982947064e-16,&quot;skewX&quot;:0,&quot;scale&quot;:{&quot;x&quot;:1,&quot;y&quot;:1}},&quot;opacity&quot;:1,&quot;path&quot;:{&quot;type&quot;:&quot;ELLIPSE&quot;,&quot;size&quot;:{&quot;x&quot;:-11.443126606952188,&quot;y&quot;:11.981235680295883}},&quot;pathStyles&quot;:[{&quot;type&quot;:&quot;FILL&quot;,&quot;fillStyle&quot;:&quot;rgba(255,255,255,0.36)&quot;},{&quot;type&quot;:&quot;STROKE&quot;,&quot;strokeStyle&quot;:&quot;#232323&quot;,&quot;lineWidth&quot;:0.9086711982111502,&quot;lineJoin&quot;:&quot;round&quot;}],&quot;isLocked&quot;:false,&quot;parent&quot;:{&quot;type&quot;:&quot;CHILD&quot;,&quot;parentId&quot;:&quot;95594cc5-c361-45f4-a66b-ce083fb84c43&quot;,&quot;order&quot;:&quot;2&quot;}},&quot;5a330645-3aea-4eb7-a6e6-7610880d4603&quot;:{&quot;type&quot;:&quot;FIGURE_OBJECT&quot;,&quot;id&quot;:&quot;5a330645-3aea-4eb7-a6e6-7610880d4603&quot;,&quot;relativeTransform&quot;:{&quot;translate&quot;:{&quot;x&quot;:0,&quot;y&quot;:0},&quot;rotate&quot;:0,&quot;skewX&quot;:0,&quot;scale&quot;:{&quot;x&quot;:1,&quot;y&quot;:1}},&quot;opacity&quot;:1,&quot;path&quot;:{&quot;type&quot;:&quot;POLY_LINE&quot;,&quot;points&quot;:[{&quot;x&quot;:149.76139365004627,&quot;y&quot;:37.34620122084299},{&quot;x&quot;:107.75875048804107,&quot;y&quot;:-3.652690950441528}],&quot;closed&quot;:false},&quot;pathStyles&quot;:[{&quot;type&quot;:&quot;FILL&quot;,&quot;fillStyle&quot;:&quot;transparent&quot;},{&quot;type&quot;:&quot;STROKE&quot;,&quot;strokeStyle&quot;:&quot;#232323&quot;,&quot;lineWidth&quot;:0.9086711982111502,&quot;lineJoin&quot;:&quot;round&quot;,&quot;dashArray&quot;:[4.514159578007344]}],&quot;isLocked&quot;:false,&quot;parent&quot;:{&quot;type&quot;:&quot;CHILD&quot;,&quot;parentId&quot;:&quot;95594cc5-c361-45f4-a66b-ce083fb84c43&quot;,&quot;order&quot;:&quot;5&quot;},&quot;connectorInfo&quot;:{&quot;connectedObjectAtLineStart&quot;:{&quot;objectId&quot;:&quot;88fdcc52-d834-4c82-9d98-255c2d222519&quot;,&quot;coordinates&quot;:{&quot;x&quot;:0.5,&quot;y&quot;:0}},&quot;type&quot;:&quot;LINE&quot;,&quot;offset&quot;:{&quot;x&quot;:0,&quot;y&quot;:0},&quot;bending&quot;:0.1,&quot;customized&quot;:true}},&quot;87d9e517-4110-472d-8ab5-5cb987794f13&quot;:{&quot;type&quot;:&quot;FIGURE_OBJECT&quot;,&quot;id&quot;:&quot;87d9e517-4110-472d-8ab5-5cb987794f13&quot;,&quot;relativeTransform&quot;:{&quot;translate&quot;:{&quot;x&quot;:0,&quot;y&quot;:0},&quot;rotate&quot;:0,&quot;skewX&quot;:0,&quot;scale&quot;:{&quot;x&quot;:1,&quot;y&quot;:1}},&quot;opacity&quot;:1,&quot;path&quot;:{&quot;type&quot;:&quot;POLY_LINE&quot;,&quot;points&quot;:[{&quot;x&quot;:149.76139365004627,&quot;y&quot;:49.327436901138874},{&quot;x&quot;:66.711207651085,&quot;y&quot;:65.6482929050444}],&quot;closed&quot;:false},&quot;pathStyles&quot;:[{&quot;type&quot;:&quot;FILL&quot;,&quot;fillStyle&quot;:&quot;transparent&quot;},{&quot;type&quot;:&quot;STROKE&quot;,&quot;strokeStyle&quot;:&quot;#232323&quot;,&quot;lineWidth&quot;:0.9086711982111502,&quot;lineJoin&quot;:&quot;round&quot;,&quot;dashArray&quot;:[4.514159578007344]}],&quot;isLocked&quot;:false,&quot;parent&quot;:{&quot;type&quot;:&quot;CHILD&quot;,&quot;parentId&quot;:&quot;95594cc5-c361-45f4-a66b-ce083fb84c43&quot;,&quot;order&quot;:&quot;7&quot;},&quot;connectorInfo&quot;:{&quot;connectedObjects&quot;:[],&quot;type&quot;:&quot;LINE&quot;,&quot;offset&quot;:{&quot;x&quot;:0,&quot;y&quot;:0},&quot;bending&quot;:0.1,&quot;firstElementIsHead&quot;:false,&quot;customized&quot;:true,&quot;connectedObjectAtLineStart&quot;:{&quot;objectId&quot;:&quot;88fdcc52-d834-4c82-9d98-255c2d222519&quot;,&quot;coordinates&quot;:{&quot;x&quot;:0.5,&quot;y&quot;:1}}}},&quot;f1b6641b-3e87-49b4-a4ad-cb0f6c1638cf&quot;:{&quot;relativeTransform&quot;:{&quot;translate&quot;:{&quot;x&quot;:81.80909705092138,&quot;y&quot;:10.821544774964984},&quot;rotate&quot;:-0.5840923538672931,&quot;skewX&quot;:0,&quot;scale&quot;:{&quot;x&quot;:1,&quot;y&quot;:1}},&quot;type&quot;:&quot;FIGURE_OBJECT&quot;,&quot;id&quot;:&quot;f1b6641b-3e87-49b4-a4ad-cb0f6c1638cf&quot;,&quot;parent&quot;:{&quot;type&quot;:&quot;CHILD&quot;,&quot;parentId&quot;:&quot;95594cc5-c361-45f4-a66b-ce083fb84c43&quot;,&quot;order&quot;:&quot;75&quot;},&quot;name&quot;:&quot;Ligand (with alkane chain, fluorescent, schematic)&quot;,&quot;displayName&quot;:&quot;Ligand (with alkane chain, fluorescent, schematic)&quot;,&quot;source&quot;:{&quot;id&quot;:&quot;673d07b5e1febfd887462ba6&quot;,&quot;type&quot;:&quot;ASSETS&quot;},&quot;isPremium&quot;:true},&quot;87cee08c-31b2-4b9f-9e7c-d3044fdc1375&quot;:{&quot;type&quot;:&quot;FIGURE_OBJECT&quot;,&quot;id&quot;:&quot;87cee08c-31b2-4b9f-9e7c-d3044fdc1375&quot;,&quot;relativeTransform&quot;:{&quot;translate&quot;:{&quot;x&quot;:-37.57067625358971,&quot;y&quot;:13.381342279531088},&quot;rotate&quot;:1.5707963267948986},&quot;opacity&quot;:1,&quot;path&quot;:{&quot;type&quot;:&quot;POLY_LINE&quot;,&quot;points&quot;:[{&quot;x&quot;:-20.060807147964002,&quot;y&quot;:-23.466247451537665},{&quot;x&quot;:-22.024835118169566,&quot;y&quot;:-24.60182878856711},{&quot;x&quot;:-23.965922051263426,&quot;y&quot;:-23.466247451537665},{&quot;x&quot;:-25.81524483591045,&quot;y&quot;:-24.69359293701394},{&quot;x&quot;:-27.61868554633408,&quot;y&quot;:-23.466247451537665},{&quot;x&quot;:-29.693656075006405,&quot;y&quot;:-24.60559812564617},{&quot;x&quot;:-31.628283287228946,&quot;y&quot;:-23.501801572152143},{&quot;x&quot;:-33.561373234751706,&quot;y&quot;:-24.674995229699498},{&quot;x&quot;:-35.42584239281219,&quot;y&quot;:-23.56823254244168}],&quot;closed&quot;:false},&quot;pathStyles&quot;:[{&quot;type&quot;:&quot;FILL&quot;,&quot;fillStyle&quot;:&quot;rgba(0,0,0,0)&quot;},{&quot;type&quot;:&quot;STROKE&quot;,&quot;strokeStyle&quot;:&quot;rgba(149, 122, 42, 1)&quot;,&quot;lineWidth&quot;:0.4070564708841064,&quot;lineJoin&quot;:&quot;round&quot;,&quot;dashArray&quot;:[0]}],&quot;isLocked&quot;:false,&quot;parent&quot;:{&quot;type&quot;:&quot;CHILD&quot;,&quot;parentId&quot;:&quot;f1b6641b-3e87-49b4-a4ad-cb0f6c1638cf&quot;,&quot;order&quot;:&quot;5&quot;},&quot;connectorInfo&quot;:{&quot;connectedObjects&quot;:[],&quot;type&quot;:&quot;LINE&quot;,&quot;offset&quot;:{&quot;x&quot;:0,&quot;y&quot;:0},&quot;bending&quot;:0.1,&quot;firstElementIsHead&quot;:false,&quot;customized&quot;:true}},&quot;e2cc8e57-efcf-4659-8b82-f923800e062a&quot;:{&quot;type&quot;:&quot;FIGURE_OBJECT&quot;,&quot;id&quot;:&quot;e2cc8e57-efcf-4659-8b82-f923800e062a&quot;,&quot;parent&quot;:{&quot;type&quot;:&quot;CHILD&quot;,&quot;parentId&quot;:&quot;f1b6641b-3e87-49b4-a4ad-cb0f6c1638cf&quot;,&quot;order&quot;:&quot;2&quot;},&quot;relativeTransform&quot;:{&quot;translate&quot;:{&quot;x&quot;:58.46165762908978,&quot;y&quot;:23.851151683601326},&quot;rotate&quot;:0.5393627430098263}},&quot;db3228c2-fc8e-49c3-a85c-e5854d853a87&quot;:{&quot;type&quot;:&quot;FIGURE_OBJECT&quot;,&quot;id&quot;:&quot;db3228c2-fc8e-49c3-a85c-e5854d853a87&quot;,&quot;relativeTransform&quot;:{&quot;translate&quot;:{&quot;x&quot;:-92.51496346813893,&quot;y&quot;:-10.661277093363392},&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05&quot;}},&quot;fb6e78db-3d9f-4b58-840c-5c9874397055&quot;:{&quot;type&quot;:&quot;FIGURE_OBJECT&quot;,&quot;id&quot;:&quot;fb6e78db-3d9f-4b58-840c-5c9874397055&quot;,&quot;relativeTransform&quot;:{&quot;translate&quot;:{&quot;x&quot;:-87.90927800932653,&quot;y&quot;:-10.661390695464988},&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2&quot;}},&quot;91fbbca2-5b13-4be5-b8ad-822b520aaf0e&quot;:{&quot;type&quot;:&quot;FIGURE_OBJECT&quot;,&quot;id&quot;:&quot;91fbbca2-5b13-4be5-b8ad-822b520aaf0e&quot;,&quot;relativeTransform&quot;:{&quot;translate&quot;:{&quot;x&quot;:-83.30707181282777,&quot;y&quot;:-10.661426888344293},&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3&quot;}},&quot;a7ec95b7-de8b-4305-bba7-86f50209daa5&quot;:{&quot;type&quot;:&quot;FIGURE_OBJECT&quot;,&quot;id&quot;:&quot;a7ec95b7-de8b-4305-bba7-86f50209daa5&quot;,&quot;relativeTransform&quot;:{&quot;translate&quot;:{&quot;x&quot;:-87.90927800932653,&quot;y&quot;:-3.5489563814039067},&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55&quot;}},&quot;712b6814-2b1a-462a-a5d9-0d10842f7f5e&quot;:{&quot;type&quot;:&quot;FIGURE_OBJECT&quot;,&quot;id&quot;:&quot;712b6814-2b1a-462a-a5d9-0d10842f7f5e&quot;,&quot;relativeTransform&quot;:{&quot;translate&quot;:{&quot;x&quot;:0,&quot;y&quot;:0},&quot;rotate&quot;:0},&quot;opacity&quot;:1,&quot;path&quot;:{&quot;type&quot;:&quot;POLY_LINE&quot;,&quot;points&quot;:[{&quot;x&quot;:-87.90927800932653,&quot;y&quot;:-8.004857529020114},{&quot;x&quot;:-87.89311573358482,&quot;y&quot;:-6.195992358339873}],&quot;closed&quot;:false},&quot;pathStyles&quot;:[{&quot;type&quot;:&quot;FILL&quot;,&quot;fillStyle&quot;:&quot;rgba(0,0,0,0)&quot;},{&quot;type&quot;:&quot;STROKE&quot;,&quot;strokeStyle&quot;:&quot;rgba(149, 122, 42, 1)&quot;,&quot;lineWidth&quot;:0.4070564708841063,&quot;lineJoin&quot;:&quot;round&quot;}],&quot;isLocked&quot;:false,&quot;parent&quot;:{&quot;type&quot;:&quot;CHILD&quot;,&quot;parentId&quot;:&quot;e2cc8e57-efcf-4659-8b82-f923800e062a&quot;,&quot;order&quot;:&quot;7&quot;},&quot;connectorInfo&quot;:{&quot;connectedObjects&quot;:[{&quot;objectId&quot;:&quot;e8bffa76-bbd4-44c9-8ae2-0ca62d526eaf&quot;,&quot;coordinates&quot;:{&quot;x&quot;:0.5,&quot;y&quot;:1}}],&quot;type&quot;:&quot;LINE&quot;,&quot;offset&quot;:{&quot;x&quot;:0,&quot;y&quot;:0},&quot;bending&quot;:0.1,&quot;firstElementIsHead&quot;:true,&quot;customized&quot;:false}},&quot;bc48d640-71fd-4a5d-9cb0-945e87a6bbc0&quot;:{&quot;type&quot;:&quot;FIGURE_OBJECT&quot;,&quot;id&quot;:&quot;bc48d640-71fd-4a5d-9cb0-945e87a6bbc0&quot;,&quot;relativeTransform&quot;:{&quot;translate&quot;:{&quot;x&quot;:-92.51496346813893,&quot;y&quot;:-10.661277093363392},&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1&quot;}},&quot;00a53ebe-b3b3-47cd-9b05-9ce1d0dcf665&quot;:{&quot;type&quot;:&quot;FIGURE_OBJECT&quot;,&quot;id&quot;:&quot;00a53ebe-b3b3-47cd-9b05-9ce1d0dcf665&quot;,&quot;relativeTransform&quot;:{&quot;translate&quot;:{&quot;x&quot;:-87.90927800932653,&quot;y&quot;:-10.661390695464988},&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25&quot;}},&quot;a69c13e1-b450-4109-b7af-d1fa8ae49716&quot;:{&quot;type&quot;:&quot;FIGURE_OBJECT&quot;,&quot;id&quot;:&quot;a69c13e1-b450-4109-b7af-d1fa8ae49716&quot;,&quot;relativeTransform&quot;:{&quot;translate&quot;:{&quot;x&quot;:-83.30707181282777,&quot;y&quot;:-10.661426888344293},&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5&quot;}},&quot;a0acbb41-fc99-4530-b0c5-41bcda898686&quot;:{&quot;type&quot;:&quot;FIGURE_OBJECT&quot;,&quot;id&quot;:&quot;a0acbb41-fc99-4530-b0c5-41bcda898686&quot;,&quot;relativeTransform&quot;:{&quot;translate&quot;:{&quot;x&quot;:-87.90927800932653,&quot;y&quot;:-3.5489563814039067},&quot;rotate&quot;:0,&quot;skewX&quot;:1.3553509842918787e-15},&quot;opacity&quot;:1,&quot;path&quot;:{&quot;type&quot;:&quot;STAR_POLY&quot;,&quot;size&quot;:{&quot;x&quot;:5.313066332889745,&quot;y&quot;:5.313066332889755},&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4070564708841063,&quot;lineJoin&quot;:&quot;round&quot;}],&quot;isLocked&quot;:false,&quot;parent&quot;:{&quot;type&quot;:&quot;CHILD&quot;,&quot;parentId&quot;:&quot;e2cc8e57-efcf-4659-8b82-f923800e062a&quot;,&quot;order&quot;:&quot;6&quot;}},&quot;1ff270b4-12bf-4b2e-984f-3535abbb8ba3&quot;:{&quot;type&quot;:&quot;FIGURE_OBJECT&quot;,&quot;id&quot;:&quot;1ff270b4-12bf-4b2e-984f-3535abbb8ba3&quot;,&quot;relativeTransform&quot;:{&quot;translate&quot;:{&quot;x&quot;:0,&quot;y&quot;:0},&quot;rotate&quot;:0},&quot;opacity&quot;:1,&quot;path&quot;:{&quot;type&quot;:&quot;POLY_LINE&quot;,&quot;points&quot;:[{&quot;x&quot;:-87.90927800932653,&quot;y&quot;:-8.004857529020114},{&quot;x&quot;:-87.89311573358482,&quot;y&quot;:-6.195992358339873}],&quot;closed&quot;:false},&quot;pathStyles&quot;:[{&quot;type&quot;:&quot;FILL&quot;,&quot;fillStyle&quot;:&quot;rgba(0,0,0,0)&quot;},{&quot;type&quot;:&quot;STROKE&quot;,&quot;strokeStyle&quot;:&quot;rgba(149, 122, 42, 1)&quot;,&quot;lineWidth&quot;:0.4070564708841063,&quot;lineJoin&quot;:&quot;round&quot;}],&quot;isLocked&quot;:false,&quot;parent&quot;:{&quot;type&quot;:&quot;CHILD&quot;,&quot;parentId&quot;:&quot;e2cc8e57-efcf-4659-8b82-f923800e062a&quot;,&quot;order&quot;:&quot;8&quot;},&quot;connectorInfo&quot;:{&quot;connectedObjects&quot;:[{&quot;objectId&quot;:&quot;4022b565-153c-43ce-abc4-91a094c3467d&quot;,&quot;coordinates&quot;:{&quot;x&quot;:0.5,&quot;y&quot;:1}}],&quot;type&quot;:&quot;LINE&quot;,&quot;offset&quot;:{&quot;x&quot;:0,&quot;y&quot;:0},&quot;bending&quot;:0.1,&quot;firstElementIsHead&quot;:true,&quot;customized&quot;:false}},&quot;433d4ce5-aac8-4db7-bbc6-a2402efce54e&quot;:{&quot;relativeTransform&quot;:{&quot;translate&quot;:{&quot;x&quot;:94.1945633473609,&quot;y&quot;:27.215853042840834},&quot;rotate&quot;:-1.1417361736372276,&quot;skewX&quot;:0,&quot;scale&quot;:{&quot;x&quot;:1,&quot;y&quot;:1}},&quot;type&quot;:&quot;FIGURE_OBJECT&quot;,&quot;id&quot;:&quot;433d4ce5-aac8-4db7-bbc6-a2402efce54e&quot;,&quot;parent&quot;:{&quot;type&quot;:&quot;CHILD&quot;,&quot;parentId&quot;:&quot;95594cc5-c361-45f4-a66b-ce083fb84c43&quot;,&quot;order&quot;:&quot;8&quot;},&quot;name&quot;:&quot;Ligand (with alkane chain, fluorescent, schematic)&quot;,&quot;displayName&quot;:&quot;Ligand (with alkane chain, fluorescent, schematic)&quot;,&quot;source&quot;:{&quot;id&quot;:&quot;673d07b5e1febfd887462ba6&quot;,&quot;type&quot;:&quot;ASSETS&quot;},&quot;isPremium&quot;:true},&quot;9ecbd65c-a18b-45a4-9308-2a985f6f18a8&quot;:{&quot;type&quot;:&quot;FIGURE_OBJECT&quot;,&quot;id&quot;:&quot;9ecbd65c-a18b-45a4-9308-2a985f6f18a8&quot;,&quot;relativeTransform&quot;:{&quot;translate&quot;:{&quot;x&quot;:-50.448559243861226,&quot;y&quot;:17.967987432401067},&quot;rotate&quot;:1.5707963267948986},&quot;opacity&quot;:1,&quot;path&quot;:{&quot;type&quot;:&quot;POLY_LINE&quot;,&quot;points&quot;:[{&quot;x&quot;:-26.936933768580783,&quot;y&quot;:-31.509637111652864},{&quot;x&quot;:-29.574160225265846,&quot;y&quot;:-33.03445508327188},{&quot;x&quot;:-32.180582278483854,&quot;y&quot;:-31.509637111652864},{&quot;x&quot;:-34.663786717833645,&quot;y&quot;:-33.157672697140086},{&quot;x&quot;:-37.08538235024936,&quot;y&quot;:-31.509637111652864},{&quot;x&quot;:-39.87157850329279,&quot;y&quot;:-33.03951641417951},{&quot;x&quot;:-42.469326674548284,&quot;y&quot;:-31.55737791216644},{&quot;x&quot;:-45.06501066179078,&quot;y&quot;:-33.1327003614568},{&quot;x&quot;:-47.56855310920093,&quot;y&quot;:-31.646579041197462}],&quot;closed&quot;:false},&quot;pathStyles&quot;:[{&quot;type&quot;:&quot;FILL&quot;,&quot;fillStyle&quot;:&quot;rgba(0,0,0,0)&quot;},{&quot;type&quot;:&quot;STROKE&quot;,&quot;strokeStyle&quot;:&quot;rgba(149, 122, 42, 1)&quot;,&quot;lineWidth&quot;:0.5465808586565394,&quot;lineJoin&quot;:&quot;round&quot;,&quot;dashArray&quot;:[0]}],&quot;isLocked&quot;:false,&quot;parent&quot;:{&quot;type&quot;:&quot;CHILD&quot;,&quot;parentId&quot;:&quot;433d4ce5-aac8-4db7-bbc6-a2402efce54e&quot;,&quot;order&quot;:&quot;5&quot;},&quot;connectorInfo&quot;:{&quot;connectedObjects&quot;:[],&quot;type&quot;:&quot;LINE&quot;,&quot;offset&quot;:{&quot;x&quot;:0,&quot;y&quot;:0},&quot;bending&quot;:0.1,&quot;firstElementIsHead&quot;:false,&quot;customized&quot;:true}},&quot;d21faf4a-2b9a-4fef-9713-ce2742c3dd34&quot;:{&quot;type&quot;:&quot;FIGURE_OBJECT&quot;,&quot;id&quot;:&quot;d21faf4a-2b9a-4fef-9713-ce2742c3dd34&quot;,&quot;parent&quot;:{&quot;type&quot;:&quot;CHILD&quot;,&quot;parentId&quot;:&quot;433d4ce5-aac8-4db7-bbc6-a2402efce54e&quot;,&quot;order&quot;:&quot;2&quot;},&quot;relativeTransform&quot;:{&quot;translate&quot;:{&quot;x&quot;:78.50022124937595,&quot;y&quot;:32.026472736953096},&quot;rotate&quot;:0.5393627430098263}},&quot;d20a45ed-2fe6-4110-81a5-3427c9b00d58&quot;:{&quot;type&quot;:&quot;FIGURE_OBJECT&quot;,&quot;id&quot;:&quot;d20a45ed-2fe6-4110-81a5-3427c9b00d58&quot;,&quot;relativeTransform&quot;:{&quot;translate&quot;:{&quot;x&quot;:-124.22578140365864,&quot;y&quot;:-14.315581264214664},&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05&quot;}},&quot;7227a5f3-2933-4f0c-af26-1bdc18829fd2&quot;:{&quot;type&quot;:&quot;FIGURE_OBJECT&quot;,&quot;id&quot;:&quot;7227a5f3-2933-4f0c-af26-1bdc18829fd2&quot;,&quot;relativeTransform&quot;:{&quot;translate&quot;:{&quot;x&quot;:-118.04143182849529,&quot;y&quot;:-14.315733805050339},&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2&quot;}},&quot;4a0c1942-45b6-4c85-b2df-189b0ee3a53f&quot;:{&quot;type&quot;:&quot;FIGURE_OBJECT&quot;,&quot;id&quot;:&quot;4a0c1942-45b6-4c85-b2df-189b0ee3a53f&quot;,&quot;relativeTransform&quot;:{&quot;translate&quot;:{&quot;x&quot;:-111.86175408222769,&quot;y&quot;:-14.31578240355316},&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3&quot;}},&quot;35912cc1-293b-4c19-917c-4b4abc4c7ff3&quot;:{&quot;type&quot;:&quot;FIGURE_OBJECT&quot;,&quot;id&quot;:&quot;35912cc1-293b-4c19-917c-4b4abc4c7ff3&quot;,&quot;relativeTransform&quot;:{&quot;translate&quot;:{&quot;x&quot;:-118.04143182849529,&quot;y&quot;:-4.7654115952737985},&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55&quot;}},&quot;86fd1440-c5ab-4999-97d2-3f7f8c95cd1a&quot;:{&quot;type&quot;:&quot;FIGURE_OBJECT&quot;,&quot;id&quot;:&quot;86fd1440-c5ab-4999-97d2-3f7f8c95cd1a&quot;,&quot;relativeTransform&quot;:{&quot;translate&quot;:{&quot;x&quot;:0,&quot;y&quot;:0},&quot;rotate&quot;:0},&quot;opacity&quot;:1,&quot;path&quot;:{&quot;type&quot;:&quot;POLY_LINE&quot;,&quot;points&quot;:[{&quot;x&quot;:-118.04143182849529,&quot;y&quot;:-10.748636158840908},{&quot;x&quot;:-118.01972970315242,&quot;y&quot;:-8.319756755359307}],&quot;closed&quot;:false},&quot;pathStyles&quot;:[{&quot;type&quot;:&quot;FILL&quot;,&quot;fillStyle&quot;:&quot;rgba(0,0,0,0)&quot;},{&quot;type&quot;:&quot;STROKE&quot;,&quot;strokeStyle&quot;:&quot;rgba(149, 122, 42, 1)&quot;,&quot;lineWidth&quot;:0.546580858656539,&quot;lineJoin&quot;:&quot;round&quot;}],&quot;isLocked&quot;:false,&quot;parent&quot;:{&quot;type&quot;:&quot;CHILD&quot;,&quot;parentId&quot;:&quot;d21faf4a-2b9a-4fef-9713-ce2742c3dd34&quot;,&quot;order&quot;:&quot;7&quot;},&quot;connectorInfo&quot;:{&quot;connectedObjects&quot;:[{&quot;objectId&quot;:&quot;e8bffa76-bbd4-44c9-8ae2-0ca62d526eaf&quot;,&quot;coordinates&quot;:{&quot;x&quot;:0.5,&quot;y&quot;:1}}],&quot;type&quot;:&quot;LINE&quot;,&quot;offset&quot;:{&quot;x&quot;:0,&quot;y&quot;:0},&quot;bending&quot;:0.1,&quot;firstElementIsHead&quot;:true,&quot;customized&quot;:false}},&quot;9522e602-fe7a-4b2c-9c25-7fce51f08849&quot;:{&quot;type&quot;:&quot;FIGURE_OBJECT&quot;,&quot;id&quot;:&quot;9522e602-fe7a-4b2c-9c25-7fce51f08849&quot;,&quot;relativeTransform&quot;:{&quot;translate&quot;:{&quot;x&quot;:-124.22578140365864,&quot;y&quot;:-14.315581264214664},&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1&quot;}},&quot;a5f0fbb8-c813-45c0-af86-99d056c46a00&quot;:{&quot;type&quot;:&quot;FIGURE_OBJECT&quot;,&quot;id&quot;:&quot;a5f0fbb8-c813-45c0-af86-99d056c46a00&quot;,&quot;relativeTransform&quot;:{&quot;translate&quot;:{&quot;x&quot;:-118.04143182849529,&quot;y&quot;:-14.315733805050339},&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25&quot;}},&quot;1859eb6c-f0f5-4daf-bb9f-d02feb8da6e1&quot;:{&quot;type&quot;:&quot;FIGURE_OBJECT&quot;,&quot;id&quot;:&quot;1859eb6c-f0f5-4daf-bb9f-d02feb8da6e1&quot;,&quot;relativeTransform&quot;:{&quot;translate&quot;:{&quot;x&quot;:-111.86175408222769,&quot;y&quot;:-14.31578240355316},&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5&quot;}},&quot;a7586c9b-3965-46b0-ad30-3b5aac426a37&quot;:{&quot;type&quot;:&quot;FIGURE_OBJECT&quot;,&quot;id&quot;:&quot;a7586c9b-3965-46b0-ad30-3b5aac426a37&quot;,&quot;relativeTransform&quot;:{&quot;translate&quot;:{&quot;x&quot;:-118.04143182849529,&quot;y&quot;:-4.7654115952737985},&quot;rotate&quot;:0,&quot;skewX&quot;:1.4044830857441559e-15},&quot;opacity&quot;:1,&quot;path&quot;:{&quot;type&quot;:&quot;STAR_POLY&quot;,&quot;size&quot;:{&quot;x&quot;:7.1341952924188625,&quot;y&quot;:7.134195292418874},&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546580858656539,&quot;lineJoin&quot;:&quot;round&quot;}],&quot;isLocked&quot;:false,&quot;parent&quot;:{&quot;type&quot;:&quot;CHILD&quot;,&quot;parentId&quot;:&quot;d21faf4a-2b9a-4fef-9713-ce2742c3dd34&quot;,&quot;order&quot;:&quot;6&quot;}},&quot;0feab111-09ad-4bb0-b6f3-a1568609336c&quot;:{&quot;type&quot;:&quot;FIGURE_OBJECT&quot;,&quot;id&quot;:&quot;0feab111-09ad-4bb0-b6f3-a1568609336c&quot;,&quot;relativeTransform&quot;:{&quot;translate&quot;:{&quot;x&quot;:0,&quot;y&quot;:0},&quot;rotate&quot;:0},&quot;opacity&quot;:1,&quot;path&quot;:{&quot;type&quot;:&quot;POLY_LINE&quot;,&quot;points&quot;:[{&quot;x&quot;:-118.04143182849529,&quot;y&quot;:-10.748636158840908},{&quot;x&quot;:-118.01972970315242,&quot;y&quot;:-8.319756755359307}],&quot;closed&quot;:false},&quot;pathStyles&quot;:[{&quot;type&quot;:&quot;FILL&quot;,&quot;fillStyle&quot;:&quot;rgba(0,0,0,0)&quot;},{&quot;type&quot;:&quot;STROKE&quot;,&quot;strokeStyle&quot;:&quot;rgba(149, 122, 42, 1)&quot;,&quot;lineWidth&quot;:0.546580858656539,&quot;lineJoin&quot;:&quot;round&quot;}],&quot;isLocked&quot;:false,&quot;parent&quot;:{&quot;type&quot;:&quot;CHILD&quot;,&quot;parentId&quot;:&quot;d21faf4a-2b9a-4fef-9713-ce2742c3dd34&quot;,&quot;order&quot;:&quot;8&quot;},&quot;connectorInfo&quot;:{&quot;connectedObjects&quot;:[{&quot;objectId&quot;:&quot;4022b565-153c-43ce-abc4-91a094c3467d&quot;,&quot;coordinates&quot;:{&quot;x&quot;:0.5,&quot;y&quot;:1}}],&quot;type&quot;:&quot;LINE&quot;,&quot;offset&quot;:{&quot;x&quot;:0,&quot;y&quot;:0},&quot;bending&quot;:0.1,&quot;firstElementIsHead&quot;:true,&quot;customized&quot;:false}},&quot;2fdaaab3-ba10-4691-9d8e-b192d051b4d5&quot;:{&quot;relativeTransform&quot;:{&quot;translate&quot;:{&quot;x&quot;:99.46075953543557,&quot;y&quot;:13.429492040178815},&quot;rotate&quot;:-0.5840923538672932,&quot;skewX&quot;:0,&quot;scale&quot;:{&quot;x&quot;:1,&quot;y&quot;:1}},&quot;type&quot;:&quot;FIGURE_OBJECT&quot;,&quot;id&quot;:&quot;2fdaaab3-ba10-4691-9d8e-b192d051b4d5&quot;,&quot;parent&quot;:{&quot;type&quot;:&quot;CHILD&quot;,&quot;parentId&quot;:&quot;95594cc5-c361-45f4-a66b-ce083fb84c43&quot;,&quot;order&quot;:&quot;9&quot;},&quot;name&quot;:&quot;Ligand (with alkane chain, fluorescent, schematic)&quot;,&quot;displayName&quot;:&quot;Ligand (with alkane chain, fluorescent, schematic)&quot;,&quot;source&quot;:{&quot;id&quot;:&quot;673d07b5e1febfd887462ba6&quot;,&quot;type&quot;:&quot;ASSETS&quot;},&quot;isPremium&quot;:true},&quot;454af3cf-7b88-4ad5-9183-310bcfd390a9&quot;:{&quot;type&quot;:&quot;FIGURE_OBJECT&quot;,&quot;id&quot;:&quot;454af3cf-7b88-4ad5-9183-310bcfd390a9&quot;,&quot;relativeTransform&quot;:{&quot;translate&quot;:{&quot;x&quot;:-22.891488097932356,&quot;y&quot;:8.474184626063794},&quot;rotate&quot;:1.5707963267948986},&quot;opacity&quot;:1,&quot;path&quot;:{&quot;type&quot;:&quot;POLY_LINE&quot;,&quot;points&quot;:[{&quot;x&quot;:-12.704180191231485,&quot;y&quot;:-14.297781616019886},{&quot;x&quot;:-13.947966896824857,&quot;y&quot;:-14.989681503192134},{&quot;x&quot;:-15.177225419823621,&quot;y&quot;:-14.297781616019886},{&quot;x&quot;:-16.348371212443944,&quot;y&quot;:-15.04559260518585},{&quot;x&quot;:-17.490460639875067,&quot;y&quot;:-14.297781616019886},{&quot;x&quot;:-18.804505448407284,&quot;y&quot;:-14.991978127673947},{&quot;x&quot;:-20.029673136110688,&quot;y&quot;:-14.31944443420781},{&quot;x&quot;:-21.253867299289205,&quot;y&quot;:-15.034261182968063},{&quot;x&quot;:-22.43460504180811,&quot;y&quot;:-14.35992024985331}],&quot;closed&quot;:false},&quot;pathStyles&quot;:[{&quot;type&quot;:&quot;FILL&quot;,&quot;fillStyle&quot;:&quot;rgba(0,0,0,0)&quot;},{&quot;type&quot;:&quot;STROKE&quot;,&quot;strokeStyle&quot;:&quot;rgba(149, 122, 42, 1)&quot;,&quot;lineWidth&quot;:0.2577821877243511,&quot;lineJoin&quot;:&quot;round&quot;,&quot;dashArray&quot;:[0]}],&quot;isLocked&quot;:false,&quot;parent&quot;:{&quot;type&quot;:&quot;CHILD&quot;,&quot;parentId&quot;:&quot;2fdaaab3-ba10-4691-9d8e-b192d051b4d5&quot;,&quot;order&quot;:&quot;5&quot;},&quot;connectorInfo&quot;:{&quot;connectedObjects&quot;:[],&quot;type&quot;:&quot;LINE&quot;,&quot;offset&quot;:{&quot;x&quot;:0,&quot;y&quot;:0},&quot;bending&quot;:0.1,&quot;firstElementIsHead&quot;:false,&quot;customized&quot;:true}},&quot;1e13dd7c-a9be-47aa-9171-36b714be4ffd&quot;:{&quot;type&quot;:&quot;FIGURE_OBJECT&quot;,&quot;id&quot;:&quot;1e13dd7c-a9be-47aa-9171-36b714be4ffd&quot;,&quot;parent&quot;:{&quot;type&quot;:&quot;CHILD&quot;,&quot;parentId&quot;:&quot;2fdaaab3-ba10-4691-9d8e-b192d051b4d5&quot;,&quot;order&quot;:&quot;2&quot;},&quot;relativeTransform&quot;:{&quot;translate&quot;:{&quot;x&quot;:35.62018236692875,&quot;y&quot;:15.10454322809331},&quot;rotate&quot;:0.5565353883414804}},&quot;ffc67976-2c19-46df-be0c-6812ecbb0694&quot;:{&quot;type&quot;:&quot;FIGURE_OBJECT&quot;,&quot;id&quot;:&quot;ffc67976-2c19-46df-be0c-6812ecbb0694&quot;,&quot;relativeTransform&quot;:{&quot;translate&quot;:{&quot;x&quot;:-57.18993215713432,&quot;y&quot;:-6.681220565028215},&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05&quot;}},&quot;f39bee0f-32b5-477f-bfe6-f51c0dd71079&quot;:{&quot;type&quot;:&quot;FIGURE_OBJECT&quot;,&quot;id&quot;:&quot;f39bee0f-32b5-477f-bfe6-f51c0dd71079&quot;,&quot;relativeTransform&quot;:{&quot;translate&quot;:{&quot;x&quot;:-54.35416491744446,&quot;y&quot;:-6.681291757315102},&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2&quot;}},&quot;b8579d41-2d0c-4292-b284-c15546c98641&quot;:{&quot;type&quot;:&quot;FIGURE_OBJECT&quot;,&quot;id&quot;:&quot;b8579d41-2d0c-4292-b284-c15546c98641&quot;,&quot;relativeTransform&quot;:{&quot;translate&quot;:{&quot;x&quot;:-51.520538244972805,&quot;y&quot;:-6.681314438707528},&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3&quot;}},&quot;b78b2c2e-67eb-4116-99f1-103bc4fd50f0&quot;:{&quot;type&quot;:&quot;FIGURE_OBJECT&quot;,&quot;id&quot;:&quot;b78b2c2e-67eb-4116-99f1-103bc4fd50f0&quot;,&quot;relativeTransform&quot;:{&quot;translate&quot;:{&quot;x&quot;:-54.20240512701472,&quot;y&quot;:-2.2240637919995665},&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55&quot;}},&quot;5881cdd3-73d6-4986-a080-3055674861c0&quot;:{&quot;type&quot;:&quot;FIGURE_OBJECT&quot;,&quot;id&quot;:&quot;5881cdd3-73d6-4986-a080-3055674861c0&quot;,&quot;relativeTransform&quot;:{&quot;translate&quot;:{&quot;x&quot;:0,&quot;y&quot;:0},&quot;rotate&quot;:0},&quot;opacity&quot;:1,&quot;path&quot;:{&quot;type&quot;:&quot;POLY_LINE&quot;,&quot;points&quot;:[{&quot;x&quot;:-54.29748180463001,&quot;y&quot;:-5.016492702952315},{&quot;x&quot;:-54.24893431035103,&quot;y&quot;:-3.882911137453447}],&quot;closed&quot;:false},&quot;pathStyles&quot;:[{&quot;type&quot;:&quot;FILL&quot;,&quot;fillStyle&quot;:&quot;rgba(0,0,0,0)&quot;},{&quot;type&quot;:&quot;STROKE&quot;,&quot;strokeStyle&quot;:&quot;rgba(149, 122, 42, 1)&quot;,&quot;lineWidth&quot;:0.25778218772435096,&quot;lineJoin&quot;:&quot;round&quot;}],&quot;isLocked&quot;:false,&quot;parent&quot;:{&quot;type&quot;:&quot;CHILD&quot;,&quot;parentId&quot;:&quot;1e13dd7c-a9be-47aa-9171-36b714be4ffd&quot;,&quot;order&quot;:&quot;7&quot;},&quot;connectorInfo&quot;:{&quot;connectedObjects&quot;:[{&quot;objectId&quot;:&quot;e8bffa76-bbd4-44c9-8ae2-0ca62d526eaf&quot;,&quot;coordinates&quot;:{&quot;x&quot;:0.5,&quot;y&quot;:1}}],&quot;type&quot;:&quot;LINE&quot;,&quot;offset&quot;:{&quot;x&quot;:0,&quot;y&quot;:0},&quot;bending&quot;:0.1,&quot;firstElementIsHead&quot;:true,&quot;customized&quot;:false}},&quot;a02e1f8b-6a0b-43f6-ac28-a4eba4c808aa&quot;:{&quot;type&quot;:&quot;FIGURE_OBJECT&quot;,&quot;id&quot;:&quot;a02e1f8b-6a0b-43f6-ac28-a4eba4c808aa&quot;,&quot;relativeTransform&quot;:{&quot;translate&quot;:{&quot;x&quot;:-57.18993215713432,&quot;y&quot;:-6.681220565028215},&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1&quot;}},&quot;0bab0a20-6a00-4bc2-ac55-50fb34f6e415&quot;:{&quot;type&quot;:&quot;FIGURE_OBJECT&quot;,&quot;id&quot;:&quot;0bab0a20-6a00-4bc2-ac55-50fb34f6e415&quot;,&quot;relativeTransform&quot;:{&quot;translate&quot;:{&quot;x&quot;:-54.35416491744446,&quot;y&quot;:-6.681291757315102},&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25&quot;}},&quot;ee2d230d-e785-4970-b6fd-f3b40615d073&quot;:{&quot;type&quot;:&quot;FIGURE_OBJECT&quot;,&quot;id&quot;:&quot;ee2d230d-e785-4970-b6fd-f3b40615d073&quot;,&quot;relativeTransform&quot;:{&quot;translate&quot;:{&quot;x&quot;:-51.520538244972805,&quot;y&quot;:-6.681314438707528},&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5&quot;}},&quot;45fd00ab-48df-4033-b005-7d8b758063ff&quot;:{&quot;type&quot;:&quot;FIGURE_OBJECT&quot;,&quot;id&quot;:&quot;45fd00ab-48df-4033-b005-7d8b758063ff&quot;,&quot;relativeTransform&quot;:{&quot;translate&quot;:{&quot;x&quot;:-54.20240512701472,&quot;y&quot;:-2.2240637919995665},&quot;rotate&quot;:0,&quot;skewX&quot;:0.03464080755943454},&quot;opacity&quot;:1,&quot;path&quot;:{&quot;type&quot;:&quot;STAR_POLY&quot;,&quot;size&quot;:{&quot;x&quot;:3.2713116131109747,&quot;y&quot;:3.3295981087255777},&quot;startAngle&quot;:-1.5707963267948966,&quot;corners&quot;:6,&quot;cornerRounding&quot;:{&quot;type&quot;:&quot;ARC_LENGTH&quot;,&quot;global&quot;:0}},&quot;pathStyles&quot;:[{&quot;type&quot;:&quot;FILL&quot;,&quot;fillStyle&quot;:&quot;rgba(246, 244, 214, 1)&quot;},{&quot;type&quot;:&quot;STROKE&quot;,&quot;strokeStyle&quot;:&quot;rgba(149, 122, 42, 1)&quot;,&quot;lineWidth&quot;:0.25778218772435096,&quot;lineJoin&quot;:&quot;round&quot;}],&quot;isLocked&quot;:false,&quot;parent&quot;:{&quot;type&quot;:&quot;CHILD&quot;,&quot;parentId&quot;:&quot;1e13dd7c-a9be-47aa-9171-36b714be4ffd&quot;,&quot;order&quot;:&quot;6&quot;}},&quot;cc6d5b8b-9bf1-4ae1-880b-12de41dbc9a4&quot;:{&quot;type&quot;:&quot;FIGURE_OBJECT&quot;,&quot;id&quot;:&quot;cc6d5b8b-9bf1-4ae1-880b-12de41dbc9a4&quot;,&quot;relativeTransform&quot;:{&quot;translate&quot;:{&quot;x&quot;:0,&quot;y&quot;:0},&quot;rotate&quot;:0},&quot;opacity&quot;:1,&quot;path&quot;:{&quot;type&quot;:&quot;POLY_LINE&quot;,&quot;points&quot;:[{&quot;x&quot;:-54.29748180463001,&quot;y&quot;:-5.016492702952315},{&quot;x&quot;:-54.24893431035103,&quot;y&quot;:-3.882911137453447}],&quot;closed&quot;:false},&quot;pathStyles&quot;:[{&quot;type&quot;:&quot;FILL&quot;,&quot;fillStyle&quot;:&quot;rgba(0,0,0,0)&quot;},{&quot;type&quot;:&quot;STROKE&quot;,&quot;strokeStyle&quot;:&quot;rgba(149, 122, 42, 1)&quot;,&quot;lineWidth&quot;:0.25778218772435096,&quot;lineJoin&quot;:&quot;round&quot;}],&quot;isLocked&quot;:false,&quot;parent&quot;:{&quot;type&quot;:&quot;CHILD&quot;,&quot;parentId&quot;:&quot;1e13dd7c-a9be-47aa-9171-36b714be4ffd&quot;,&quot;order&quot;:&quot;8&quot;},&quot;connectorInfo&quot;:{&quot;connectedObjects&quot;:[{&quot;objectId&quot;:&quot;4022b565-153c-43ce-abc4-91a094c3467d&quot;,&quot;coordinates&quot;:{&quot;x&quot;:0.5,&quot;y&quot;:1}}],&quot;type&quot;:&quot;LINE&quot;,&quot;offset&quot;:{&quot;x&quot;:0,&quot;y&quot;:0},&quot;bending&quot;:0.1,&quot;firstElementIsHead&quot;:true,&quot;customized&quot;:false}},&quot;575b8843-0714-44ff-9ca1-23ba7d0fbed0&quot;:{&quot;type&quot;:&quot;FIGURE_OBJECT&quot;,&quot;id&quot;:&quot;575b8843-0714-44ff-9ca1-23ba7d0fbed0&quot;,&quot;relativeTransform&quot;:{&quot;translate&quot;:{&quot;x&quot;:-237.79278243810808,&quot;y&quot;:-31.53101948051946},&quot;rotate&quot;:0},&quot;opacity&quot;:1,&quot;path&quot;:{&quot;type&quot;:&quot;RECT&quot;,&quot;size&quot;:{&quot;x&quot;:293.89668695890543,&quot;y&quot;:255.64446583850946},&quot;cornerRounding&quot;:{&quot;type&quot;:&quot;ARC_LENGTH&quot;,&quot;global&quot;:0}},&quot;pathStyles&quot;:[{&quot;type&quot;:&quot;FILL&quot;,&quot;fillStyle&quot;:&quot;rgba(254, 239, 249, 1)&quot;},{&quot;type&quot;:&quot;STROKE&quot;,&quot;strokeStyle&quot;:&quot;rgba(254, 239, 249, 1)&quot;,&quot;lineWidth&quot;:2,&quot;lineJoin&quot;:&quot;round&quot;}],&quot;isLocked&quot;:false,&quot;parent&quot;:{&quot;type&quot;:&quot;CHILD&quot;,&quot;parentId&quot;:&quot;10f30530-dee5-4487-9c58-001dddc91592&quot;,&quot;order&quot;:&quot;05&quot;},&quot;layout&quot;:{&quot;sizeRatio&quot;:{&quot;x&quot;:0.88,&quot;y&quot;:0.88},&quot;keepAspectRatio&quot;:false}},&quot;d20b506d-aaf9-433d-a1ca-a31eb6808d6f&quot;:{&quot;type&quot;:&quot;FIGURE_OBJECT&quot;,&quot;id&quot;:&quot;d20b506d-aaf9-433d-a1ca-a31eb6808d6f&quot;,&quot;relativeTransform&quot;:{&quot;translate&quot;:{&quot;x&quot;:0,&quot;y&quot;:0},&quot;rotate&quot;:0,&quot;skewX&quot;:0,&quot;scale&quot;:{&quot;x&quot;:1,&quot;y&quot;:1}},&quot;opacity&quot;:1,&quot;path&quot;:{&quot;type&quot;:&quot;POLY_LINE&quot;,&quot;points&quot;:[{&quot;x&quot;:1.7272307521154744,&quot;y&quot;:-20.09197081390633},{&quot;x&quot;:8.013714816772222,&quot;y&quot;:-3.7086216892922037},{&quot;x&quot;:17.215697340181936,&quot;y&quot;:9.376798300009103}],&quot;closed&quot;:false},&quot;pathStyles&quot;:[{&quot;type&quot;:&quot;FILL&quot;,&quot;fillStyle&quot;:&quot;rgba(0,0,0,0)&quot;},{&quot;type&quot;:&quot;STROKE&quot;,&quot;strokeStyle&quot;:&quot;#232323&quot;,&quot;lineWidth&quot;:2,&quot;lineJoin&quot;:&quot;round&quot;}],&quot;pathSmoothing&quot;:{&quot;type&quot;:&quot;CATMULL_SMOOTHING&quot;,&quot;smoothing&quot;:0.2},&quot;isLocked&quot;:false,&quot;parent&quot;:{&quot;type&quot;:&quot;CHILD&quot;,&quot;parentId&quot;:&quot;e76c8390-68f9-4a20-b7f8-201926e8e0cb&quot;,&quot;order&quot;:&quot;9&quot;},&quot;connectorInfo&quot;:{&quot;connectedObjectAtLineEnd&quot;:{&quot;objectId&quot;:&quot;1fb1b185-bd0d-49aa-9e07-03bd41681542&quot;,&quot;coordinates&quot;:{&quot;x&quot;:1,&quot;y&quot;:0.5617991288134832}},&quot;type&quot;:&quot;QUADRATIC&quot;,&quot;offset&quot;:{&quot;x&quot;:0,&quot;y&quot;:0},&quot;bending&quot;:-0.1,&quot;customized&quot;:true}},&quot;53fd6351-4109-47f6-b472-86d90f36ae8c&quot;:{&quot;type&quot;:&quot;FIGURE_OBJECT&quot;,&quot;id&quot;:&quot;53fd6351-4109-47f6-b472-86d90f36ae8c&quot;,&quot;relativeTransform&quot;:{&quot;translate&quot;:{&quot;x&quot;:27.28783115511567,&quot;y&quot;:4.938533223751316},&quot;rotate&quot;:0,&quot;skewX&quot;:0,&quot;scale&quot;:{&quot;x&quot;:1,&quot;y&quot;:1}},&quot;opacity&quot;:1,&quot;path&quot;:{&quot;type&quot;:&quot;ELLIPSE&quot;,&quot;size&quot;:{&quot;x&quot;:89.80187429125468,&quot;y&quot;:71.81358005368942}},&quot;pathStyles&quot;:[{&quot;type&quot;:&quot;FILL&quot;,&quot;fillStyle&quot;:{&quot;type&quot;:&quot;radial&quot;,&quot;colorStops&quot;:{&quot;0&quot;:&quot;rgba(244, 230, 170, 0.85)&quot;,&quot;0.344&quot;:&quot;rgba(255, 255, 255, 0)&quot;}}},{&quot;type&quot;:&quot;STROKE&quot;,&quot;strokeStyle&quot;:&quot;#95AAD3&quot;,&quot;lineWidth&quot;:0,&quot;lineJoin&quot;:&quot;round&quot;}],&quot;isLocked&quot;:false,&quot;parent&quot;:{&quot;type&quot;:&quot;CHILD&quot;,&quot;parentId&quot;:&quot;e76c8390-68f9-4a20-b7f8-201926e8e0cb&quot;,&quot;order&quot;:&quot;95&quot;}},&quot;f12f16a2-ca98-4984-b202-ca1e9815c819&quot;:{&quot;type&quot;:&quot;FIGURE_OBJECT&quot;,&quot;id&quot;:&quot;f12f16a2-ca98-4984-b202-ca1e9815c819&quot;,&quot;relativeTransform&quot;:{&quot;translate&quot;:{&quot;x&quot;:32.33156239806482,&quot;y&quot;:-32.17357259705844},&quot;rotate&quot;:0,&quot;skewX&quot;:0,&quot;scale&quot;:{&quot;x&quot;:1,&quot;y&quot;:1}},&quot;opacity&quot;:1,&quot;path&quot;:{&quot;type&quot;:&quot;RECT&quot;,&quot;size&quot;:{&quot;x&quot;:293.89668695890543,&quot;y&quot;:255.64446583850946},&quot;cornerRounding&quot;:{&quot;type&quot;:&quot;ARC_LENGTH&quot;,&quot;global&quot;:0}},&quot;pathStyles&quot;:[{&quot;type&quot;:&quot;FILL&quot;,&quot;fillStyle&quot;:&quot;rgba(243, 248, 252, 1)&quot;},{&quot;type&quot;:&quot;STROKE&quot;,&quot;strokeStyle&quot;:&quot;rgba(243, 248, 252, 1)&quot;,&quot;lineWidth&quot;:2,&quot;lineJoin&quot;:&quot;round&quot;}],&quot;isLocked&quot;:false,&quot;parent&quot;:{&quot;type&quot;:&quot;CHILD&quot;,&quot;parentId&quot;:&quot;10f30530-dee5-4487-9c58-001dddc91592&quot;,&quot;order&quot;:&quot;1&quot;}},&quot;959766f0-374e-421d-95a7-29008d53e05f&quot;:{&quot;type&quot;:&quot;FIGURE_OBJECT&quot;,&quot;id&quot;:&quot;959766f0-374e-421d-95a7-29008d53e05f&quot;,&quot;name&quot;:&quot;Adult male upper body (anterior, lateral head, hairless)&quot;,&quot;relativeTransform&quot;:{&quot;translate&quot;:{&quot;x&quot;:-326.69457197423026,&quot;y&quot;:5.647317850322111},&quot;rotate&quot;:0,&quot;skewX&quot;:0,&quot;scale&quot;:{&quot;x&quot;:0.7359278298701849,&quot;y&quot;:0.735927829870185}},&quot;opacity&quot;:0.59,&quot;image&quot;:{&quot;url&quot;:&quot;https://icons.biorender.com/biorender/5e8643a2bdcf9f00287e3fe7/20200402195815/image/adult-male-upper-body-male-anterior-lateral-head-hairless.png&quot;,&quot;fallbackUrl&quot;:&quot;https://res.cloudinary.com/dlcjuc3ej/image/upload/v1585857495/nvoxoatyaee5526icvxq.svg#/keystone/api/icons/5e8643a2bdcf9f00287e3fe7/20200402195815/image/adult-male-upper-body-male-anterior-lateral-head-hairless.svg&quot;,&quot;size&quot;:{&quot;x&quot;:352,&quot;y&quot;:409},&quot;isPremium&quot;:false},&quot;source&quot;:{&quot;id&quot;:&quot;5e8643a2bdcf9f00287e3fe7&quot;,&quot;type&quot;:&quot;ASSETS&quot;},&quot;pathStyles&quot;:[{&quot;type&quot;:&quot;FILL&quot;,&quot;fillStyle&quot;:&quot;rgb(0,0,0)&quot;}],&quot;isLocked&quot;:false,&quot;parent&quot;:{&quot;type&quot;:&quot;CHILD&quot;,&quot;parentId&quot;:&quot;e76c8390-68f9-4a20-b7f8-201926e8e0cb&quot;,&quot;order&quot;:&quot;05&quot;}},&quot;3aa3d7d0-0efe-4d2e-9cde-829ee8905b9c&quot;:{&quot;id&quot;:&quot;3aa3d7d0-0efe-4d2e-9cde-829ee8905b9c&quot;,&quot;type&quot;:&quot;FIGURE_OBJECT&quot;,&quot;relativeTransform&quot;:{&quot;translate&quot;:{&quot;x&quot;:0,&quot;y&quot;:0},&quot;rotate&quot;:0,&quot;skewX&quot;:0,&quot;scale&quot;:{&quot;x&quot;:1,&quot;y&quot;:1}},&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258.6290845238368,&quot;y&quot;:22},&quot;targetSize&quot;:{&quot;x&quot;:258.6290845238368,&quot;y&quot;:2.32}},&quot;parent&quot;:{&quot;type&quot;:&quot;CHILD&quot;,&quot;parentId&quot;:&quot;575b8843-0714-44ff-9ca1-23ba7d0fbed0&quot;,&quot;order&quot;:&quot;5&quot;}},&quot;f0255706-3d17-4377-af56-7853f7df072f&quot;:{&quot;id&quot;:&quot;f0255706-3d17-4377-af56-7853f7df072f&quot;,&quot;type&quot;:&quot;FIGURE_OBJECT&quot;,&quot;document&quot;:{&quot;type&quot;:&quot;DOCUMENT_GROUP&quot;,&quot;canvasType&quot;:&quot;SLIDE&quot;,&quot;units&quot;:&quot;in&quot;}}}}"/>
  <p:tag name="TITLE" val="Inhaled drug"/>
  <p:tag name="CREATORNAME" val="Kit Bonin"/>
</p:tagLst>
</file>

<file path=ppt/tags/tag2.xml><?xml version="1.0" encoding="utf-8"?>
<p:tagLst xmlns:a="http://schemas.openxmlformats.org/drawingml/2006/main" xmlns:r="http://schemas.openxmlformats.org/officeDocument/2006/relationships" xmlns:p="http://schemas.openxmlformats.org/presentationml/2006/main">
  <p:tag name="ID" val="69c57c9bf72d56c63112f354"/>
  <p:tag name="TRANSPARENTBACKGROUND" val="false"/>
  <p:tag name="FIGURESLIDEID" val="9aa469b5-0a8b-495e-b5de-e4a22d663ebd"/>
  <p:tag name="DATEINSERTED" val="1774553609698"/>
  <p:tag name="VERSION" val="1774553595186"/>
  <p:tag name="BIOJSON" val="{&quot;id&quot;:&quot;e6d67053-cbcb-4c42-bca5-3f46d5fe7ff1&quot;,&quot;objects&quot;:{&quot;9aa469b5-0a8b-495e-b5de-e4a22d663ebd&quot;:{&quot;id&quot;:&quot;9aa469b5-0a8b-495e-b5de-e4a22d663ebd&quot;,&quot;type&quot;:&quot;FIGURE_OBJECT&quot;,&quot;document&quot;:{&quot;type&quot;:&quot;FIGURE&quot;,&quot;canvasType&quot;:&quot;FIGURE&quot;,&quot;units&quot;:&quot;in&quot;,&quot;title&quot;:&quot;Healthy vs. Diseased Heart (Layout)&quot;},&quot;parent&quot;:{&quot;parentId&quot;:&quot;e6d67053-cbcb-4c42-bca5-3f46d5fe7ff1&quot;,&quot;type&quot;:&quot;DOCUMENT&quot;,&quot;order&quot;:&quot;5&quot;}},&quot;466ef9a9-d4e4-47f8-a4dc-5c015db7105d&quot;:{&quot;id&quot;:&quot;466ef9a9-d4e4-47f8-a4dc-5c015db7105d&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9aa469b5-0a8b-495e-b5de-e4a22d663ebd&quot;,&quot;order&quot;:&quot;5&quot;}},&quot;67071932-6a65-412d-8331-aa187eb9411a&quot;:{&quot;type&quot;:&quot;FIGURE_OBJECT&quot;,&quot;id&quot;:&quot;67071932-6a65-412d-8331-aa187eb9411a&quot;,&quot;name&quot;:&quot;Adult female upper body (anterior)&quot;,&quot;relativeTransform&quot;:{&quot;translate&quot;:{&quot;x&quot;:-266.44273743016765,&quot;y&quot;:-134.62700000000027},&quot;rotate&quot;:0,&quot;skewX&quot;:0,&quot;scale&quot;:{&quot;x&quot;:3.428083435667709,&quot;y&quot;:3.428083435667709}},&quot;opacity&quot;:0.62,&quot;image&quot;:{&quot;url&quot;:&quot;https://icons.cdn.biorender.com/biorender/624cb568a8a6fe002888db85/5e839a502fef720028aa632e.png&quot;,&quot;fallbackUrl&quot;:&quot;sources/icons/624cb568a8a6fe002888db85/5e839a502fef720028aa632e.svg&quot;,&quot;size&quot;:{&quot;x&quot;:323,&quot;y&quot;:358},&quot;isPremium&quot;:false},&quot;source&quot;:{&quot;id&quot;:&quot;5e839a502fef720028aa632e&quot;,&quot;type&quot;:&quot;ASSETS&quot;},&quot;pathStyles&quot;:[{&quot;type&quot;:&quot;FILL&quot;,&quot;fillStyle&quot;:&quot;rgb(0,0,0)&quot;}],&quot;isLocked&quot;:false,&quot;parent&quot;:{&quot;type&quot;:&quot;CHILD&quot;,&quot;parentId&quot;:&quot;9aa469b5-0a8b-495e-b5de-e4a22d663ebd&quot;,&quot;order&quot;:&quot;5&quot;}},&quot;fe46f6a7-a2e3-4e99-bcb8-cbd66baf2aa7&quot;:{&quot;relativeTransform&quot;:{&quot;translate&quot;:{&quot;x&quot;:228.3784916201117,&quot;y&quot;:-72.62699999999981},&quot;rotate&quot;:0,&quot;skewX&quot;:0,&quot;scale&quot;:{&quot;x&quot;:1,&quot;y&quot;:1}},&quot;type&quot;:&quot;FIGURE_OBJECT&quot;,&quot;id&quot;:&quot;fe46f6a7-a2e3-4e99-bcb8-cbd66baf2aa7&quot;,&quot;name&quot;:&quot;Heart (female)&quot;,&quot;displayName&quot;:&quot;Heart (female)&quot;,&quot;opacity&quot;:1,&quot;source&quot;:{&quot;id&quot;:&quot;5f59349548933c52b55c7b8c&quot;,&quot;type&quot;:&quot;ASSETS&quot;},&quot;pathStyles&quot;:[{&quot;type&quot;:&quot;FILL&quot;,&quot;fillStyle&quot;:&quot;rgb(0,0,0)&quot;}],&quot;isLocked&quot;:false,&quot;parent&quot;:{&quot;type&quot;:&quot;CHILD&quot;,&quot;parentId&quot;:&quot;9aa469b5-0a8b-495e-b5de-e4a22d663ebd&quot;,&quot;order&quot;:&quot;8&quot;},&quot;isPremium&quot;:true},&quot;43c04b46-90ce-4d64-ba45-64252ad9e741&quot;:{&quot;type&quot;:&quot;FIGURE_OBJECT&quot;,&quot;id&quot;:&quot;43c04b46-90ce-4d64-ba45-64252ad9e741&quot;,&quot;name&quot;:&quot;Adult female upper body (anterior)&quot;,&quot;relativeTransform&quot;:{&quot;translate&quot;:{&quot;x&quot;:50.155462974470936,&quot;y&quot;:-43.08207541831723},&quot;rotate&quot;:0,&quot;skewX&quot;:0,&quot;scale&quot;:{&quot;x&quot;:3.61104024841753,&quot;y&quot;:3.61104024841753}},&quot;opacity&quot;:1,&quot;image&quot;:{&quot;url&quot;:&quot;https://icons.biorender.com/biorender/5e839a502fef720028aa632e/20200401191511/image/adult-female-upper-body-anterior.png&quot;,&quot;fallbackUrl&quot;:&quot;https://res.cloudinary.com/dlcjuc3ej/image/upload/v1585768511/wwwrxjtopfwkcic6x0jg.svg#/keystone/api/icons/5e839a502fef720028aa632e/20200401191511/image/adult-female-upper-body-anterior.svg&quot;,&quot;size&quot;:{&quot;x&quot;:323,&quot;y&quot;:358},&quot;isPremium&quot;:false},&quot;source&quot;:{&quot;id&quot;:&quot;5e839a502fef720028aa632e&quot;,&quot;type&quot;:&quot;ASSETS&quot;},&quot;pathStyles&quot;:[{&quot;type&quot;:&quot;FILL&quot;,&quot;fillStyle&quot;:&quot;rgb(0,0,0)&quot;}],&quot;isLocked&quot;:false,&quot;parent&quot;:{&quot;type&quot;:&quot;CHILD&quot;,&quot;parentId&quot;:&quot;fe46f6a7-a2e3-4e99-bcb8-cbd66baf2aa7&quot;,&quot;order&quot;:&quot;2&quot;}},&quot;ae43ce8a-5537-46c7-bccc-a5ad183dc680&quot;:{&quot;type&quot;:&quot;FIGURE_OBJECT&quot;,&quot;id&quot;:&quot;ae43ce8a-5537-46c7-bccc-a5ad183dc680&quot;,&quot;name&quot;:&quot;Heart&quot;,&quot;relativeTransform&quot;:{&quot;translate&quot;:{&quot;x&quot;:69.30290175965916,&quot;y&quot;:36.90456924866009},&quot;rotate&quot;:0,&quot;skewX&quot;:0,&quot;scale&quot;:{&quot;x&quot;:1.1224282151381177,&quot;y&quot;:1.1523596342084674}},&quot;opacity&quot;:1,&quot;image&quot;:{&quot;url&quot;:&quot;https://res.cloudinary.com/dlcjuc3ej/image/upload/v1537213535/pqclojobolaau6ni4kvf.svg&quot;,&quot;size&quot;:{&quot;x&quot;:148,&quot;y&quot;:210},&quot;isPremium&quot;:false},&quot;source&quot;:{&quot;id&quot;:&quot;59b930c03ba528001207d297&quot;,&quot;type&quot;:&quot;ASSETS&quot;},&quot;pathStyles&quot;:[{&quot;type&quot;:&quot;FILL&quot;,&quot;fillStyle&quot;:&quot;rgb(0,0,0)&quot;}],&quot;isLocked&quot;:false,&quot;parent&quot;:{&quot;type&quot;:&quot;CHILD&quot;,&quot;parentId&quot;:&quot;fe46f6a7-a2e3-4e99-bcb8-cbd66baf2aa7&quot;,&quot;order&quot;:&quot;5&quot;}},&quot;cafc5ed8-e843-4a94-901c-0d8779f51e22&quot;:{&quot;id&quot;:&quot;cafc5ed8-e843-4a94-901c-0d8779f51e22&quot;,&quot;type&quot;:&quot;FIGURE_OBJECT&quot;,&quot;parent&quot;:{&quot;type&quot;:&quot;CHILD&quot;,&quot;parentId&quot;:&quot;9aa469b5-0a8b-495e-b5de-e4a22d663ebd&quot;,&quot;order&quot;:&quot;3&quot;},&quot;layout&quot;:{&quot;sizeRatio&quot;:{&quot;x&quot;:0.88,&quot;y&quot;:0.88},&quot;keepAspectRatio&quot;:false},&quot;assetId&quot;:&quot;62534bfcdf2807638e2f3da2&quot;,&quot;relativeTransform&quot;:{&quot;translate&quot;:{&quot;x&quot;:-9.438097353553303,&quot;y&quot;:8.855581510858258},&quot;rotate&quot;:0,&quot;skewX&quot;:0,&quot;scale&quot;:{&quot;x&quot;:1,&quot;y&quot;:1}}},&quot;ecc6e717-e09a-4591-9913-44a75ccdab03&quot;:{&quot;type&quot;:&quot;FIGURE_OBJECT&quot;,&quot;id&quot;:&quot;ecc6e717-e09a-4591-9913-44a75ccdab03&quot;,&quot;relativeTransform&quot;:{&quot;translate&quot;:{&quot;x&quot;:249.37592637526006,&quot;y&quot;:-8.855784755467198},&quot;rotate&quot;:0},&quot;opacity&quot;:1,&quot;path&quot;:{&quot;type&quot;:&quot;RECT&quot;,&quot;size&quot;:{&quot;x&quot;:478.12407136485274,&quot;y&quot;:669.9999615380267},&quot;cornerRounding&quot;:{&quot;type&quot;:&quot;ARC_LENGTH&quot;,&quot;global&quot;:0}},&quot;pathStyles&quot;:[{&quot;type&quot;:&quot;FILL&quot;,&quot;fillStyle&quot;:&quot;rgba(238,244,251,1)&quot;},{&quot;type&quot;:&quot;STROKE&quot;,&quot;strokeStyle&quot;:&quot;rgba(0,0,0,0)&quot;,&quot;lineWidth&quot;:2,&quot;lineJoin&quot;:&quot;round&quot;}],&quot;isLocked&quot;:false,&quot;parent&quot;:{&quot;type&quot;:&quot;CHILD&quot;,&quot;parentId&quot;:&quot;cafc5ed8-e843-4a94-901c-0d8779f51e22&quot;,&quot;order&quot;:&quot;4&quot;}},&quot;e513c965-73dc-48fc-816e-917775cc06c1&quot;:{&quot;type&quot;:&quot;FIGURE_OBJECT&quot;,&quot;id&quot;:&quot;e513c965-73dc-48fc-816e-917775cc06c1&quot;,&quot;relativeTransform&quot;:{&quot;translate&quot;:{&quot;x&quot;:-230.62373166815337,&quot;y&quot;:-8.855784755467237},&quot;rotate&quot;:0},&quot;opacity&quot;:1,&quot;path&quot;:{&quot;type&quot;:&quot;RECT&quot;,&quot;size&quot;:{&quot;x&quot;:477.8760713648527,&quot;y&quot;:669.9999615380267},&quot;cornerRounding&quot;:{&quot;type&quot;:&quot;ARC_LENGTH&quot;,&quot;global&quot;:0}},&quot;pathStyles&quot;:[{&quot;type&quot;:&quot;FILL&quot;,&quot;fillStyle&quot;:&quot;rgba(253,238,237,1)&quot;},{&quot;type&quot;:&quot;STROKE&quot;,&quot;strokeStyle&quot;:&quot;rgba(0,0,0,0)&quot;,&quot;lineWidth&quot;:2,&quot;lineJoin&quot;:&quot;round&quot;}],&quot;isLocked&quot;:false,&quot;parent&quot;:{&quot;type&quot;:&quot;CHILD&quot;,&quot;parentId&quot;:&quot;cafc5ed8-e843-4a94-901c-0d8779f51e22&quot;,&quot;order&quot;:&quot;2&quot;}},&quot;50edab9e-89b2-4836-8d65-c97784843085&quot;:{&quot;type&quot;:&quot;FIGURE_OBJECT&quot;,&quot;id&quot;:&quot;50edab9e-89b2-4836-8d65-c97784843085&quot;,&quot;name&quot;:&quot;Heart (myocardial infarction)&quot;,&quot;relativeTransform&quot;:{&quot;translate&quot;:{&quot;x&quot;:-239.7480916148762,&quot;y&quot;:-50.009672807565124},&quot;rotate&quot;:2.4492935982947064e-16,&quot;skewX&quot;:0,&quot;scale&quot;:{&quot;x&quot;:1.1609972637694308,&quot;y&quot;:1.1596449545207785}},&quot;opacity&quot;:1,&quot;image&quot;:{&quot;url&quot;:&quot;https://icons.biorender.com/biorender/5ae1f63b8af57d0014b63c67/20180917193923/image/heart-myocardial-infarction.png&quot;,&quot;fallbackUrl&quot;:&quot;https://res.cloudinary.com/dlcjuc3ej/image/upload/v1537213163/bp5z42auh0nzhskfvrfi.svg#/keystone/api/icons/5ae1f63b8af57d0014b63c67/20180917193923/image/heart-myocardial-infarction.svg&quot;,&quot;size&quot;:{&quot;x&quot;:148,&quot;y&quot;:210},&quot;isPremium&quot;:false,&quot;isPacked&quot;:true},&quot;source&quot;:{&quot;id&quot;:&quot;5ae1f63b8af57d0014b63c67&quot;,&quot;type&quot;:&quot;ASSETS&quot;},&quot;pathStyles&quot;:[{&quot;type&quot;:&quot;FILL&quot;,&quot;fillStyle&quot;:&quot;rgb(0,0,0)&quot;}],&quot;isLocked&quot;:false,&quot;parent&quot;:{&quot;type&quot;:&quot;CHILD&quot;,&quot;parentId&quot;:&quot;9aa469b5-0a8b-495e-b5de-e4a22d663ebd&quot;,&quot;order&quot;:&quot;9&quot;}},&quot;ff38d57a-e391-4170-a8b1-b4f42c0bd1e2&quot;:{&quot;relativeTransform&quot;:{&quot;translate&quot;:{&quot;x&quot;:-118.85199131071636,&quot;y&quot;:-109.42220453774941},&quot;rotate&quot;:-0.23714857963964764,&quot;skewX&quot;:0,&quot;scale&quot;:{&quot;x&quot;:0.9999999999999999,&quot;y&quot;:1}},&quot;type&quot;:&quot;FIGURE_OBJECT&quot;,&quot;id&quot;:&quot;ff38d57a-e391-4170-a8b1-b4f42c0bd1e2&quot;,&quot;name&quot;:&quot;Syringe (with tube)&quot;,&quot;displayName&quot;:&quot;Syringe (with tube)&quot;,&quot;opacity&quot;:1,&quot;source&quot;:{&quot;id&quot;:&quot;5f6a4bf183512900b321f2bb&quot;,&quot;type&quot;:&quot;ASSETS&quot;},&quot;pathStyles&quot;:[{&quot;type&quot;:&quot;FILL&quot;,&quot;fillStyle&quot;:&quot;rgb(0,0,0)&quot;}],&quot;isLocked&quot;:false,&quot;parent&quot;:{&quot;type&quot;:&quot;CHILD&quot;,&quot;parentId&quot;:&quot;9aa469b5-0a8b-495e-b5de-e4a22d663ebd&quot;,&quot;order&quot;:&quot;95&quot;},&quot;isPremium&quot;:true},&quot;36eea251-3426-4b32-af85-012bf7709390&quot;:{&quot;type&quot;:&quot;FIGURE_OBJECT&quot;,&quot;id&quot;:&quot;36eea251-3426-4b32-af85-012bf7709390&quot;,&quot;relativeTransform&quot;:{&quot;translate&quot;:{&quot;x&quot;:-54.87006108825984,&quot;y&quot;:54.93172739856913},&quot;rotate&quot;:0},&quot;opacity&quot;:1,&quot;path&quot;:{&quot;type&quot;:&quot;POLY_LINE&quot;,&quot;points&quot;:[{&quot;x&quot;:39.924595979129656,&quot;y&quot;:-77.03576714219489},{&quot;x&quot;:-14.37539777185582,&quot;y&quot;:-6.494278109744554},{&quot;x&quot;:-39.924595979129656,&quot;y&quot;:77.03576714219474}],&quot;closed&quot;:false},&quot;pathStyles&quot;:[{&quot;type&quot;:&quot;FILL&quot;,&quot;fillStyle&quot;:&quot;rgba(0,0,0,0)&quot;},{&quot;type&quot;:&quot;STROKE&quot;,&quot;strokeStyle&quot;:&quot;rgba(70,69,70,1)&quot;,&quot;lineWidth&quot;:3.4159785798888875,&quot;lineJoin&quot;:&quot;round&quot;}],&quot;pathSmoothing&quot;:{&quot;type&quot;:&quot;CATMULL_SMOOTHING&quot;,&quot;smoothing&quot;:0.2},&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ff38d57a-e391-4170-a8b1-b4f42c0bd1e2&quot;,&quot;order&quot;:&quot;2&quot;}},&quot;ec303cdf-674d-4095-a712-7d09088683fb&quot;:{&quot;type&quot;:&quot;FIGURE_OBJECT&quot;,&quot;id&quot;:&quot;ec303cdf-674d-4095-a712-7d09088683fb&quot;,&quot;relativeTransform&quot;:{&quot;translate&quot;:{&quot;x&quot;:-54.87006108825984,&quot;y&quot;:54.93172739856913},&quot;rotate&quot;:0},&quot;opacity&quot;:1,&quot;path&quot;:{&quot;type&quot;:&quot;POLY_LINE&quot;,&quot;points&quot;:[{&quot;x&quot;:39.924595979129656,&quot;y&quot;:-77.03576714219489},{&quot;x&quot;:-14.37539777185582,&quot;y&quot;:-6.494278109744554},{&quot;x&quot;:-39.924595979129656,&quot;y&quot;:77.03576714219474}],&quot;closed&quot;:false},&quot;pathStyles&quot;:[{&quot;type&quot;:&quot;FILL&quot;,&quot;fillStyle&quot;:&quot;rgba(0,0,0,0)&quot;},{&quot;type&quot;:&quot;STROKE&quot;,&quot;strokeStyle&quot;:&quot;rgba(221,241,245,1)&quot;,&quot;lineWidth&quot;:1.3663914319555548,&quot;lineJoin&quot;:&quot;round&quot;}],&quot;pathSmoothing&quot;:{&quot;type&quot;:&quot;CATMULL_SMOOTHING&quot;,&quot;smoothing&quot;:0.2},&quot;pathMarkers&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ff38d57a-e391-4170-a8b1-b4f42c0bd1e2&quot;,&quot;order&quot;:&quot;5&quot;}},&quot;17a41a5e-06fc-4525-8723-16fbb5498d9b&quot;:{&quot;type&quot;:&quot;FIGURE_OBJECT&quot;,&quot;id&quot;:&quot;17a41a5e-06fc-4525-8723-16fbb5498d9b&quot;,&quot;name&quot;:&quot;Medium-sized syringe (1/2 liquid)&quot;,&quot;relativeTransform&quot;:{&quot;translate&quot;:{&quot;x&quot;:33.91372715205154,&quot;y&quot;:-71.08656462542567},&quot;rotate&quot;:0.7853981633974498,&quot;skewX&quot;:1.8727130840565585e-15,&quot;scale&quot;:{&quot;x&quot;:0.3162943129526753,&quot;y&quot;:0.31629431295267485}},&quot;opacity&quot;:1,&quot;image&quot;:{&quot;url&quot;:&quot;https://icons.biorender.com/biorender/5f64c6525baac1002873dd09/syringe-medium-1-2-liquid.png&quot;,&quot;size&quot;:{&quot;x&quot;:108,&quot;y&quot;:452},&quot;isPremium&quot;:false},&quot;source&quot;:{&quot;id&quot;:&quot;5f6285aa3cbcf9002818a1de&quot;,&quot;type&quot;:&quot;ASSETS&quot;},&quot;pathStyles&quot;:[{&quot;type&quot;:&quot;FILL&quot;,&quot;fillStyle&quot;:&quot;rgb(0,0,0)&quot;}],&quot;isLocked&quot;:false,&quot;parent&quot;:{&quot;type&quot;:&quot;CHILD&quot;,&quot;parentId&quot;:&quot;ff38d57a-e391-4170-a8b1-b4f42c0bd1e2&quot;,&quot;order&quot;:&quot;7&quot;}},&quot;538c8a98-a15f-42b9-a29e-a7450aa6d1b5&quot;:{&quot;type&quot;:&quot;FIGURE_OBJECT&quot;,&quot;id&quot;:&quot;538c8a98-a15f-42b9-a29e-a7450aa6d1b5&quot;,&quot;parent&quot;:{&quot;type&quot;:&quot;CROP&quot;,&quot;parentId&quot;:&quot;ff38d57a-e391-4170-a8b1-b4f42c0bd1e2&quot;,&quot;order&quot;:&quot;5&quot;},&quot;relativeTransform&quot;:{&quot;translate&quot;:{&quot;x&quot;:0.8710745378717054,&quot;y&quot;:-36.599899996782135},&quot;rotate&quot;:6.283185307179586,&quot;skewX&quot;:-9.940086836682457e-17,&quot;scale&quot;:{&quot;x&quot;:-97.37372089520568,&quot;y&quot;:98.81773290966945}},&quot;path&quot;:{&quot;type&quot;:&quot;RECT&quot;,&quot;size&quot;:{&quot;x&quot;:2,&quot;y&quot;:2}},&quot;pathStyles&quot;:[{&quot;type&quot;:&quot;FILL&quot;,&quot;fillStyle&quot;:&quot;#fff&quot;}],&quot;isFrozen&quot;:true},&quot;36ede4e5-e41b-4aef-8bea-75ed00a8985a&quot;:{&quot;type&quot;:&quot;FIGURE_OBJECT&quot;,&quot;id&quot;:&quot;36ede4e5-e41b-4aef-8bea-75ed00a8985a&quot;,&quot;parent&quot;:{&quot;type&quot;:&quot;CHILD&quot;,&quot;parentId&quot;:&quot;9aa469b5-0a8b-495e-b5de-e4a22d663ebd&quot;,&quot;order&quot;:&quot;92&quot;},&quot;relativeTransform&quot;:{&quot;translate&quot;:{&quot;x&quot;:-223.63690029415673,&quot;y&quot;:-7.385670424232444},&quot;rotate&quot;:-1.0836052495255966,&quot;skewX&quot;:0,&quot;scale&quot;:{&quot;x&quot;:1,&quot;y&quot;:1.0000000000000002}}},&quot;f668497e-7757-4b05-ab59-4eea13049183&quot;:{&quot;type&quot;:&quot;FIGURE_OBJECT&quot;,&quot;id&quot;:&quot;f668497e-7757-4b05-ab59-4eea13049183&quot;,&quot;relativeTransform&quot;:{&quot;translate&quot;:{&quot;x&quot;:29.66946967161496,&quot;y&quot;:69.1356519571267},&quot;rotate&quot;:1.7576164782159658},&quot;opacity&quot;:0.34,&quot;path&quot;:{&quot;type&quot;:&quot;POLY_LINE&quot;,&quot;points&quot;:[{&quot;x&quot;:-13.13888468662604,&quot;y&quot;:13.5746098635864},{&quot;x&quot;:-48.552542292484716,&quot;y&quot;:-18.24798269370733},{&quot;x&quot;:-24.04109037720727,&quot;y&quot;:-4.378886633481903},{&quot;x&quot;:-8.634626439868125,&quot;y&quot;:9.314492694367681},{&quot;x&quot;:-6.896489179559646,&quot;y&quot;:18.509799969968952},{&quot;x&quot;:-17.609428138901563,&quot;y&quot;:26.355036689303734},{&quot;x&quot;:-35.85443088079907,&quot;y&quot;:29.803787027888657}],&quot;closed&quot;:true},&quot;pathStyles&quot;:[{&quot;type&quot;:&quot;FILL&quot;,&quot;fillStyle&quot;:&quot;rgba(124, 124, 124, 1)&quot;},{&quot;type&quot;:&quot;STROKE&quot;,&quot;strokeStyle&quot;:&quot;rgba(0,0,0,0)&quot;,&quot;lineWidth&quot;:2.6600149187116204,&quot;lineJoin&quot;:&quot;round&quot;}],&quot;pathSmoothing&quot;:{&quot;type&quot;:&quot;CATMULL_SMOOTHING&quot;,&quot;smoothing&quot;:0.2},&quot;isLocked&quot;:false,&quot;parent&quot;:{&quot;type&quot;:&quot;CHILD&quot;,&quot;parentId&quot;:&quot;36ede4e5-e41b-4aef-8bea-75ed00a8985a&quot;,&quot;order&quot;:&quot;2&quot;},&quot;connectorInfo&quot;:{&quot;connectedObjects&quot;:[],&quot;type&quot;:&quot;CUBIC&quot;,&quot;offset&quot;:{&quot;x&quot;:0,&quot;y&quot;:0},&quot;bending&quot;:0.1,&quot;firstElementIsHead&quot;:true,&quot;customized&quot;:true}},&quot;57b276f1-f836-4074-93bd-933ccc0a15f4&quot;:{&quot;type&quot;:&quot;FIGURE_OBJECT&quot;,&quot;id&quot;:&quot;57b276f1-f836-4074-93bd-933ccc0a15f4&quot;,&quot;parent&quot;:{&quot;type&quot;:&quot;CHILD&quot;,&quot;parentId&quot;:&quot;36ede4e5-e41b-4aef-8bea-75ed00a8985a&quot;,&quot;order&quot;:&quot;5&quot;},&quot;relativeTransform&quot;:{&quot;translate&quot;:{&quot;x&quot;:-3.12978148437797,&quot;y&quot;:10.434423607628288},&quot;rotate&quot;:0}},&quot;e851db30-092a-4987-8470-1ff4fb6f97b4&quot;:{&quot;type&quot;:&quot;FIGURE_OBJECT&quot;,&quot;id&quot;:&quot;e851db30-092a-4987-8470-1ff4fb6f97b4&quot;,&quot;relativeTransform&quot;:{&quot;translate&quot;:{&quot;x&quot;:5.581790848262347,&quot;y&quot;:-2.5603528386113},&quot;rotate&quot;:-0.8991831191531472},&quot;opacity&quot;:0.56,&quot;path&quot;:{&quot;type&quot;:&quot;POLY_LINE&quot;,&quot;points&quot;:[{&quot;x&quot;:-17.789758660082704,&quot;y&quot;:6.144373704846908},{&quot;x&quot;:-54.3639522945743,&quot;y&quot;:-24.782493890759234},{&quot;x&quot;:-20.01347849259305,&quot;y&quot;:-43.888383606049395},{&quot;x&quot;:7.431041961762242,&quot;y&quot;:-33.17119233935158},{&quot;x&quot;:28.365194840663264,&quot;y&quot;:8.798885051479198},{&quot;x&quot;:11.725608845642947,&quot;y&quot;:45.205629451746994},{&quot;x&quot;:-31.429590421425683,&quot;y&quot;:35.704615579527555}],&quot;closed&quot;:true},&quot;pathStyles&quot;:[{&quot;type&quot;:&quot;FILL&quot;,&quot;fillStyle&quot;:&quot;rgba(98,141,86,1)&quot;},{&quot;type&quot;:&quot;STROKE&quot;,&quot;strokeStyle&quot;:&quot;rgba(0,0,0,0)&quot;,&quot;lineWidth&quot;:2.1949233727390034,&quot;lineJoin&quot;:&quot;round&quot;}],&quot;pathSmoothing&quot;:{&quot;type&quot;:&quot;CATMULL_SMOOTHING&quot;,&quot;smoothing&quot;:0.2},&quot;isLocked&quot;:false,&quot;parent&quot;:{&quot;type&quot;:&quot;CHILD&quot;,&quot;parentId&quot;:&quot;57b276f1-f836-4074-93bd-933ccc0a15f4&quot;,&quot;order&quot;:&quot;2&quot;},&quot;connectorInfo&quot;:{&quot;connectedObjects&quot;:[],&quot;type&quot;:&quot;CUBIC&quot;,&quot;offset&quot;:{&quot;x&quot;:0,&quot;y&quot;:0},&quot;bending&quot;:0.1,&quot;firstElementIsHead&quot;:true,&quot;customized&quot;:true}},&quot;b7e43750-fbeb-489b-bedd-80677dba593a&quot;:{&quot;type&quot;:&quot;FIGURE_OBJECT&quot;,&quot;id&quot;:&quot;b7e43750-fbeb-489b-bedd-80677dba593a&quot;,&quot;relativeTransform&quot;:{&quot;translate&quot;:{&quot;x&quot;:9.260156680726949,&quot;y&quot;:2.110487216871344},&quot;rotate&quot;:-0.9501408365334216},&quot;opacity&quot;:0.16,&quot;path&quot;:{&quot;type&quot;:&quot;POLY_LINE&quot;,&quot;points&quot;:[{&quot;x&quot;:-16.088526361328782,&quot;y&quot;:0.49687717004389864},{&quot;x&quot;:-38.32301108726493,&quot;y&quot;:-20.20076059060457},{&quot;x&quot;:-15.64001850006761,&quot;y&quot;:-18.505322943089524},{&quot;x&quot;:-2.7003633985520525,&quot;y&quot;:-10.622699238435722},{&quot;x&quot;:-5.214832185412199,&quot;y&quot;:8.329908309083214},{&quot;x&quot;:-20.490738604623086,&quot;y&quot;:26.59802651668267},{&quot;x&quot;:-25.07249917447171,&quot;y&quot;:20.18906482580762}],&quot;closed&quot;:true},&quot;pathStyles&quot;:[{&quot;type&quot;:&quot;FILL&quot;,&quot;fillStyle&quot;:&quot;rgba(51,90,48,1)&quot;},{&quot;type&quot;:&quot;STROKE&quot;,&quot;strokeStyle&quot;:&quot;rgba(0,0,0,0)&quot;,&quot;lineWidth&quot;:2.1949233727390034,&quot;lineJoin&quot;:&quot;round&quot;}],&quot;pathSmoothing&quot;:{&quot;type&quot;:&quot;CATMULL_SMOOTHING&quot;,&quot;smoothing&quot;:0.2},&quot;isLocked&quot;:false,&quot;parent&quot;:{&quot;type&quot;:&quot;CHILD&quot;,&quot;parentId&quot;:&quot;57b276f1-f836-4074-93bd-933ccc0a15f4&quot;,&quot;order&quot;:&quot;5&quot;},&quot;connectorInfo&quot;:{&quot;connectedObjects&quot;:[],&quot;type&quot;:&quot;CUBIC&quot;,&quot;offset&quot;:{&quot;x&quot;:0,&quot;y&quot;:0},&quot;bending&quot;:0.1,&quot;firstElementIsHead&quot;:true,&quot;customized&quot;:true}},&quot;813c5bc9-ec8b-4365-ad36-ff7cd119ef9e&quot;:{&quot;type&quot;:&quot;FIGURE_OBJECT&quot;,&quot;id&quot;:&quot;813c5bc9-ec8b-4365-ad36-ff7cd119ef9e&quot;,&quot;relativeTransform&quot;:{&quot;translate&quot;:{&quot;x&quot;:-24.9706522431247,&quot;y&quot;:-8.463382642841655},&quot;rotate&quot;:-2.065402521502021},&quot;opacity&quot;:0.4,&quot;path&quot;:{&quot;type&quot;:&quot;POLY_LINE&quot;,&quot;points&quot;:[{&quot;x&quot;:5.3154732914519,&quot;y&quot;:-11.693004304014462},{&quot;x&quot;:-2.4405703718539997,&quot;y&quot;:-23.357358423631304},{&quot;x&quot;:-10.706822436275493,&quot;y&quot;:-34.08935998964848},{&quot;x&quot;:5.301723770706466,&quot;y&quot;:-21.12066407849559},{&quot;x&quot;:16.87586746010828,&quot;y&quot;:0.6097995036346134},{&quot;x&quot;:13.032905291535918,&quot;y&quot;:7.735376560971189},{&quot;x&quot;:9.056323252067303,&quot;y&quot;:-0.5693035487732157}],&quot;closed&quot;:true},&quot;pathStyles&quot;:[{&quot;type&quot;:&quot;FILL&quot;,&quot;fillStyle&quot;:&quot;rgba(244,248,241,1)&quot;},{&quot;type&quot;:&quot;STROKE&quot;,&quot;strokeStyle&quot;:&quot;rgba(0,0,0,0)&quot;,&quot;lineWidth&quot;:2.194923372739003,&quot;lineJoin&quot;:&quot;round&quot;}],&quot;pathSmoothing&quot;:{&quot;type&quot;:&quot;CATMULL_SMOOTHING&quot;,&quot;smoothing&quot;:0.2},&quot;isLocked&quot;:false,&quot;parent&quot;:{&quot;type&quot;:&quot;CHILD&quot;,&quot;parentId&quot;:&quot;57b276f1-f836-4074-93bd-933ccc0a15f4&quot;,&quot;order&quot;:&quot;7&quot;},&quot;connectorInfo&quot;:{&quot;connectedObjects&quot;:[],&quot;type&quot;:&quot;CUBIC&quot;,&quot;offset&quot;:{&quot;x&quot;:0,&quot;y&quot;:0},&quot;bending&quot;:0.1,&quot;firstElementIsHead&quot;:true,&quot;customized&quot;:true}},&quot;658fa4c8-9fd1-4d95-bd5a-0ff5e3a9ac7f&quot;:{&quot;type&quot;:&quot;FIGURE_OBJECT&quot;,&quot;id&quot;:&quot;658fa4c8-9fd1-4d95-bd5a-0ff5e3a9ac7f&quot;,&quot;relativeTransform&quot;:{&quot;translate&quot;:{&quot;x&quot;:-43.12316858638789,&quot;y&quot;:45.99352216433558},&quot;rotate&quot;:1.7576164782159658},&quot;opacity&quot;:0.34,&quot;path&quot;:{&quot;type&quot;:&quot;POLY_LINE&quot;,&quot;points&quot;:[{&quot;x&quot;:-13.13888468662604,&quot;y&quot;:13.5746098635864},{&quot;x&quot;:-32.121104447331994,&quot;y&quot;:-22.978196598896393},{&quot;x&quot;:-20.028058281534555,&quot;y&quot;:-8.92741456397415},{&quot;x&quot;:-8.634626439868125,&quot;y&quot;:9.314492694367681},{&quot;x&quot;:-7.983418375800511,&quot;y&quot;:12.759593599913197},{&quot;x&quot;:-11.667973182296617,&quot;y&quot;:21.983413701329496},{&quot;x&quot;:-24.6855155869688,&quot;y&quot;:24.44404658863307}],&quot;closed&quot;:true},&quot;pathStyles&quot;:[{&quot;type&quot;:&quot;FILL&quot;,&quot;fillStyle&quot;:&quot;rgba(124, 124, 124, 1)&quot;},{&quot;type&quot;:&quot;STROKE&quot;,&quot;strokeStyle&quot;:&quot;rgba(0,0,0,0)&quot;,&quot;lineWidth&quot;:2.6600149187116204,&quot;lineJoin&quot;:&quot;round&quot;}],&quot;pathSmoothing&quot;:{&quot;type&quot;:&quot;CATMULL_SMOOTHING&quot;,&quot;smoothing&quot;:0.2},&quot;isLocked&quot;:false,&quot;parent&quot;:{&quot;type&quot;:&quot;CHILD&quot;,&quot;parentId&quot;:&quot;36ede4e5-e41b-4aef-8bea-75ed00a8985a&quot;,&quot;order&quot;:&quot;7&quot;},&quot;connectorInfo&quot;:{&quot;connectedObjects&quot;:[],&quot;type&quot;:&quot;CUBIC&quot;,&quot;offset&quot;:{&quot;x&quot;:0,&quot;y&quot;:0},&quot;bending&quot;:0.1,&quot;firstElementIsHead&quot;:true,&quot;customized&quot;:true}},&quot;e6d67053-cbcb-4c42-bca5-3f46d5fe7ff1&quot;:{&quot;id&quot;:&quot;e6d67053-cbcb-4c42-bca5-3f46d5fe7ff1&quot;,&quot;type&quot;:&quot;FIGURE_OBJECT&quot;,&quot;document&quot;:{&quot;type&quot;:&quot;DOCUMENT_GROUP&quot;,&quot;canvasType&quot;:&quot;FIGURE&quot;,&quot;units&quot;:&quot;in&quot;}}}}"/>
  <p:tag name="TITLE" val="Heart Repair"/>
  <p:tag name="CREATORNAME" val="Kit Bonin"/>
</p:tagLst>
</file>

<file path=ppt/tags/tag3.xml><?xml version="1.0" encoding="utf-8"?>
<p:tagLst xmlns:a="http://schemas.openxmlformats.org/drawingml/2006/main" xmlns:r="http://schemas.openxmlformats.org/officeDocument/2006/relationships" xmlns:p="http://schemas.openxmlformats.org/presentationml/2006/main">
  <p:tag name="ID" val="63c9922dcbe90577e27ba21a"/>
  <p:tag name="FIGURESLIDEID" val="baad0be5-afd7-43d1-b89e-35abb0576b6f"/>
  <p:tag name="TRANSPARENTBACKGROUND" val="true"/>
  <p:tag name="DATEINSERTED" val="1774551276487"/>
  <p:tag name="BIOJSON" val="{&quot;id&quot;:&quot;36891bce-f9b8-47f7-a975-c46f620ddb10&quot;,&quot;objects&quot;:{&quot;baad0be5-afd7-43d1-b89e-35abb0576b6f&quot;:{&quot;id&quot;:&quot;baad0be5-afd7-43d1-b89e-35abb0576b6f&quot;,&quot;type&quot;:&quot;FIGURE_OBJECT&quot;,&quot;document&quot;:{&quot;type&quot;:&quot;FIGURE&quot;,&quot;canvasType&quot;:&quot;FIGURE&quot;,&quot;units&quot;:&quot;in&quot;,&quot;title&quot;:&quot;Lymphocyte Circulation Pattern&quot;,&quot;aspectRatio&quot;:0},&quot;parent&quot;:{&quot;parentId&quot;:&quot;36891bce-f9b8-47f7-a975-c46f620ddb10&quot;,&quot;type&quot;:&quot;DOCUMENT&quot;,&quot;order&quot;:&quot;5&quot;},&quot;source&quot;:{&quot;id&quot;:&quot;619e623794399100a52ae4ee&quot;,&quot;type&quot;:&quot;TEMPLATES&quot;}},&quot;cec2cf62-8de0-4233-8b85-98da63c5bcb6&quot;:{&quot;id&quot;:&quot;cec2cf62-8de0-4233-8b85-98da63c5bcb6&quot;,&quot;type&quot;:&quot;FIGURE_OBJECT&quot;,&quot;relativeTransform&quot;:{&quot;translate&quot;:{&quot;x&quot;:39.5,&quot;y&quot;:-61},&quot;rotate&quot;:0,&quot;skewX&quot;:0,&quot;scale&quot;:{&quot;x&quot;:1,&quot;y&quot;:1}},&quot;path&quot;:{&quot;type&quot;:&quot;RECT&quot;,&quot;size&quot;:{&quot;x&quot;:859,&quot;y&quot;:634.48}},&quot;pathStyles&quot;:[{&quot;type&quot;:&quot;FILL&quot;,&quot;fillStyle&quot;:&quot;rgba(0,0,0,0)&quot;}],&quot;parent&quot;:{&quot;parentId&quot;:&quot;baad0be5-afd7-43d1-b89e-35abb0576b6f&quot;,&quot;type&quot;:&quot;FRAME&quot;,&quot;order&quot;:&quot;5&quot;}},&quot;f6a907a5-b891-4d0c-9cc2-714d90f17dc1&quot;:{&quot;id&quot;:&quot;f6a907a5-b891-4d0c-9cc2-714d90f17dc1&quot;,&quot;type&quot;:&quot;FIGURE_OBJECT&quot;,&quot;relativeTransform&quot;:{&quot;translate&quot;:{&quot;x&quot;:182.6028569076671,&quot;y&quot;:10.436507969557711},&quot;rotate&quot;:-2.4492935982947064e-16},&quot;text&quot;:{&quot;textData&quot;:{&quot;lineSpacing&quot;:&quot;normal&quot;,&quot;alignment&quot;:&quot;center&quot;,&quot;lines&quot;:[{&quot;runs&quot;:[{&quot;style&quot;:{&quot;fontFamily&quot;:&quot;Roboto&quot;,&quot;fontSize&quot;:18.45677086438796,&quot;color&quot;:&quot;black&quot;,&quot;fontWeight&quot;:&quot;normal&quot;,&quot;fontStyle&quot;:&quot;normal&quot;,&quot;decoration&quot;:&quot;none&quot;,&quot;script&quot;:&quot;none&quot;},&quot;range&quot;:[0,10]}],&quot;text&quot;:&quot;Switch 'on'&quot;,&quot;baseStyle&quot;:{&quot;fontFamily&quot;:&quot;Roboto&quot;,&quot;fontSize&quot;:18.45677086438796,&quot;color&quot;:&quot;black&quot;,&quot;fontWeight&quot;:&quot;normal&quot;,&quot;fontStyle&quot;:&quot;normal&quot;,&quot;decoration&quot;:&quot;none&quot;,&quot;script&quot;:&quot;none&quot;}}],&quot;verticalAlign&quot;:&quot;TOP&quot;,&quot;_lastCaretLocation&quot;:{&quot;lineIndex&quot;:0,&quot;runIndex&quot;:0,&quot;charIndex&quot;:0,&quot;endOfLine&quot;:true}},&quot;format&quot;:&quot;BETTER_TEXT&quot;,&quot;size&quot;:{&quot;x&quot;:109.96502357876413,&quot;y&quot;:24.856151076758383},&quot;targetSize&quot;:{&quot;x&quot;:109.96502357876413,&quot;y&quot;:24.856151076758383},&quot;verticalAlign&quot;:&quot;TOP&quot;},&quot;parent&quot;:{&quot;type&quot;:&quot;CHILD&quot;,&quot;parentId&quot;:&quot;baad0be5-afd7-43d1-b89e-35abb0576b6f&quot;,&quot;order&quot;:&quot;997&quot;},&quot;isLocked&quot;:false},&quot;7d670873-36dc-46fc-ad18-2d52dd33b120&quot;:{&quot;id&quot;:&quot;7d670873-36dc-46fc-ad18-2d52dd33b120&quot;,&quot;type&quot;:&quot;FIGURE_OBJECT&quot;,&quot;relativeTransform&quot;:{&quot;translate&quot;:{&quot;x&quot;:359.7932384371589,&quot;y&quot;:57.47580070295709},&quot;rotate&quot;:-2.4492935982947064e-16},&quot;text&quot;:{&quot;textData&quot;:{&quot;lineSpacing&quot;:&quot;normal&quot;,&quot;alignment&quot;:&quot;center&quot;,&quot;lines&quot;:[{&quot;runs&quot;:[{&quot;style&quot;:{&quot;fontFamily&quot;:&quot;Roboto&quot;,&quot;fontSize&quot;:18.45677086438796,&quot;color&quot;:&quot;black&quot;,&quot;fontWeight&quot;:&quot;normal&quot;,&quot;fontStyle&quot;:&quot;normal&quot;,&quot;decoration&quot;:&quot;none&quot;,&quot;script&quot;:&quot;none&quot;},&quot;range&quot;:[0,10]}],&quot;text&quot;:&quot;Solid tumor&quot;}],&quot;verticalAlign&quot;:&quot;TOP&quot;,&quot;_lastCaretLocation&quot;:{&quot;lineIndex&quot;:0,&quot;runIndex&quot;:-1,&quot;charIndex&quot;:-1,&quot;endOfLine&quot;:true}},&quot;format&quot;:&quot;BETTER_TEXT&quot;,&quot;size&quot;:{&quot;x&quot;:65.13747267197841,&quot;y&quot;:42.85615107675839},&quot;targetSize&quot;:{&quot;x&quot;:65.13747267197841,&quot;y&quot;:42.85615107675839},&quot;verticalAlign&quot;:&quot;TOP&quot;},&quot;parent&quot;:{&quot;type&quot;:&quot;CHILD&quot;,&quot;parentId&quot;:&quot;baad0be5-afd7-43d1-b89e-35abb0576b6f&quot;,&quot;order&quot;:&quot;998&quot;}},&quot;a7f6e350-f97c-4297-92da-7dc64c309ccb&quot;:{&quot;id&quot;:&quot;a7f6e350-f97c-4297-92da-7dc64c309ccb&quot;,&quot;name&quot;:&quot;switch.png&quot;,&quot;type&quot;:&quot;FIGURE_OBJECT&quot;,&quot;relativeTransform&quot;:{&quot;translate&quot;:{&quot;x&quot;:-78.30111121000606,&quot;y&quot;:14.217224397990716},&quot;rotate&quot;:6.283185307179586,&quot;skewX&quot;:0,&quot;scale&quot;:{&quot;x&quot;:-0.2488966299257841,&quot;y&quot;:0.2488966299257841}},&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422e9422-f06f-44d1-8c5c-f1edd64c6df7&quot;,&quot;order&quot;:&quot;5&quot;}},&quot;21da01dc-7941-47e9-89c1-74d76f71eabf&quot;:{&quot;relativeTransform&quot;:{&quot;translate&quot;:{&quot;x&quot;:518.6159602851675,&quot;y&quot;:1429.7493854932877},&quot;rotate&quot;:0},&quot;type&quot;:&quot;FIGURE_OBJECT&quot;,&quot;id&quot;:&quot;21da01dc-7941-47e9-89c1-74d76f71eabf&quot;,&quot;name&quot;:&quot;Circulatory system (female, lymphatic)&quot;,&quot;opacity&quot;:0.2,&quot;source&quot;:{&quot;id&quot;:&quot;607062095cf30a00a610fd8e&quot;,&quot;type&quot;:&quot;ASSETS&quot;},&quot;pathStyles&quot;:[{&quot;type&quot;:&quot;FILL&quot;,&quot;fillStyle&quot;:&quot;rgb(0,0,0)&quot;}],&quot;isLocked&quot;:false,&quot;parent&quot;:{&quot;type&quot;:&quot;CHILD&quot;,&quot;parentId&quot;:&quot;baad0be5-afd7-43d1-b89e-35abb0576b6f&quot;,&quot;order&quot;:&quot;05&quot;},&quot;displayName&quot;:&quot;Circulatory system (female, lymphatic)&quot;,&quot;isPremium&quot;:true},&quot;ad34c50f-2f3c-4bc9-9ea8-3117c209ee96&quot;:{&quot;type&quot;:&quot;FIGURE_OBJECT&quot;,&quot;id&quot;:&quot;ad34c50f-2f3c-4bc9-9ea8-3117c209ee96&quot;,&quot;name&quot;:&quot;Adult female (anterior)&quot;,&quot;relativeTransform&quot;:{&quot;translate&quot;:{&quot;x&quot;:0,&quot;y&quot;:0},&quot;rotate&quot;:0,&quot;skewX&quot;:0,&quot;scale&quot;:{&quot;x&quot;:17.9168487763518,&quot;y&quot;:17.916848776351802}},&quot;opacity&quot;:1,&quot;image&quot;:{&quot;url&quot;:&quot;https://icons.biorender.com/biorender/5e825741163b6b0026dc8d08/20200330204711/image/adult-female-anterior.png&quot;,&quot;size&quot;:{&quot;x&quot;:200,&quot;y&quot;:333},&quot;isPremium&quot;:false,&quot;isPacked&quot;:true},&quot;source&quot;:{&quot;id&quot;:&quot;5e825741163b6b0026dc8d08&quot;,&quot;type&quot;:&quot;ASSETS&quot;},&quot;pathStyles&quot;:[{&quot;type&quot;:&quot;FILL&quot;,&quot;fillStyle&quot;:&quot;rgb(0,0,0)&quot;}],&quot;isLocked&quot;:false,&quot;parent&quot;:{&quot;type&quot;:&quot;CHILD&quot;,&quot;parentId&quot;:&quot;21da01dc-7941-47e9-89c1-74d76f71eabf&quot;,&quot;order&quot;:&quot;2&quot;},&quot;styles&quot;:{&quot;editable&quot;:[{&quot;styleName&quot;:&quot;SATURATE&quot;,&quot;index&quot;:0,&quot;value&quot;:117}]}},&quot;0f7f74a4-6566-47e7-9a13-fb5f49263fe1&quot;:{&quot;type&quot;:&quot;FIGURE_OBJECT&quot;,&quot;id&quot;:&quot;0f7f74a4-6566-47e7-9a13-fb5f49263fe1&quot;,&quot;name&quot;:&quot;Lymphatic system&quot;,&quot;relativeTransform&quot;:{&quot;translate&quot;:{&quot;x&quot;:-15.669748916759582,&quot;y&quot;:-135.4107195478507},&quot;rotate&quot;:0,&quot;skewX&quot;:0,&quot;scale&quot;:{&quot;x&quot;:8.67641148078004,&quot;y&quot;:8.67641148078004}},&quot;opacity&quot;:1,&quot;image&quot;:{&quot;url&quot;:&quot;https://icons.biorender.com/biorender/5a86fe6300399d001460f38b/20201005213510/image/lymphatic-system.png&quot;,&quot;size&quot;:{&quot;x&quot;:300,&quot;y&quot;:532},&quot;isPremium&quot;:false,&quot;isPacked&quot;:true},&quot;source&quot;:{&quot;id&quot;:&quot;5a86fe6300399d001460f38b&quot;,&quot;type&quot;:&quot;ASSETS&quot;},&quot;pathStyles&quot;:[{&quot;type&quot;:&quot;FILL&quot;,&quot;fillStyle&quot;:&quot;rgb(0,0,0)&quot;}],&quot;isLocked&quot;:false,&quot;parent&quot;:{&quot;type&quot;:&quot;CHILD&quot;,&quot;parentId&quot;:&quot;21da01dc-7941-47e9-89c1-74d76f71eabf&quot;,&quot;order&quot;:&quot;5&quot;},&quot;styles&quot;:{&quot;editable&quot;:[{&quot;styleName&quot;:&quot;SATURATE&quot;,&quot;index&quot;:0,&quot;value&quot;:117}]}},&quot;070f7852-aa8b-47e8-b134-dee9c2e67b3e&quot;:{&quot;relativeTransform&quot;:{&quot;translate&quot;:{&quot;x&quot;:520.9671604409893,&quot;y&quot;:1427.810937095352},&quot;rotate&quot;:0},&quot;type&quot;:&quot;FIGURE_OBJECT&quot;,&quot;id&quot;:&quot;070f7852-aa8b-47e8-b134-dee9c2e67b3e&quot;,&quot;name&quot;:&quot;Circulatory system (female)&quot;,&quot;displayName&quot;:&quot;Circulatory system (female)&quot;,&quot;opacity&quot;:0.04,&quot;source&quot;:{&quot;id&quot;:&quot;5e84ebc722959f00aa5c110b&quot;,&quot;type&quot;:&quot;ASSETS&quot;},&quot;pathStyles&quot;:[{&quot;type&quot;:&quot;FILL&quot;,&quot;fillStyle&quot;:&quot;rgb(0,0,0)&quot;}],&quot;isLocked&quot;:false,&quot;parent&quot;:{&quot;type&quot;:&quot;CHILD&quot;,&quot;parentId&quot;:&quot;baad0be5-afd7-43d1-b89e-35abb0576b6f&quot;,&quot;order&quot;:&quot;02&quot;},&quot;isPremium&quot;:true},&quot;7369ebcc-1984-425a-b75c-cbb183a282c8&quot;:{&quot;type&quot;:&quot;FIGURE_OBJECT&quot;,&quot;id&quot;:&quot;7369ebcc-1984-425a-b75c-cbb183a282c8&quot;,&quot;name&quot;:&quot;Adult female (anterior)&quot;,&quot;relativeTransform&quot;:{&quot;translate&quot;:{&quot;x&quot;:0,&quot;y&quot;:0},&quot;rotate&quot;:0,&quot;skewX&quot;:0,&quot;scale&quot;:{&quot;x&quot;:17.933019976447778,&quot;y&quot;:17.933019976447785}},&quot;opacity&quot;:1,&quot;image&quot;:{&quot;url&quot;:&quot;https://icons.biorender.com/biorender/5e825741163b6b0026dc8d08/20200330204711/image/adult-female-anterior.png&quot;,&quot;size&quot;:{&quot;x&quot;:200,&quot;y&quot;:333},&quot;isPremium&quot;:false},&quot;source&quot;:{&quot;id&quot;:&quot;5e825741163b6b0026dc8d08&quot;,&quot;type&quot;:&quot;ASSETS&quot;},&quot;pathStyles&quot;:[{&quot;type&quot;:&quot;FILL&quot;,&quot;fillStyle&quot;:&quot;rgb(0,0,0)&quot;}],&quot;isLocked&quot;:false,&quot;parent&quot;:{&quot;type&quot;:&quot;CHILD&quot;,&quot;parentId&quot;:&quot;070f7852-aa8b-47e8-b134-dee9c2e67b3e&quot;,&quot;order&quot;:&quot;2&quot;},&quot;styles&quot;:{&quot;&quot;:[{&quot;styleName&quot;:&quot;SATURATE&quot;,&quot;index&quot;:0,&quot;value&quot;:117}]}},&quot;8c0d4773-85c3-41c2-9e3e-89f017f08045&quot;:{&quot;type&quot;:&quot;FIGURE_OBJECT&quot;,&quot;id&quot;:&quot;8c0d4773-85c3-41c2-9e3e-89f017f08045&quot;,&quot;name&quot;:&quot;Circulatory system&quot;,&quot;relativeTransform&quot;:{&quot;translate&quot;:{&quot;x&quot;:-30.741761940410257,&quot;y&quot;:333.0768145745403},&quot;rotate&quot;:0,&quot;skewX&quot;:0,&quot;scale&quot;:{&quot;x&quot;:9.57790602388939,&quot;y&quot;:9.755526640190332}},&quot;opacity&quot;:1,&quot;image&quot;:{&quot;url&quot;:&quot;https://icons.biorender.com/biorender/5df5197c8873380004079598/20191215104549/image/circulatory-system.png&quot;,&quot;size&quot;:{&quot;x&quot;:332,&quot;y&quot;:534},&quot;isPremium&quot;:false},&quot;source&quot;:{&quot;id&quot;:&quot;5df5197c8873380004079598&quot;,&quot;type&quot;:&quot;ASSETS&quot;},&quot;pathStyles&quot;:[{&quot;type&quot;:&quot;FILL&quot;,&quot;fillStyle&quot;:&quot;rgb(0,0,0)&quot;}],&quot;isLocked&quot;:false,&quot;parent&quot;:{&quot;type&quot;:&quot;CHILD&quot;,&quot;parentId&quot;:&quot;d46ddecb-fd57-4d77-8d0e-3c59a075836d&quot;,&quot;order&quot;:&quot;5&quot;},&quot;styles&quot;:{&quot;editable&quot;:[{&quot;styleName&quot;:&quot;SATURATE&quot;,&quot;index&quot;:0,&quot;value&quot;:117}]}},&quot;0fdd42a5-7761-4996-b67a-d3c78022a151&quot;:{&quot;type&quot;:&quot;FIGURE_OBJECT&quot;,&quot;id&quot;:&quot;0fdd42a5-7761-4996-b67a-d3c78022a151&quot;,&quot;name&quot;:&quot;Tumor (round) &quot;,&quot;relativeTransform&quot;:{&quot;translate&quot;:{&quot;x&quot;:300.6793244067024,&quot;y&quot;:57.13592006790897},&quot;rotate&quot;:0,&quot;skewX&quot;:0,&quot;scale&quot;:{&quot;x&quot;:0.1468513279133115,&quot;y&quot;:0.1468513279133115}},&quot;opacity&quot;:1,&quot;image&quot;:{&quot;url&quot;:&quot;https://icons.biorender.com/biorender/5d4c36ee4c65360004f9d436/tumor-round.png&quot;,&quot;size&quot;:{&quot;x&quot;:423,&quot;y&quot;:390},&quot;isPremium&quot;:false},&quot;source&quot;:{&quot;id&quot;:&quot;5d4473e2bf0af6000460174c&quot;,&quot;type&quot;:&quot;ASSETS&quot;},&quot;pathStyles&quot;:[{&quot;type&quot;:&quot;FILL&quot;,&quot;fillStyle&quot;:&quot;rgb(0,0,0)&quot;}],&quot;isLocked&quot;:false,&quot;parent&quot;:{&quot;type&quot;:&quot;CHILD&quot;,&quot;parentId&quot;:&quot;baad0be5-afd7-43d1-b89e-35abb0576b6f&quot;,&quot;order&quot;:&quot;99999995&quot;}},&quot;2a04f62e-e5f7-4a81-b947-6d4c68304ab2&quot;:{&quot;type&quot;:&quot;FIGURE_OBJECT&quot;,&quot;id&quot;:&quot;2a04f62e-e5f7-4a81-b947-6d4c68304ab2&quot;,&quot;parent&quot;:{&quot;type&quot;:&quot;CROP&quot;,&quot;parentId&quot;:&quot;070f7852-aa8b-47e8-b134-dee9c2e67b3e&quot;,&quot;order&quot;:&quot;5&quot;},&quot;relativeTransform&quot;:{&quot;translate&quot;:{&quot;x&quot;:-519.7742438482061,&quot;y&quot;:-1426.536417517812},&quot;rotate&quot;:0,&quot;skewX&quot;:0,&quot;scale&quot;:{&quot;x&quot;:503.86368130426536,&quot;y&quot;:378.02458477403434}},&quot;path&quot;:{&quot;type&quot;:&quot;RECT&quot;,&quot;size&quot;:{&quot;x&quot;:2,&quot;y&quot;:2}},&quot;pathStyles&quot;:[{&quot;type&quot;:&quot;FILL&quot;,&quot;fillStyle&quot;:&quot;#fff&quot;}],&quot;isFrozen&quot;:true},&quot;e37d1be6-1b0f-49ae-b6c5-8ff2811f0774&quot;:{&quot;type&quot;:&quot;FIGURE_OBJECT&quot;,&quot;id&quot;:&quot;e37d1be6-1b0f-49ae-b6c5-8ff2811f0774&quot;,&quot;parent&quot;:{&quot;type&quot;:&quot;CROP&quot;,&quot;parentId&quot;:&quot;21da01dc-7941-47e9-89c1-74d76f71eabf&quot;,&quot;order&quot;:&quot;5&quot;},&quot;relativeTransform&quot;:{&quot;translate&quot;:{&quot;x&quot;:-520.1925999988111,&quot;y&quot;:-1427.4837832422118},&quot;rotate&quot;:0,&quot;skewX&quot;:0,&quot;scale&quot;:{&quot;x&quot;:506.4021302666368,&quot;y&quot;:378.4825329220757}},&quot;path&quot;:{&quot;type&quot;:&quot;RECT&quot;,&quot;size&quot;:{&quot;x&quot;:2,&quot;y&quot;:2}},&quot;pathStyles&quot;:[{&quot;type&quot;:&quot;FILL&quot;,&quot;fillStyle&quot;:&quot;#fff&quot;}],&quot;isFrozen&quot;:true},&quot;d46ddecb-fd57-4d77-8d0e-3c59a075836d&quot;:{&quot;type&quot;:&quot;FIGURE_OBJECT&quot;,&quot;id&quot;:&quot;d46ddecb-fd57-4d77-8d0e-3c59a075836d&quot;,&quot;parent&quot;:{&quot;type&quot;:&quot;CHILD&quot;,&quot;parentId&quot;:&quot;070f7852-aa8b-47e8-b134-dee9c2e67b3e&quot;,&quot;order&quot;:&quot;5&quot;},&quot;relativeTransform&quot;:{&quot;translate&quot;:{&quot;x&quot;:0,&quot;y&quot;:0},&quot;rotate&quot;:0}},&quot;b0c1fd18-9597-4850-b914-f4175d629eda&quot;:{&quot;type&quot;:&quot;FIGURE_OBJECT&quot;,&quot;id&quot;:&quot;b0c1fd18-9597-4850-b914-f4175d629eda&quot;,&quot;parent&quot;:{&quot;type&quot;:&quot;CROP&quot;,&quot;parentId&quot;:&quot;d46ddecb-fd57-4d77-8d0e-3c59a075836d&quot;,&quot;order&quot;:&quot;5&quot;},&quot;relativeTransform&quot;:{&quot;translate&quot;:{&quot;x&quot;:-30.7417619404103,&quot;y&quot;:-683.0019124002624},&quot;rotate&quot;:0,&quot;skewX&quot;:0,&quot;scale&quot;:{&quot;x&quot;:1589.9323999656388,&quot;y&quot;:1588.6468859560155}},&quot;path&quot;:{&quot;type&quot;:&quot;RECT&quot;,&quot;size&quot;:{&quot;x&quot;:2,&quot;y&quot;:2}},&quot;pathStyles&quot;:[{&quot;type&quot;:&quot;FILL&quot;,&quot;fillStyle&quot;:&quot;#fff&quot;}],&quot;isFrozen&quot;:true},&quot;422e9422-f06f-44d1-8c5c-f1edd64c6df7&quot;:{&quot;type&quot;:&quot;FIGURE_OBJECT&quot;,&quot;id&quot;:&quot;422e9422-f06f-44d1-8c5c-f1edd64c6df7&quot;,&quot;parent&quot;:{&quot;type&quot;:&quot;CHILD&quot;,&quot;parentId&quot;:&quot;baad0be5-afd7-43d1-b89e-35abb0576b6f&quot;,&quot;order&quot;:&quot;999999999998&quot;},&quot;relativeTransform&quot;:{&quot;translate&quot;:{&quot;x&quot;:-210.892417574955,&quot;y&quot;:-243.33375328298212},&quot;rotate&quot;:0},&quot;isLocked&quot;:false},&quot;9e8c25ec-f96b-4d54-af74-557e3f82d0fe&quot;:{&quot;type&quot;:&quot;FIGURE_OBJECT&quot;,&quot;id&quot;:&quot;9e8c25ec-f96b-4d54-af74-557e3f82d0fe&quot;,&quot;parent&quot;:{&quot;type&quot;:&quot;CROP&quot;,&quot;parentId&quot;:&quot;422e9422-f06f-44d1-8c5c-f1edd64c6df7&quot;,&quot;order&quot;:&quot;5&quot;},&quot;relativeTransform&quot;:{&quot;translate&quot;:{&quot;x&quot;:-78.0688869773636,&quot;y&quot;:8.992179163535402},&quot;rotate&quot;:0,&quot;skewX&quot;:0,&quot;scale&quot;:{&quot;x&quot;:15.505416620476533,&quot;y&quot;:19.716792748674337}},&quot;path&quot;:{&quot;type&quot;:&quot;RECT&quot;,&quot;size&quot;:{&quot;x&quot;:2,&quot;y&quot;:2}},&quot;pathStyles&quot;:[{&quot;type&quot;:&quot;FILL&quot;,&quot;fillStyle&quot;:&quot;#fff&quot;}],&quot;isFrozen&quot;:true},&quot;c1ab7c9c-0e29-4be3-97bd-d9025cc125da&quot;:{&quot;type&quot;:&quot;FIGURE_OBJECT&quot;,&quot;id&quot;:&quot;c1ab7c9c-0e29-4be3-97bd-d9025cc125da&quot;,&quot;relativeTransform&quot;:{&quot;translate&quot;:{&quot;x&quot;:0,&quot;y&quot;:0},&quot;rotate&quot;:0,&quot;skewX&quot;:0,&quot;scale&quot;:{&quot;x&quot;:1,&quot;y&quot;:1}},&quot;opacity&quot;:1,&quot;path&quot;:{&quot;type&quot;:&quot;POLY_LINE&quot;,&quot;points&quot;:[{&quot;x&quot;:-212.04254211119502,&quot;y&quot;:-122.00346664989856},{&quot;x&quot;:-90.52053471113925,&quot;y&quot;:-27.736600005978516},{&quot;x&quot;:138.01504174403726,&quot;y&quot;:-76.95625357534504}],&quot;closed&quot;:false},&quot;pathStyles&quot;:[{&quot;type&quot;:&quot;FILL&quot;,&quot;fillStyle&quot;:&quot;rgba(0,0,0,0)&quot;},{&quot;type&quot;:&quot;STROKE&quot;,&quot;strokeStyle&quot;:&quot;#232323&quot;,&quot;lineWidth&quot;:5,&quot;lineJoin&quot;:&quot;round&quot;}],&quot;pathSmoothing&quot;:{&quot;type&quot;:&quot;CATMULL_SMOOTHING&quot;,&quot;smoothing&quot;:0.2},&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7&quot;},&quot;connectorInfo&quot;:{&quot;type&quot;:&quot;QUADRATIC&quot;,&quot;offset&quot;:{&quot;x&quot;:0,&quot;y&quot;:0},&quot;bending&quot;:-0.1,&quot;customized&quot;:true,&quot;connectedObjectAtLineStart&quot;:{&quot;objectId&quot;:&quot;32101dea-d637-4009-8237-b06d0a9299f2&quot;,&quot;coordinates&quot;:{&quot;x&quot;:0.5,&quot;y&quot;:1}}}},&quot;a90f7f6f-2cf4-4eb6-aeee-339e96a78727&quot;:{&quot;relativeTransform&quot;:{&quot;translate&quot;:{&quot;x&quot;:283.65731734390556,&quot;y&quot;:114.40433333333334},&quot;rotate&quot;:0},&quot;type&quot;:&quot;FIGURE_OBJECT&quot;,&quot;id&quot;:&quot;a90f7f6f-2cf4-4eb6-aeee-339e96a78727&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8&quot;},&quot;isPremium&quot;:true},&quot;70786fb3-5568-4889-9a46-ddca05a2f033&quot;:{&quot;type&quot;:&quot;FIGURE_OBJECT&quot;,&quot;id&quot;:&quot;70786fb3-5568-4889-9a46-ddca05a2f033&quot;,&quot;name&quot;:&quot;CAR (extracellular domain)&quot;,&quot;relativeTransform&quot;:{&quot;translate&quot;:{&quot;x&quot;:0.4845811402563467,&quot;y&quot;:-9.575543682155448},&quot;rotate&quot;:0,&quot;skewX&quot;:0,&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1&quot;}},&quot;2e0d3fad-a3d4-4301-afb3-a9dbca4e862f&quot;:{&quot;type&quot;:&quot;FIGURE_OBJECT&quot;,&quot;id&quot;:&quot;2e0d3fad-a3d4-4301-afb3-a9dbca4e862f&quot;,&quot;name&quot;:&quot;CAR (extracellular domain)&quot;,&quot;relativeTransform&quot;:{&quot;translate&quot;:{&quot;x&quot;:0.48458114025634524,&quot;y&quot;:9.575543682155448},&quot;rotate&quot;:3.141592653589793,&quot;skewX&quot;:5.487107671227054e-32,&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2&quot;}},&quot;78de7bf0-611f-4f97-a43b-5b14cff3a81f&quot;:{&quot;type&quot;:&quot;FIGURE_OBJECT&quot;,&quot;id&quot;:&quot;78de7bf0-611f-4f97-a43b-5b14cff3a81f&quot;,&quot;name&quot;:&quot;CAR (extracellular domain)&quot;,&quot;relativeTransform&quot;:{&quot;translate&quot;:{&quot;x&quot;:-7.438811152094801,&quot;y&quot;:-5.845600202451652},&quot;rotate&quot;:-0.9135750593244095,&quot;skewX&quot;:-4.942347212695987e-16,&quot;scale&quot;:{&quot;x&quot;:0.11848912635689081,&quot;y&quot;:0.1184891263568907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3&quot;}},&quot;c826f4f2-d7a7-42f7-ab82-26a77e07c78c&quot;:{&quot;type&quot;:&quot;FIGURE_OBJECT&quot;,&quot;id&quot;:&quot;c826f4f2-d7a7-42f7-ab82-26a77e07c78c&quot;,&quot;name&quot;:&quot;CAR (extracellular domain)&quot;,&quot;relativeTransform&quot;:{&quot;translate&quot;:{&quot;x&quot;:7.722968112258985,&quot;y&quot;:5.854168888196234},&quot;rotate&quot;:2.228017594265384,&quot;skewX&quot;:1.2355868031739978e-16,&quot;scale&quot;:{&quot;x&quot;:0.11848912635689077,&quot;y&quot;:0.1184891263568908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5&quot;}},&quot;0c311bb1-1910-4c96-8138-1883dfc1ddd1&quot;:{&quot;type&quot;:&quot;FIGURE_OBJECT&quot;,&quot;id&quot;:&quot;0c311bb1-1910-4c96-8138-1883dfc1ddd1&quot;,&quot;name&quot;:&quot;CAR (extracellular domain)&quot;,&quot;relativeTransform&quot;:{&quot;translate&quot;:{&quot;x&quot;:-7.8822085367822,&quot;y&quot;:5.464404721972797},&quot;rotate&quot;:-2.174637895013635,&quot;skewX&quot;:-6.177934015869984e-17,&quot;scale&quot;:{&quot;x&quot;:0.11848912635689081,&quot;y&quot;:0.1184891263568908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6&quot;}},&quot;82c543f0-34c1-4c6c-9118-470feb49843a&quot;:{&quot;type&quot;:&quot;FIGURE_OBJECT&quot;,&quot;id&quot;:&quot;82c543f0-34c1-4c6c-9118-470feb49843a&quot;,&quot;name&quot;:&quot;CAR (extracellular domain)&quot;,&quot;relativeTransform&quot;:{&quot;translate&quot;:{&quot;x&quot;:7.882208536782234,&quot;y&quot;:-5.409752788665797},&quot;rotate&quot;:0.966954758576159,&quot;skewX&quot;:-1.853380204760997e-16,&quot;scale&quot;:{&quot;x&quot;:0.11848912635689075,&quot;y&quot;:0.11848912635689081}},&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90f7f6f-2cf4-4eb6-aeee-339e96a78727&quot;,&quot;order&quot;:&quot;7&quot;}},&quot;c992b909-43c3-4b2d-ad31-be5207ba0cf4&quot;:{&quot;id&quot;:&quot;c992b909-43c3-4b2d-ad31-be5207ba0cf4&quot;,&quot;name&quot;:&quot;Lymphocyte (T-cell)&quot;,&quot;type&quot;:&quot;FIGURE_OBJECT&quot;,&quot;relativeTransform&quot;:{&quot;translate&quot;:{&quot;x&quot;:-0.08376240467870394,&quot;y&quot;:-0.03687628202122691},&quot;rotate&quot;:0,&quot;skewX&quot;:0,&quot;scale&quot;:{&quot;x&quot;:0.1614583333333332,&quot;y&quot;:0.16145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a90f7f6f-2cf4-4eb6-aeee-339e96a78727&quot;,&quot;order&quot;:&quot;75&quot;}},&quot;4d549350-4fec-4c66-8f55-aa346ae2d273&quot;:{&quot;relativeTransform&quot;:{&quot;translate&quot;:{&quot;x&quot;:80.94165067723881,&quot;y&quot;:29.210000000000015},&quot;rotate&quot;:0},&quot;type&quot;:&quot;FIGURE_OBJECT&quot;,&quot;id&quot;:&quot;4d549350-4fec-4c66-8f55-aa346ae2d273&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quot;},&quot;isPremium&quot;:true},&quot;b6beec88-bc0c-4576-aab7-e4996571c8fa&quot;:{&quot;type&quot;:&quot;FIGURE_OBJECT&quot;,&quot;id&quot;:&quot;b6beec88-bc0c-4576-aab7-e4996571c8fa&quot;,&quot;name&quot;:&quot;CAR (extracellular domain)&quot;,&quot;relativeTransform&quot;:{&quot;translate&quot;:{&quot;x&quot;:0.4845811402563467,&quot;y&quot;:-9.575543682155448},&quot;rotate&quot;:0,&quot;skewX&quot;:0,&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1&quot;}},&quot;645ca112-60e7-49c6-8c5e-e389f6f79397&quot;:{&quot;type&quot;:&quot;FIGURE_OBJECT&quot;,&quot;id&quot;:&quot;645ca112-60e7-49c6-8c5e-e389f6f79397&quot;,&quot;name&quot;:&quot;CAR (extracellular domain)&quot;,&quot;relativeTransform&quot;:{&quot;translate&quot;:{&quot;x&quot;:0.48458114025634524,&quot;y&quot;:9.575543682155448},&quot;rotate&quot;:3.141592653589793,&quot;skewX&quot;:5.487107671227054e-32,&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2&quot;}},&quot;102b95da-b86d-415b-8608-b98fdc6924c4&quot;:{&quot;type&quot;:&quot;FIGURE_OBJECT&quot;,&quot;id&quot;:&quot;102b95da-b86d-415b-8608-b98fdc6924c4&quot;,&quot;name&quot;:&quot;CAR (extracellular domain)&quot;,&quot;relativeTransform&quot;:{&quot;translate&quot;:{&quot;x&quot;:-7.438811152094801,&quot;y&quot;:-5.845600202451652},&quot;rotate&quot;:-0.9135750593244095,&quot;skewX&quot;:-3.7067604095219906e-16,&quot;scale&quot;:{&quot;x&quot;:0.11848912635689081,&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3&quot;}},&quot;bc44a81a-27df-4bb1-9a10-66c85edde5b5&quot;:{&quot;type&quot;:&quot;FIGURE_OBJECT&quot;,&quot;id&quot;:&quot;bc44a81a-27df-4bb1-9a10-66c85edde5b5&quot;,&quot;name&quot;:&quot;CAR (extracellular domain)&quot;,&quot;relativeTransform&quot;:{&quot;translate&quot;:{&quot;x&quot;:7.722968112258985,&quot;y&quot;:5.854168888196234},&quot;rotate&quot;:2.228017594265384,&quot;skewX&quot;:1.2355868031739978e-16,&quot;scale&quot;:{&quot;x&quot;:0.11848912635689077,&quot;y&quot;:0.1184891263568908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5&quot;}},&quot;85d03fec-e4fe-486a-bf3f-f657a5848f71&quot;:{&quot;type&quot;:&quot;FIGURE_OBJECT&quot;,&quot;id&quot;:&quot;85d03fec-e4fe-486a-bf3f-f657a5848f71&quot;,&quot;name&quot;:&quot;CAR (extracellular domain)&quot;,&quot;relativeTransform&quot;:{&quot;translate&quot;:{&quot;x&quot;:-7.8822085367822,&quot;y&quot;:5.464404721972797},&quot;rotate&quot;:-2.174637895013635,&quot;skewX&quot;:6.177934015869984e-17,&quot;scale&quot;:{&quot;x&quot;:0.11848912635689081,&quot;y&quot;:0.1184891263568908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6&quot;}},&quot;631a358e-eb0e-4f9b-8683-9504b57ba039&quot;:{&quot;type&quot;:&quot;FIGURE_OBJECT&quot;,&quot;id&quot;:&quot;631a358e-eb0e-4f9b-8683-9504b57ba039&quot;,&quot;name&quot;:&quot;CAR (extracellular domain)&quot;,&quot;relativeTransform&quot;:{&quot;translate&quot;:{&quot;x&quot;:7.882208536782234,&quot;y&quot;:-5.409752788665797},&quot;rotate&quot;:0.966954758576159,&quot;skewX&quot;:-1.853380204760997e-16,&quot;scale&quot;:{&quot;x&quot;:0.11848912635689075,&quot;y&quot;:0.11848912635689081}},&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4d549350-4fec-4c66-8f55-aa346ae2d273&quot;,&quot;order&quot;:&quot;7&quot;}},&quot;78b266f6-0f6a-499d-994e-9d032757569f&quot;:{&quot;id&quot;:&quot;78b266f6-0f6a-499d-994e-9d032757569f&quot;,&quot;name&quot;:&quot;Lymphocyte (T-cell)&quot;,&quot;type&quot;:&quot;FIGURE_OBJECT&quot;,&quot;relativeTransform&quot;:{&quot;translate&quot;:{&quot;x&quot;:-0.08376240467870394,&quot;y&quot;:-0.03687628202122691},&quot;rotate&quot;:0,&quot;skewX&quot;:0,&quot;scale&quot;:{&quot;x&quot;:0.1614583333333332,&quot;y&quot;:0.16145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4d549350-4fec-4c66-8f55-aa346ae2d273&quot;,&quot;order&quot;:&quot;75&quot;}},&quot;17ccd6a3-fb3d-4ca1-a963-2b4448fbaed3&quot;:{&quot;type&quot;:&quot;FIGURE_OBJECT&quot;,&quot;id&quot;:&quot;17ccd6a3-fb3d-4ca1-a963-2b4448fbaed3&quot;,&quot;relativeTransform&quot;:{&quot;translate&quot;:{&quot;x&quot;:188.2968909154477,&quot;y&quot;:64.296583237515},&quot;rotate&quot;:-2.2413918291411994,&quot;skewX&quot;:0,&quot;scale&quot;:{&quot;x&quot;:1,&quot;y&quot;:1}},&quot;opacity&quot;:1,&quot;path&quot;:{&quot;type&quot;:&quot;ARC&quot;,&quot;size&quot;:{&quot;x&quot;:222.750902357419,&quot;y&quot;:222.75090235741902},&quot;startAngle&quot;:2.9220288562677985,&quot;sweepAngle&quot;:4.709821616088856,&quot;selectedObjectIds&quot;:[&quot;17ccd6a3-fb3d-4ca1-a963-2b4448fbaed3&quot;]},&quot;pathStyles&quot;:[{&quot;type&quot;:&quot;FILL&quot;,&quot;fillStyle&quot;:&quot;rgba(0,0,0,0)&quot;},{&quot;type&quot;:&quot;STROKE&quot;,&quot;strokeStyle&quot;:&quot;#232323&quot;,&quot;lineWidth&quot;:2.043586260159807,&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97&quot;}},&quot;3620442a-f15f-4875-9845-7f575e1ead93&quot;:{&quot;id&quot;:&quot;3620442a-f15f-4875-9845-7f575e1ead93&quot;,&quot;type&quot;:&quot;FIGURE_OBJECT&quot;,&quot;relativeTransform&quot;:{&quot;translate&quot;:{&quot;x&quot;:182.60285690766705,&quot;y&quot;:66.13850796955775},&quot;rotate&quot;:-2.4492935982947064e-16},&quot;text&quot;:{&quot;textData&quot;:{&quot;lineSpacing&quot;:&quot;normal&quot;,&quot;alignment&quot;:&quot;center&quot;,&quot;lines&quot;:[{&quot;runs&quot;:[{&quot;style&quot;:{&quot;fontFamily&quot;:&quot;Roboto&quot;,&quot;fontSize&quot;:18.45677086438796,&quot;color&quot;:&quot;black&quot;,&quot;fontWeight&quot;:&quot;normal&quot;,&quot;fontStyle&quot;:&quot;normal&quot;,&quot;decoration&quot;:&quot;none&quot;,&quot;script&quot;:&quot;none&quot;},&quot;range&quot;:[0,11]}],&quot;text&quot;:&quot;Switch 'off'&quot;,&quot;baseStyle&quot;:{&quot;fontFamily&quot;:&quot;Roboto&quot;,&quot;fontSize&quot;:18.45677086438796,&quot;color&quot;:&quot;black&quot;,&quot;fontWeight&quot;:&quot;normal&quot;,&quot;fontStyle&quot;:&quot;normal&quot;,&quot;decoration&quot;:&quot;none&quot;,&quot;script&quot;:&quot;none&quot;}}],&quot;verticalAlign&quot;:&quot;TOP&quot;,&quot;_lastCaretLocation&quot;:{&quot;lineIndex&quot;:0,&quot;runIndex&quot;:0,&quot;charIndex&quot;:0,&quot;endOfLine&quot;:true}},&quot;format&quot;:&quot;BETTER_TEXT&quot;,&quot;size&quot;:{&quot;x&quot;:129.96502357876412,&quot;y&quot;:42.85615107675839},&quot;targetSize&quot;:{&quot;x&quot;:129.96502357876412,&quot;y&quot;:42.85615107675839},&quot;verticalAlign&quot;:&quot;TOP&quot;},&quot;parent&quot;:{&quot;type&quot;:&quot;CHILD&quot;,&quot;parentId&quot;:&quot;baad0be5-afd7-43d1-b89e-35abb0576b6f&quot;,&quot;order&quot;:&quot;999999998&quot;}},&quot;18bbd7f3-074b-49d5-83ce-547a6bbbef51&quot;:{&quot;type&quot;:&quot;FIGURE_OBJECT&quot;,&quot;id&quot;:&quot;18bbd7f3-074b-49d5-83ce-547a6bbbef51&quot;,&quot;relativeTransform&quot;:{&quot;translate&quot;:{&quot;x&quot;:-5.5,&quot;y&quot;:208.5},&quot;rotate&quot;:0},&quot;opacity&quot;:0.25,&quot;path&quot;:{&quot;type&quot;:&quot;RECT&quot;,&quot;size&quot;:{&quot;x&quot;:1026,&quot;y&quot;:344},&quot;cornerRounding&quot;:{&quot;type&quot;:&quot;ARC_LENGTH&quot;,&quot;global&quot;:0}},&quot;pathStyles&quot;:[{&quot;type&quot;:&quot;FILL&quot;,&quot;fillStyle&quot;:&quot;rgba(187,187,188,1)&quot;},{&quot;type&quot;:&quot;STROKE&quot;,&quot;strokeStyle&quot;:&quot;rgba(133, 148, 182, 1)&quot;,&quot;lineWidth&quot;:0,&quot;lineJoin&quot;:&quot;round&quot;}],&quot;isLocked&quot;:false,&quot;parent&quot;:{&quot;type&quot;:&quot;CHILD&quot;,&quot;parentId&quot;:&quot;0b07e02c-0b67-493f-a752-2fe7810007ae&quot;,&quot;order&quot;:&quot;5&quot;}},&quot;f781f2cb-0414-4779-b937-f9da2c7129e3&quot;:{&quot;relativeTransform&quot;:{&quot;translate&quot;:{&quot;x&quot;:106.29975567142164,&quot;y&quot;:-67.84299999999993},&quot;rotate&quot;:0},&quot;type&quot;:&quot;FIGURE_OBJECT&quot;,&quot;id&quot;:&quot;f781f2cb-0414-4779-b937-f9da2c7129e3&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quot;},&quot;isPremium&quot;:true},&quot;84e3d005-8cf1-478a-8667-82e1b1ec6a68&quot;:{&quot;type&quot;:&quot;FIGURE_OBJECT&quot;,&quot;id&quot;:&quot;84e3d005-8cf1-478a-8667-82e1b1ec6a68&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1&quot;}},&quot;23ec456b-8f72-4cba-9adc-a719b780e2f8&quot;:{&quot;type&quot;:&quot;FIGURE_OBJECT&quot;,&quot;id&quot;:&quot;23ec456b-8f72-4cba-9adc-a719b780e2f8&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2&quot;}},&quot;37725fde-6970-4bc7-9f2f-51ab5b65c21c&quot;:{&quot;type&quot;:&quot;FIGURE_OBJECT&quot;,&quot;id&quot;:&quot;37725fde-6970-4bc7-9f2f-51ab5b65c21c&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3&quot;}},&quot;9799d3e2-4a1e-4de6-96e5-9fee2d829a85&quot;:{&quot;type&quot;:&quot;FIGURE_OBJECT&quot;,&quot;id&quot;:&quot;9799d3e2-4a1e-4de6-96e5-9fee2d829a85&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5&quot;}},&quot;c5e6c0be-e982-489c-a69d-2c906a6c3160&quot;:{&quot;type&quot;:&quot;FIGURE_OBJECT&quot;,&quot;id&quot;:&quot;c5e6c0be-e982-489c-a69d-2c906a6c3160&quot;,&quot;name&quot;:&quot;CAR (extracellular domain)&quot;,&quot;relativeTransform&quot;:{&quot;translate&quot;:{&quot;x&quot;:-6.356619787727579,&quot;y&quot;:4.406778001590965},&quot;rotate&quot;:-2.174637895013635,&quot;skewX&quot;:9.49919134280169e-17,&quot;scale&quot;:{&quot;x&quot;:0.0955557470620087,&quot;y&quot;:0.09555574706200874}},&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6&quot;}},&quot;f36c7b8e-c427-41f8-827d-3cff1742e5b8&quot;:{&quot;type&quot;:&quot;FIGURE_OBJECT&quot;,&quot;id&quot;:&quot;f36c7b8e-c427-41f8-827d-3cff1742e5b8&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1f2cb-0414-4779-b937-f9da2c7129e3&quot;,&quot;order&quot;:&quot;7&quot;}},&quot;d88da3a8-f823-48d3-ba75-48c627dec47d&quot;:{&quot;id&quot;:&quot;d88da3a8-f823-48d3-ba75-48c627dec47d&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f781f2cb-0414-4779-b937-f9da2c7129e3&quot;,&quot;order&quot;:&quot;75&quot;}},&quot;a0aecb4a-44d3-4d2c-ab66-46093bfda9b1&quot;:{&quot;relativeTransform&quot;:{&quot;translate&quot;:{&quot;x&quot;:299.3005009289075,&quot;y&quot;:-14.064142857142803},&quot;rotate&quot;:0},&quot;type&quot;:&quot;FIGURE_OBJECT&quot;,&quot;id&quot;:&quot;a0aecb4a-44d3-4d2c-ab66-46093bfda9b1&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5&quot;},&quot;isPremium&quot;:true},&quot;c0096a5b-8e3e-466d-95f4-2e38476da2a5&quot;:{&quot;type&quot;:&quot;FIGURE_OBJECT&quot;,&quot;id&quot;:&quot;c0096a5b-8e3e-466d-95f4-2e38476da2a5&quot;,&quot;name&quot;:&quot;CAR (extracellular domain)&quot;,&quot;relativeTransform&quot;:{&quot;translate&quot;:{&quot;x&quot;:0.7034242358559872,&quot;y&quot;:-13.899982764419201},&quot;rotate&quot;:0,&quot;skewX&quot;:0,&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1&quot;}},&quot;dd2f5b60-64e2-406f-b63b-cf121521c84f&quot;:{&quot;type&quot;:&quot;FIGURE_OBJECT&quot;,&quot;id&quot;:&quot;dd2f5b60-64e2-406f-b63b-cf121521c84f&quot;,&quot;name&quot;:&quot;CAR (extracellular domain)&quot;,&quot;relativeTransform&quot;:{&quot;translate&quot;:{&quot;x&quot;:0.7034242358559852,&quot;y&quot;:13.899982764419201},&quot;rotate&quot;:3.141592653589793,&quot;skewX&quot;:5.208010342764639e-32,&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2&quot;}},&quot;76d0ab20-e3e2-442b-bb9a-955bee1db9f3&quot;:{&quot;type&quot;:&quot;FIGURE_OBJECT&quot;,&quot;id&quot;:&quot;76d0ab20-e3e2-442b-bb9a-955bee1db9f3&quot;,&quot;name&quot;:&quot;CAR (extracellular domain)&quot;,&quot;relativeTransform&quot;:{&quot;translate&quot;:{&quot;x&quot;:-10.798274253040843,&quot;y&quot;:-8.485548680978207},&quot;rotate&quot;:-0.9135750593244095,&quot;skewX&quot;:-4.690958687803301e-16,&quot;scale&quot;:{&quot;x&quot;:0.1720003447116157,&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3&quot;}},&quot;87b2ce6e-0604-4893-afa8-138477c66aee&quot;:{&quot;type&quot;:&quot;FIGURE_OBJECT&quot;,&quot;id&quot;:&quot;87b2ce6e-0604-4893-afa8-138477c66aee&quot;,&quot;name&quot;:&quot;CAR (extracellular domain)&quot;,&quot;relativeTransform&quot;:{&quot;translate&quot;:{&quot;x&quot;:11.210760162956594,&quot;y&quot;:8.49798709576873},&quot;rotate&quot;:2.228017594265384,&quot;skewX&quot;:-5.86369835975413e-17,&quot;scale&quot;:{&quot;x&quot;:0.17200034471161565,&quot;y&quot;:0.1720003447116159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5&quot;}},&quot;e47c11ed-48e4-4a0c-948c-e9f6d5ac2e46&quot;:{&quot;type&quot;:&quot;FIGURE_OBJECT&quot;,&quot;id&quot;:&quot;e47c11ed-48e4-4a0c-948c-e9f6d5ac2e46&quot;,&quot;name&quot;:&quot;CAR (extracellular domain)&quot;,&quot;relativeTransform&quot;:{&quot;translate&quot;:{&quot;x&quot;:-11.441915617909647,&quot;y&quot;:7.93220040286374},&quot;rotate&quot;:-2.174637895013635,&quot;skewX&quot;:-1.172739671950825e-16,&quot;scale&quot;:{&quot;x&quot;:0.17200034471161574,&quot;y&quot;:0.17200034471161582}},&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6&quot;}},&quot;c3d967d6-a60a-4332-b7b1-e29ac0618ff1&quot;:{&quot;type&quot;:&quot;FIGURE_OBJECT&quot;,&quot;id&quot;:&quot;c3d967d6-a60a-4332-b7b1-e29ac0618ff1&quot;,&quot;name&quot;:&quot;CAR (extracellular domain)&quot;,&quot;relativeTransform&quot;:{&quot;translate&quot;:{&quot;x&quot;:11.441915617909697,&quot;y&quot;:-7.852866951289061},&quot;rotate&quot;:0.966954758576159,&quot;skewX&quot;:-4.104588851827891e-16,&quot;scale&quot;:{&quot;x&quot;:0.17200034471161565,&quot;y&quot;:0.172000344711615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a0aecb4a-44d3-4d2c-ab66-46093bfda9b1&quot;,&quot;order&quot;:&quot;7&quot;}},&quot;2be46264-2d4e-4427-9c33-1ddb987e06dc&quot;:{&quot;id&quot;:&quot;2be46264-2d4e-4427-9c33-1ddb987e06dc&quot;,&quot;name&quot;:&quot;Lymphocyte (T-cell)&quot;,&quot;type&quot;:&quot;FIGURE_OBJECT&quot;,&quot;relativeTransform&quot;:{&quot;translate&quot;:{&quot;x&quot;:-0.12159058743682832,&quot;y&quot;:-0.05353008680500682},&quot;rotate&quot;:0,&quot;skewX&quot;:0,&quot;scale&quot;:{&quot;x&quot;:0.23437499999999986,&quot;y&quot;:0.23437499999999986}},&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a0aecb4a-44d3-4d2c-ab66-46093bfda9b1&quot;,&quot;order&quot;:&quot;75&quot;}},&quot;986db129-7357-45d2-9122-93592b465cf9&quot;:{&quot;type&quot;:&quot;FIGURE_OBJECT&quot;,&quot;id&quot;:&quot;986db129-7357-45d2-9122-93592b465cf9&quot;,&quot;parent&quot;:{&quot;type&quot;:&quot;CHILD&quot;,&quot;parentId&quot;:&quot;baad0be5-afd7-43d1-b89e-35abb0576b6f&quot;,&quot;order&quot;:&quot;999999999997&quot;},&quot;relativeTransform&quot;:{&quot;translate&quot;:{&quot;x&quot;:-68.60250385934285,&quot;y&quot;:-104.70265273391024},&quot;rotate&quot;:0},&quot;isLocked&quot;:false},&quot;d5b016d1-db3c-43ec-bfe1-d765b9ae2592&quot;:{&quot;id&quot;:&quot;d5b016d1-db3c-43ec-bfe1-d765b9ae2592&quot;,&quot;name&quot;:&quot;switch.png&quot;,&quot;type&quot;:&quot;FIGURE_OBJECT&quot;,&quot;relativeTransform&quot;:{&quot;translate&quot;:{&quot;x&quot;:-72.34417549981526,&quot;y&quot;:13.135616609704764},&quot;rotate&quot;:6.283185307179586,&quot;skewX&quot;:-2.913541094696144e-32,&quot;scale&quot;:{&quot;x&quot;:-0.22996125084828292,&quot;y&quot;:0.2299612508482829}},&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986db129-7357-45d2-9122-93592b465cf9&quot;,&quot;order&quot;:&quot;5&quot;}},&quot;f0fa0c8c-3656-4c04-be1e-8ed7b30923c3&quot;:{&quot;type&quot;:&quot;FIGURE_OBJECT&quot;,&quot;id&quot;:&quot;f0fa0c8c-3656-4c04-be1e-8ed7b30923c3&quot;,&quot;parent&quot;:{&quot;type&quot;:&quot;CROP&quot;,&quot;parentId&quot;:&quot;986db129-7357-45d2-9122-93592b465cf9&quot;,&quot;order&quot;:&quot;5&quot;},&quot;relativeTransform&quot;:{&quot;translate&quot;:{&quot;x&quot;:-72.12961825558233,&quot;y&quot;:8.308078614463598},&quot;rotate&quot;:0,&quot;skewX&quot;:0,&quot;scale&quot;:{&quot;x&quot;:14.32580666934599,&quot;y&quot;:18.216792748674333}},&quot;path&quot;:{&quot;type&quot;:&quot;RECT&quot;,&quot;size&quot;:{&quot;x&quot;:2,&quot;y&quot;:2}},&quot;pathStyles&quot;:[{&quot;type&quot;:&quot;FILL&quot;,&quot;fillStyle&quot;:&quot;#fff&quot;}],&quot;isFrozen&quot;:true},&quot;c9dff40d-1805-43fa-b260-bdc42d3bb4e5&quot;:{&quot;type&quot;:&quot;FIGURE_OBJECT&quot;,&quot;id&quot;:&quot;c9dff40d-1805-43fa-b260-bdc42d3bb4e5&quot;,&quot;parent&quot;:{&quot;type&quot;:&quot;CHILD&quot;,&quot;parentId&quot;:&quot;baad0be5-afd7-43d1-b89e-35abb0576b6f&quot;,&quot;order&quot;:&quot;9999999998&quot;},&quot;relativeTransform&quot;:{&quot;translate&quot;:{&quot;x&quot;:244.19919969425462,&quot;y&quot;:-3.9192340716797105},&quot;rotate&quot;:-2.569244144222303,&quot;skewX&quot;:0,&quot;scale&quot;:{&quot;x&quot;:0.9999999999999999,&quot;y&quot;:1}}},&quot;78d3fdc2-eba5-4b72-b79e-0e6715f3341a&quot;:{&quot;id&quot;:&quot;78d3fdc2-eba5-4b72-b79e-0e6715f3341a&quot;,&quot;name&quot;:&quot;switch.png&quot;,&quot;type&quot;:&quot;FIGURE_OBJECT&quot;,&quot;relativeTransform&quot;:{&quot;translate&quot;:{&quot;x&quot;:-62.7317554130616,&quot;y&quot;:11.39027824516229},&quot;rotate&quot;:6.283185307179586,&quot;skewX&quot;:-1.162451024455625e-31,&quot;scale&quot;:{&quot;x&quot;:-0.1994061421397086,&quot;y&quot;:0.19940614213970856}},&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c9dff40d-1805-43fa-b260-bdc42d3bb4e5&quot;,&quot;order&quot;:&quot;5&quot;}},&quot;72a9a453-418f-490c-9bd2-199905b67461&quot;:{&quot;type&quot;:&quot;FIGURE_OBJECT&quot;,&quot;id&quot;:&quot;72a9a453-418f-490c-9bd2-199905b67461&quot;,&quot;parent&quot;:{&quot;type&quot;:&quot;CROP&quot;,&quot;parentId&quot;:&quot;c9dff40d-1805-43fa-b260-bdc42d3bb4e5&quot;,&quot;order&quot;:&quot;5&quot;},&quot;relativeTransform&quot;:{&quot;translate&quot;:{&quot;x&quot;:-62.54570653664092,&quot;y&quot;:7.204178525696916},&quot;rotate&quot;:0,&quot;skewX&quot;:0,&quot;scale&quot;:{&quot;x&quot;:12.42232693741204,&quot;y&quot;:15.796315034693988}},&quot;path&quot;:{&quot;type&quot;:&quot;RECT&quot;,&quot;size&quot;:{&quot;x&quot;:2,&quot;y&quot;:2}},&quot;pathStyles&quot;:[{&quot;type&quot;:&quot;FILL&quot;,&quot;fillStyle&quot;:&quot;#fff&quot;}],&quot;isFrozen&quot;:true},&quot;214d2155-39f2-4e52-b853-00255563ee71&quot;:{&quot;type&quot;:&quot;FIGURE_OBJECT&quot;,&quot;id&quot;:&quot;214d2155-39f2-4e52-b853-00255563ee71&quot;,&quot;relativeTransform&quot;:{&quot;translate&quot;:{&quot;x&quot;:166.5675513930535,&quot;y&quot;:57.4759640713208},&quot;rotate&quot;:-2.2413918291411994},&quot;opacity&quot;:1,&quot;path&quot;:{&quot;type&quot;:&quot;ARC&quot;,&quot;size&quot;:{&quot;x&quot;:270.1909134590241,&quot;y&quot;:270.19091345902416},&quot;startAngle&quot;:2.7548908695072845,&quot;sweepAngle&quot;:4.87695960284937,&quot;selectedObjectIds&quot;:[&quot;214d2155-39f2-4e52-b853-00255563ee71&quot;]},&quot;pathStyles&quot;:[{&quot;type&quot;:&quot;FILL&quot;,&quot;fillStyle&quot;:&quot;rgba(0,0,0,0)&quot;},{&quot;type&quot;:&quot;STROKE&quot;,&quot;strokeStyle&quot;:&quot;#232323&quot;,&quot;lineWidth&quot;:4,&quot;lineJoin&quot;:&quot;round&quot;}],&quot;pathMarkers&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9995&quot;}},&quot;daea939a-8f06-4ba3-a324-e40281d5774a&quot;:{&quot;type&quot;:&quot;FIGURE_OBJECT&quot;,&quot;id&quot;:&quot;daea939a-8f06-4ba3-a324-e40281d5774a&quot;,&quot;parent&quot;:{&quot;type&quot;:&quot;CHILD&quot;,&quot;parentId&quot;:&quot;baad0be5-afd7-43d1-b89e-35abb0576b6f&quot;,&quot;order&quot;:&quot;99999999997&quot;},&quot;relativeTransform&quot;:{&quot;translate&quot;:{&quot;x&quot;:145.44280101535892,&quot;y&quot;:-98.4815261963419},&quot;rotate&quot;:2.9051519730131874},&quot;isLocked&quot;:false},&quot;b121687a-3bb5-4c16-bf7e-f1bdc424a016&quot;:{&quot;id&quot;:&quot;b121687a-3bb5-4c16-bf7e-f1bdc424a016&quot;,&quot;name&quot;:&quot;switch.png&quot;,&quot;type&quot;:&quot;FIGURE_OBJECT&quot;,&quot;relativeTransform&quot;:{&quot;translate&quot;:{&quot;x&quot;:-34.609125399616836,&quot;y&quot;:6.284019401779249},&quot;rotate&quot;:6.283185307179586,&quot;skewX&quot;:1.5913182918896229e-31,&quot;scale&quot;:{&quot;x&quot;:-0.11001241928151204,&quot;y&quot;:0.11001241928151206}},&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daea939a-8f06-4ba3-a324-e40281d5774a&quot;,&quot;order&quot;:&quot;5&quot;}},&quot;acca47d0-4ac6-4161-bab5-e14faafb9ffb&quot;:{&quot;type&quot;:&quot;FIGURE_OBJECT&quot;,&quot;id&quot;:&quot;acca47d0-4ac6-4161-bab5-e14faafb9ffb&quot;,&quot;parent&quot;:{&quot;type&quot;:&quot;CROP&quot;,&quot;parentId&quot;:&quot;daea939a-8f06-4ba3-a324-e40281d5774a&quot;,&quot;order&quot;:&quot;5&quot;},&quot;relativeTransform&quot;:{&quot;translate&quot;:{&quot;x&quot;:-34.50648218722619,&quot;y&quot;:3.9745471229896028},&quot;rotate&quot;:0,&quot;skewX&quot;:0,&quot;scale&quot;:{&quot;x&quot;:6.8534009275056125,&quot;y&quot;:8.714831018003805}},&quot;path&quot;:{&quot;type&quot;:&quot;RECT&quot;,&quot;size&quot;:{&quot;x&quot;:2,&quot;y&quot;:2}},&quot;pathStyles&quot;:[{&quot;type&quot;:&quot;FILL&quot;,&quot;fillStyle&quot;:&quot;#fff&quot;}],&quot;isFrozen&quot;:true},&quot;329e8c25-6dac-4db2-89c5-922bd721b32a&quot;:{&quot;type&quot;:&quot;FIGURE_OBJECT&quot;,&quot;id&quot;:&quot;329e8c25-6dac-4db2-89c5-922bd721b32a&quot;,&quot;relativeTransform&quot;:{&quot;translate&quot;:{&quot;x&quot;:527.1382334635365,&quot;y&quot;:1582.6833107316818},&quot;rotate&quot;:0.33344103795360014},&quot;opacity&quot;:1,&quot;path&quot;:{&quot;type&quot;:&quot;POLY_LINE&quot;,&quot;points&quot;:[{&quot;x&quot;:-1253.9306904122245,&quot;y&quot;:-1368.054617755162},{&quot;x&quot;:-1102.9772183277535,&quot;y&quot;:-1292.5215193309446},{&quot;x&quot;:-881.4110999504601,&quot;y&quot;:-1413.8291257782462}],&quot;closed&quot;:false},&quot;pathStyles&quot;:[{&quot;type&quot;:&quot;FILL&quot;,&quot;fillStyle&quot;:&quot;rgba(0,0,0,0)&quot;},{&quot;type&quot;:&quot;STROKE&quot;,&quot;strokeStyle&quot;:&quot;#232323&quot;,&quot;lineWidth&quot;:4.999999999999999,&quot;lineJoin&quot;:&quot;round&quot;}],&quot;pathSmoothing&quot;:{&quot;type&quot;:&quot;CATMULL_SMOOTHING&quot;,&quot;smoothing&quot;:0.2},&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9998&quot;},&quot;connectorInfo&quot;:{&quot;connectedObjects&quot;:[],&quot;type&quot;:&quot;QUADRATIC&quot;,&quot;offset&quot;:{&quot;x&quot;:0,&quot;y&quot;:0},&quot;bending&quot;:-0.1,&quot;firstElementIsHead&quot;:true,&quot;customized&quot;:true}},&quot;be9eb234-1002-44e7-8483-d4b220da9d0a&quot;:{&quot;type&quot;:&quot;FIGURE_OBJECT&quot;,&quot;id&quot;:&quot;be9eb234-1002-44e7-8483-d4b220da9d0a&quot;,&quot;relativeTransform&quot;:{&quot;translate&quot;:{&quot;x&quot;:125.69220006350962,&quot;y&quot;:61.60954322374798},&quot;rotate&quot;:-2.2413918291411994},&quot;opacity&quot;:1,&quot;path&quot;:{&quot;type&quot;:&quot;ARC&quot;,&quot;size&quot;:{&quot;x&quot;:342.61627181458016,&quot;y&quot;:342.61627181458016},&quot;startAngle&quot;:2.6750894034398303,&quot;sweepAngle&quot;:4.956761068916824,&quot;selectedObjectIds&quot;:[&quot;be9eb234-1002-44e7-8483-d4b220da9d0a&quot;]},&quot;pathStyles&quot;:[{&quot;type&quot;:&quot;FILL&quot;,&quot;fillStyle&quot;:&quot;rgba(0,0,0,0)&quot;},{&quot;type&quot;:&quot;STROKE&quot;,&quot;strokeStyle&quot;:&quot;#232323&quot;,&quot;lineWidth&quot;:5.0722101262156585,&quot;lineJoin&quot;:&quot;round&quot;}],&quot;pathMarkers&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9999&quot;}},&quot;52f85ee5-e133-4f52-a444-cfdba9e822ca&quot;:{&quot;type&quot;:&quot;FIGURE_OBJECT&quot;,&quot;id&quot;:&quot;52f85ee5-e133-4f52-a444-cfdba9e822ca&quot;,&quot;relativeTransform&quot;:{&quot;translate&quot;:{&quot;x&quot;:0,&quot;y&quot;:0},&quot;rotate&quot;:0,&quot;skewX&quot;:0,&quot;scale&quot;:{&quot;x&quot;:1,&quot;y&quot;:1}},&quot;opacity&quot;:1,&quot;path&quot;:{&quot;type&quot;:&quot;POLY_LINE&quot;,&quot;points&quot;:[{&quot;x&quot;:-212.04254211119502,&quot;y&quot;:-122.00346664989856},{&quot;x&quot;:-81.71023272558267,&quot;y&quot;:-82.20999532088467},{&quot;x&quot;:109.10405235538326,&quot;y&quot;:-110.39765063346522}],&quot;closed&quot;:false},&quot;pathStyles&quot;:[{&quot;type&quot;:&quot;FILL&quot;,&quot;fillStyle&quot;:&quot;rgba(0,0,0,0)&quot;},{&quot;type&quot;:&quot;STROKE&quot;,&quot;strokeStyle&quot;:&quot;#232323&quot;,&quot;lineWidth&quot;:4.5904074833575725,&quot;lineJoin&quot;:&quot;round&quot;}],&quot;pathSmoothing&quot;:{&quot;type&quot;:&quot;CATMULL_SMOOTHING&quot;,&quot;smoothing&quot;:0.2},&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parent&quot;:{&quot;type&quot;:&quot;CHILD&quot;,&quot;parentId&quot;:&quot;baad0be5-afd7-43d1-b89e-35abb0576b6f&quot;,&quot;order&quot;:&quot;999999999995&quot;},&quot;connectorInfo&quot;:{&quot;type&quot;:&quot;QUADRATIC&quot;,&quot;offset&quot;:{&quot;x&quot;:0,&quot;y&quot;:0},&quot;bending&quot;:-0.1,&quot;customized&quot;:true,&quot;connectedObjectAtLineStart&quot;:{&quot;objectId&quot;:&quot;32101dea-d637-4009-8237-b06d0a9299f2&quot;,&quot;coordinates&quot;:{&quot;x&quot;:0.5,&quot;y&quot;:1}}}},&quot;086e5685-a83e-4fb0-9964-f57fb275ec38&quot;:{&quot;relativeTransform&quot;:{&quot;translate&quot;:{&quot;x&quot;:-321.8175130152442,&quot;y&quot;:-281.95650280670725},&quot;rotate&quot;:-0.604396399721315},&quot;type&quot;:&quot;FIGURE_OBJECT&quot;,&quot;id&quot;:&quot;086e5685-a83e-4fb0-9964-f57fb275ec38&quot;,&quot;name&quot;:&quot;Syringe (with needle)&quot;,&quot;displayName&quot;:&quot;Syringe (with needle)&quot;,&quot;opacity&quot;:1,&quot;source&quot;:{&quot;id&quot;:&quot;5f6918040ca05400aee8f898&quot;,&quot;type&quot;:&quot;ASSETS&quot;},&quot;pathStyles&quot;:[{&quot;type&quot;:&quot;FILL&quot;,&quot;fillStyle&quot;:&quot;rgb(0,0,0)&quot;}],&quot;isLocked&quot;:false,&quot;parent&quot;:{&quot;type&quot;:&quot;CHILD&quot;,&quot;parentId&quot;:&quot;baad0be5-afd7-43d1-b89e-35abb0576b6f&quot;,&quot;order&quot;:&quot;999999999997&quot;},&quot;isPremium&quot;:true},&quot;d63784a1-82bb-4216-942e-08f16fa8fc92&quot;:{&quot;type&quot;:&quot;FIGURE_OBJECT&quot;,&quot;id&quot;:&quot;d63784a1-82bb-4216-942e-08f16fa8fc92&quot;,&quot;name&quot;:&quot;Medium-sized syringe (1/2 liquid)&quot;,&quot;relativeTransform&quot;:{&quot;translate&quot;:{&quot;x&quot;:-3.0304090546856185e-14,&quot;y&quot;:-44.7256706411249},&quot;rotate&quot;:0,&quot;skewX&quot;:0,&quot;scale&quot;:{&quot;x&quot;:0.6604967064867,&quot;y&quot;:0.6604967064867}},&quot;opacity&quot;:1,&quot;image&quot;:{&quot;url&quot;:&quot;https://icons.biorender.com/biorender/5f6285aa3cbcf9002818a1de/20200918143803/image/syringe-medium-1-2-liquid.png&quot;,&quot;size&quot;:{&quot;x&quot;:108,&quot;y&quot;:452},&quot;isPremium&quot;:false},&quot;source&quot;:{&quot;id&quot;:&quot;5f6285aa3cbcf9002818a1de&quot;,&quot;type&quot;:&quot;ASSETS&quot;},&quot;pathStyles&quot;:[{&quot;type&quot;:&quot;FILL&quot;,&quot;fillStyle&quot;:&quot;rgb(0,0,0)&quot;}],&quot;isLocked&quot;:false,&quot;parent&quot;:{&quot;type&quot;:&quot;CHILD&quot;,&quot;parentId&quot;:&quot;086e5685-a83e-4fb0-9964-f57fb275ec38&quot;,&quot;order&quot;:&quot;2&quot;}},&quot;32101dea-d637-4009-8237-b06d0a9299f2&quot;:{&quot;type&quot;:&quot;FIGURE_OBJECT&quot;,&quot;id&quot;:&quot;32101dea-d637-4009-8237-b06d0a9299f2&quot;,&quot;name&quot;:&quot;Syringe tip (group)&quot;,&quot;relativeTransform&quot;:{&quot;translate&quot;:{&quot;x&quot;:-0.5679800205416333,&quot;y&quot;:138.46778763683636},&quot;rotate&quot;:0,&quot;skewX&quot;:0,&quot;scale&quot;:{&quot;x&quot;:0.26891108314906936,&quot;y&quot;:0.26891108314906936}},&quot;opacity&quot;:1,&quot;image&quot;:{&quot;url&quot;:&quot;https://icons.biorender.com/biorender/5f60e9b26e7ca6002795e469/20200915162422/image/syringe-tip-group.png&quot;,&quot;size&quot;:{&quot;x&quot;:154,&quot;y&quot;:413},&quot;isPremium&quot;:false},&quot;source&quot;:{&quot;id&quot;:&quot;5f60e9b26e7ca6002795e469&quot;,&quot;type&quot;:&quot;ASSETS&quot;},&quot;pathStyles&quot;:[{&quot;type&quot;:&quot;FILL&quot;,&quot;fillStyle&quot;:&quot;rgb(0,0,0)&quot;}],&quot;isLocked&quot;:false,&quot;parent&quot;:{&quot;type&quot;:&quot;CHILD&quot;,&quot;parentId&quot;:&quot;086e5685-a83e-4fb0-9964-f57fb275ec38&quot;,&quot;order&quot;:&quot;5&quot;}},&quot;4ddd9246-4c8e-45c3-9180-e4343022c796&quot;:{&quot;type&quot;:&quot;FIGURE_OBJECT&quot;,&quot;id&quot;:&quot;4ddd9246-4c8e-45c3-9180-e4343022c796&quot;,&quot;parent&quot;:{&quot;type&quot;:&quot;CHILD&quot;,&quot;parentId&quot;:&quot;baad0be5-afd7-43d1-b89e-35abb0576b6f&quot;,&quot;order&quot;:&quot;999999999999&quot;},&quot;relativeTransform&quot;:{&quot;translate&quot;:{&quot;x&quot;:-72.86246341698012,&quot;y&quot;:-62.717619217552965},&quot;rotate&quot;:0},&quot;isLocked&quot;:false},&quot;3d13cc10-314c-417f-bf57-acbc4eecbe89&quot;:{&quot;id&quot;:&quot;3d13cc10-314c-417f-bf57-acbc4eecbe89&quot;,&quot;name&quot;:&quot;switch.png&quot;,&quot;type&quot;:&quot;FIGURE_OBJECT&quot;,&quot;relativeTransform&quot;:{&quot;translate&quot;:{&quot;x&quot;:-70.358530263085,&quot;y&quot;:12.775080680276115},&quot;rotate&quot;:6.283185307179586,&quot;skewX&quot;:0,&quot;scale&quot;:{&quot;x&quot;:-0.22364945782244916,&quot;y&quot;:0.22364945782244916}},&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4ddd9246-4c8e-45c3-9180-e4343022c796&quot;,&quot;order&quot;:&quot;5&quot;}},&quot;295a6dac-7c44-471f-8e6f-6ed4915840d2&quot;:{&quot;type&quot;:&quot;FIGURE_OBJECT&quot;,&quot;id&quot;:&quot;295a6dac-7c44-471f-8e6f-6ed4915840d2&quot;,&quot;parent&quot;:{&quot;type&quot;:&quot;CROP&quot;,&quot;parentId&quot;:&quot;4ddd9246-4c8e-45c3-9180-e4343022c796&quot;,&quot;order&quot;:&quot;5&quot;},&quot;relativeTransform&quot;:{&quot;translate&quot;:{&quot;x&quot;:-70.14986201498857,&quot;y&quot;:8.08004509810633},&quot;rotate&quot;:0,&quot;skewX&quot;:0,&quot;scale&quot;:{&quot;x&quot;:13.932603352302475,&quot;y&quot;:17.716792748674337}},&quot;path&quot;:{&quot;type&quot;:&quot;RECT&quot;,&quot;size&quot;:{&quot;x&quot;:2,&quot;y&quot;:2}},&quot;pathStyles&quot;:[{&quot;type&quot;:&quot;FILL&quot;,&quot;fillStyle&quot;:&quot;#fff&quot;}],&quot;isFrozen&quot;:true},&quot;03982c3e-6510-4a6f-bd27-1aa6906ab826&quot;:{&quot;type&quot;:&quot;FIGURE_OBJECT&quot;,&quot;id&quot;:&quot;03982c3e-6510-4a6f-bd27-1aa6906ab826&quot;,&quot;parent&quot;:{&quot;type&quot;:&quot;CHILD&quot;,&quot;parentId&quot;:&quot;baad0be5-afd7-43d1-b89e-35abb0576b6f&quot;,&quot;order&quot;:&quot;9999999999995&quot;},&quot;relativeTransform&quot;:{&quot;translate&quot;:{&quot;x&quot;:-64.72138253225467,&quot;y&quot;:-16.82855218483844},&quot;rotate&quot;:0},&quot;isLocked&quot;:false},&quot;2d387620-0543-4f66-ab0a-1f32a5328f6a&quot;:{&quot;id&quot;:&quot;2d387620-0543-4f66-ab0a-1f32a5328f6a&quot;,&quot;name&quot;:&quot;switch.png&quot;,&quot;type&quot;:&quot;FIGURE_OBJECT&quot;,&quot;relativeTransform&quot;:{&quot;translate&quot;:{&quot;x&quot;:-66.38723978962447,&quot;y&quot;:12.054008821418817},&quot;rotate&quot;:6.283185307179586,&quot;skewX&quot;:0,&quot;scale&quot;:{&quot;x&quot;:-0.2110258717707817,&quot;y&quot;:0.21102587177078172}},&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03982c3e-6510-4a6f-bd27-1aa6906ab826&quot;,&quot;order&quot;:&quot;5&quot;}},&quot;a8ef2464-d6e4-4c58-8667-ce157abaf53c&quot;:{&quot;type&quot;:&quot;FIGURE_OBJECT&quot;,&quot;id&quot;:&quot;a8ef2464-d6e4-4c58-8667-ce157abaf53c&quot;,&quot;parent&quot;:{&quot;type&quot;:&quot;CROP&quot;,&quot;parentId&quot;:&quot;03982c3e-6510-4a6f-bd27-1aa6906ab826&quot;,&quot;order&quot;:&quot;5&quot;},&quot;relativeTransform&quot;:{&quot;translate&quot;:{&quot;x&quot;:-66.19034953380105,&quot;y&quot;:7.623978065391794},&quot;rotate&quot;:0,&quot;skewX&quot;:0,&quot;scale&quot;:{&quot;x&quot;:13.146196718215446,&quot;y&quot;:16.716792748674337}},&quot;path&quot;:{&quot;type&quot;:&quot;RECT&quot;,&quot;size&quot;:{&quot;x&quot;:2,&quot;y&quot;:2}},&quot;pathStyles&quot;:[{&quot;type&quot;:&quot;FILL&quot;,&quot;fillStyle&quot;:&quot;#fff&quot;}],&quot;isFrozen&quot;:true},&quot;5066c391-3d73-481e-abfb-31be11c95f3f&quot;:{&quot;type&quot;:&quot;FIGURE_OBJECT&quot;,&quot;id&quot;:&quot;5066c391-3d73-481e-abfb-31be11c95f3f&quot;,&quot;parent&quot;:{&quot;type&quot;:&quot;CHILD&quot;,&quot;parentId&quot;:&quot;baad0be5-afd7-43d1-b89e-35abb0576b6f&quot;,&quot;order&quot;:&quot;9999999999997&quot;},&quot;relativeTransform&quot;:{&quot;translate&quot;:{&quot;x&quot;:-29.270831192154503,&quot;y&quot;:-133.61223898413803},&quot;rotate&quot;:0},&quot;isLocked&quot;:false},&quot;6204aae7-8425-4bbb-b7d2-adaf01e8718a&quot;:{&quot;id&quot;:&quot;6204aae7-8425-4bbb-b7d2-adaf01e8718a&quot;,&quot;name&quot;:&quot;switch.png&quot;,&quot;type&quot;:&quot;FIGURE_OBJECT&quot;,&quot;relativeTransform&quot;:{&quot;translate&quot;:{&quot;x&quot;:-284.8082158299536,&quot;y&quot;:51.71296105857025},&quot;rotate&quot;:6.283185307179586,&quot;skewX&quot;:0,&quot;scale&quot;:{&quot;x&quot;:-0.9053231046124939,&quot;y&quot;:0.9053231046124939}},&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5066c391-3d73-481e-abfb-31be11c95f3f&quot;,&quot;order&quot;:&quot;5&quot;}},&quot;3c481d79-3199-491d-900b-5a306eb9337a&quot;:{&quot;type&quot;:&quot;FIGURE_OBJECT&quot;,&quot;id&quot;:&quot;3c481d79-3199-491d-900b-5a306eb9337a&quot;,&quot;parent&quot;:{&quot;type&quot;:&quot;CROP&quot;,&quot;parentId&quot;:&quot;5066c391-3d73-481e-abfb-31be11c95f3f&quot;,&quot;order&quot;:&quot;5&quot;},&quot;relativeTransform&quot;:{&quot;translate&quot;:{&quot;x&quot;:-283.9635359991146,&quot;y&quot;:32.70766486469133},&quot;rotate&quot;:0,&quot;skewX&quot;:0,&quot;scale&quot;:{&quot;x&quot;:56.398561593002064,&quot;y&quot;:71.71679274867434}},&quot;path&quot;:{&quot;type&quot;:&quot;RECT&quot;,&quot;size&quot;:{&quot;x&quot;:2,&quot;y&quot;:2}},&quot;pathStyles&quot;:[{&quot;type&quot;:&quot;FILL&quot;,&quot;fillStyle&quot;:&quot;#fff&quot;}],&quot;isFrozen&quot;:true},&quot;61ac3209-12d9-42b8-b954-92eee8d48089&quot;:{&quot;relativeTransform&quot;:{&quot;translate&quot;:{&quot;x&quot;:81.35679066948265,&quot;y&quot;:90.40433333333334},&quot;rotate&quot;:0},&quot;type&quot;:&quot;FIGURE_OBJECT&quot;,&quot;id&quot;:&quot;61ac3209-12d9-42b8-b954-92eee8d48089&quot;,&quot;name&quot;:&quot;T-cell (with CARs)&quot;,&quot;displayName&quot;:&quot;T-cell (with CARs)&quot;,&quot;opacity&quot;:0.7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8&quot;},&quot;isPremium&quot;:true},&quot;55fe4aa3-105b-443a-a993-e56ed3a849e5&quot;:{&quot;type&quot;:&quot;FIGURE_OBJECT&quot;,&quot;id&quot;:&quot;55fe4aa3-105b-443a-a993-e56ed3a849e5&quot;,&quot;name&quot;:&quot;CAR (extracellular domain)&quot;,&quot;relativeTransform&quot;:{&quot;translate&quot;:{&quot;x&quot;:0.3595279427708378,&quot;y&quot;:-7.104435635147589},&quot;rotate&quot;:0,&quot;skewX&quot;:0,&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1&quot;}},&quot;a722092e-9cb5-468a-be2a-1c5318dda670&quot;:{&quot;type&quot;:&quot;FIGURE_OBJECT&quot;,&quot;id&quot;:&quot;a722092e-9cb5-468a-be2a-1c5318dda670&quot;,&quot;name&quot;:&quot;CAR (extracellular domain)&quot;,&quot;relativeTransform&quot;:{&quot;translate&quot;:{&quot;x&quot;:0.3595279427708367,&quot;y&quot;:7.104435635147589},&quot;rotate&quot;:3.141592653589793,&quot;skewX&quot;:2.4920181814977325e-32,&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2&quot;}},&quot;7333b407-c601-4b59-9bd5-cbc434a8e699&quot;:{&quot;type&quot;:&quot;FIGURE_OBJECT&quot;,&quot;id&quot;:&quot;7333b407-c601-4b59-9bd5-cbc434a8e699&quot;,&quot;name&quot;:&quot;CAR (extracellular domain)&quot;,&quot;relativeTransform&quot;:{&quot;translate&quot;:{&quot;x&quot;:-5.519117951554206,&quot;y&quot;:-4.337058214722192},&quot;rotate&quot;:-0.9135750593244095,&quot;skewX&quot;:-2.8057630383984203e-16,&quot;scale&quot;:{&quot;x&quot;:0.087911287297048,&quot;y&quot;:0.0879112872970479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3&quot;}},&quot;7170c0b2-edb4-4e7a-9759-32c637647fcb&quot;:{&quot;type&quot;:&quot;FIGURE_OBJECT&quot;,&quot;id&quot;:&quot;7170c0b2-edb4-4e7a-9759-32c637647fcb&quot;,&quot;name&quot;:&quot;CAR (extracellular domain)&quot;,&quot;relativeTransform&quot;:{&quot;translate&quot;:{&quot;x&quot;:5.729944083288923,&quot;y&quot;:4.343415626726237},&quot;rotate&quot;:2.228017594265384,&quot;skewX&quot;:2.2446104307187373e-16,&quot;scale&quot;:{&quot;x&quot;:0.08791128729704797,&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5&quot;}},&quot;339d212a-ccaa-407d-b04a-2da6e66de30f&quot;:{&quot;type&quot;:&quot;FIGURE_OBJECT&quot;,&quot;id&quot;:&quot;339d212a-ccaa-407d-b04a-2da6e66de30f&quot;,&quot;name&quot;:&quot;CAR (extracellular domain)&quot;,&quot;relativeTransform&quot;:{&quot;translate&quot;:{&quot;x&quot;:-5.848090204709374,&quot;y&quot;:4.054235761463687},&quot;rotate&quot;:-2.174637895013635,&quot;skewX&quot;:1.6834578230390516e-16,&quot;scale&quot;:{&quot;x&quot;:0.08791128729704802,&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6&quot;}},&quot;f7978d0d-897a-40cf-b3c1-8f5b22b3f46c&quot;:{&quot;type&quot;:&quot;FIGURE_OBJECT&quot;,&quot;id&quot;:&quot;f7978d0d-897a-40cf-b3c1-8f5b22b3f46c&quot;,&quot;name&quot;:&quot;CAR (extracellular domain)&quot;,&quot;relativeTransform&quot;:{&quot;translate&quot;:{&quot;x&quot;:5.848090204709398,&quot;y&quot;:-4.013687552881074},&quot;rotate&quot;:0.966954758576159,&quot;skewX&quot;:-1.6834578230390534e-16,&quot;scale&quot;:{&quot;x&quot;:0.08791128729704797,&quot;y&quot;:0.08791128729704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61ac3209-12d9-42b8-b954-92eee8d48089&quot;,&quot;order&quot;:&quot;7&quot;}},&quot;c80acc4f-3881-4608-87fa-fc43c8217440&quot;:{&quot;id&quot;:&quot;c80acc4f-3881-4608-87fa-fc43c8217440&quot;,&quot;name&quot;:&quot;Lymphocyte (T-cell)&quot;,&quot;type&quot;:&quot;FIGURE_OBJECT&quot;,&quot;relativeTransform&quot;:{&quot;translate&quot;:{&quot;x&quot;:-0.06214630024549001,&quot;y&quot;:-0.027359822144781252},&quot;rotate&quot;:0,&quot;skewX&quot;:0,&quot;scale&quot;:{&quot;x&quot;:0.11979166666666653,&quot;y&quot;:0.11979166666666653}},&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61ac3209-12d9-42b8-b954-92eee8d48089&quot;,&quot;order&quot;:&quot;75&quot;}},&quot;fada858d-6446-4d36-b5b8-783551a688c2&quot;:{&quot;relativeTransform&quot;:{&quot;translate&quot;:{&quot;x&quot;:35.35679066948265,&quot;y&quot;:99.06733333333334},&quot;rotate&quot;:0},&quot;type&quot;:&quot;FIGURE_OBJECT&quot;,&quot;id&quot;:&quot;fada858d-6446-4d36-b5b8-783551a688c2&quot;,&quot;name&quot;:&quot;T-cell (with CARs)&quot;,&quot;displayName&quot;:&quot;T-cell (with CARs)&quot;,&quot;opacity&quot;:0.7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quot;},&quot;isPremium&quot;:true},&quot;bf396469-a539-4fc5-ae2d-4af884838008&quot;:{&quot;type&quot;:&quot;FIGURE_OBJECT&quot;,&quot;id&quot;:&quot;bf396469-a539-4fc5-ae2d-4af884838008&quot;,&quot;name&quot;:&quot;CAR (extracellular domain)&quot;,&quot;relativeTransform&quot;:{&quot;translate&quot;:{&quot;x&quot;:0.3595279427708378,&quot;y&quot;:-7.104435635147589},&quot;rotate&quot;:0,&quot;skewX&quot;:0,&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1&quot;}},&quot;671ac1a6-6df6-474c-ae58-860affaa684c&quot;:{&quot;type&quot;:&quot;FIGURE_OBJECT&quot;,&quot;id&quot;:&quot;671ac1a6-6df6-474c-ae58-860affaa684c&quot;,&quot;name&quot;:&quot;CAR (extracellular domain)&quot;,&quot;relativeTransform&quot;:{&quot;translate&quot;:{&quot;x&quot;:0.3595279427708367,&quot;y&quot;:7.104435635147589},&quot;rotate&quot;:3.141592653589793,&quot;skewX&quot;:2.4920181814977325e-32,&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2&quot;}},&quot;49dbf687-1e7a-48fb-b543-fc42abe77b31&quot;:{&quot;type&quot;:&quot;FIGURE_OBJECT&quot;,&quot;id&quot;:&quot;49dbf687-1e7a-48fb-b543-fc42abe77b31&quot;,&quot;name&quot;:&quot;CAR (extracellular domain)&quot;,&quot;relativeTransform&quot;:{&quot;translate&quot;:{&quot;x&quot;:-5.519117951554206,&quot;y&quot;:-4.337058214722192},&quot;rotate&quot;:-0.9135750593244095,&quot;skewX&quot;:-1.6834578230390524e-16,&quot;scale&quot;:{&quot;x&quot;:0.087911287297048,&quot;y&quot;:0.0879112872970479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3&quot;}},&quot;36110e86-87d2-4667-86f4-6def6e6e3f44&quot;:{&quot;type&quot;:&quot;FIGURE_OBJECT&quot;,&quot;id&quot;:&quot;36110e86-87d2-4667-86f4-6def6e6e3f44&quot;,&quot;name&quot;:&quot;CAR (extracellular domain)&quot;,&quot;relativeTransform&quot;:{&quot;translate&quot;:{&quot;x&quot;:5.729944083288923,&quot;y&quot;:4.343415626726237},&quot;rotate&quot;:2.228017594265384,&quot;skewX&quot;:2.805763038398422e-16,&quot;scale&quot;:{&quot;x&quot;:0.08791128729704797,&quot;y&quot;:0.0879112872970480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5&quot;}},&quot;2460eac3-fbe0-4789-86ea-b709e08b227d&quot;:{&quot;type&quot;:&quot;FIGURE_OBJECT&quot;,&quot;id&quot;:&quot;2460eac3-fbe0-4789-86ea-b709e08b227d&quot;,&quot;name&quot;:&quot;CAR (extracellular domain)&quot;,&quot;relativeTransform&quot;:{&quot;translate&quot;:{&quot;x&quot;:-5.848090204709374,&quot;y&quot;:4.054235761463687},&quot;rotate&quot;:-2.174637895013635,&quot;skewX&quot;:2.2446104307187353e-16,&quot;scale&quot;:{&quot;x&quot;:0.08791128729704803,&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6&quot;}},&quot;90359ab3-f382-447d-8415-7ec0eee6f1a8&quot;:{&quot;type&quot;:&quot;FIGURE_OBJECT&quot;,&quot;id&quot;:&quot;90359ab3-f382-447d-8415-7ec0eee6f1a8&quot;,&quot;name&quot;:&quot;CAR (extracellular domain)&quot;,&quot;relativeTransform&quot;:{&quot;translate&quot;:{&quot;x&quot;:5.848090204709398,&quot;y&quot;:-4.013687552881074},&quot;rotate&quot;:0.966954758576159,&quot;skewX&quot;:-2.244610430718738e-16,&quot;scale&quot;:{&quot;x&quot;:0.08791128729704797,&quot;y&quot;:0.08791128729704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ada858d-6446-4d36-b5b8-783551a688c2&quot;,&quot;order&quot;:&quot;7&quot;}},&quot;3bf9d0a6-3720-4618-83bb-63ba91036cc3&quot;:{&quot;id&quot;:&quot;3bf9d0a6-3720-4618-83bb-63ba91036cc3&quot;,&quot;name&quot;:&quot;Lymphocyte (T-cell)&quot;,&quot;type&quot;:&quot;FIGURE_OBJECT&quot;,&quot;relativeTransform&quot;:{&quot;translate&quot;:{&quot;x&quot;:-0.06214630024549001,&quot;y&quot;:-0.027359822144781252},&quot;rotate&quot;:0,&quot;skewX&quot;:0,&quot;scale&quot;:{&quot;x&quot;:0.11979166666666653,&quot;y&quot;:0.11979166666666653}},&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fada858d-6446-4d36-b5b8-783551a688c2&quot;,&quot;order&quot;:&quot;75&quot;}},&quot;ddbc1e60-d40b-4144-b046-f6d2d58c036a&quot;:{&quot;relativeTransform&quot;:{&quot;translate&quot;:{&quot;x&quot;:-21.64320933051735,&quot;y&quot;:141.40433333333334},&quot;rotate&quot;:0},&quot;type&quot;:&quot;FIGURE_OBJECT&quot;,&quot;id&quot;:&quot;ddbc1e60-d40b-4144-b046-f6d2d58c036a&quot;,&quot;name&quot;:&quot;T-cell (with CARs)&quot;,&quot;displayName&quot;:&quot;T-cell (with CARs)&quot;,&quot;opacity&quot;:0.7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5&quot;},&quot;isPremium&quot;:true},&quot;3a5cf0cb-27ff-4093-b99d-9b2e7bfda057&quot;:{&quot;type&quot;:&quot;FIGURE_OBJECT&quot;,&quot;id&quot;:&quot;3a5cf0cb-27ff-4093-b99d-9b2e7bfda057&quot;,&quot;name&quot;:&quot;CAR (extracellular domain)&quot;,&quot;relativeTransform&quot;:{&quot;translate&quot;:{&quot;x&quot;:0.3595279427708378,&quot;y&quot;:-7.104435635147589},&quot;rotate&quot;:0,&quot;skewX&quot;:0,&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1&quot;}},&quot;aeb40b6f-1340-486f-be12-720520b6d033&quot;:{&quot;type&quot;:&quot;FIGURE_OBJECT&quot;,&quot;id&quot;:&quot;aeb40b6f-1340-486f-be12-720520b6d033&quot;,&quot;name&quot;:&quot;CAR (extracellular domain)&quot;,&quot;relativeTransform&quot;:{&quot;translate&quot;:{&quot;x&quot;:0.3595279427708367,&quot;y&quot;:7.104435635147589},&quot;rotate&quot;:3.141592653589793,&quot;skewX&quot;:2.4920181814977325e-32,&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2&quot;}},&quot;39d0ed42-896c-491b-a687-de54c590e06a&quot;:{&quot;type&quot;:&quot;FIGURE_OBJECT&quot;,&quot;id&quot;:&quot;39d0ed42-896c-491b-a687-de54c590e06a&quot;,&quot;name&quot;:&quot;CAR (extracellular domain)&quot;,&quot;relativeTransform&quot;:{&quot;translate&quot;:{&quot;x&quot;:-5.519117951554206,&quot;y&quot;:-4.337058214722192},&quot;rotate&quot;:-0.9135750593244095,&quot;skewX&quot;:-1.6834578230390524e-16,&quot;scale&quot;:{&quot;x&quot;:0.087911287297048,&quot;y&quot;:0.0879112872970479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3&quot;}},&quot;58c242c7-9ad3-4621-a2c0-9309485b37c1&quot;:{&quot;type&quot;:&quot;FIGURE_OBJECT&quot;,&quot;id&quot;:&quot;58c242c7-9ad3-4621-a2c0-9309485b37c1&quot;,&quot;name&quot;:&quot;CAR (extracellular domain)&quot;,&quot;relativeTransform&quot;:{&quot;translate&quot;:{&quot;x&quot;:5.729944083288923,&quot;y&quot;:4.343415626726237},&quot;rotate&quot;:2.228017594265384,&quot;skewX&quot;:2.805763038398422e-16,&quot;scale&quot;:{&quot;x&quot;:0.08791128729704797,&quot;y&quot;:0.0879112872970480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5&quot;}},&quot;da972a37-afb9-4f7f-82c4-73368813abdb&quot;:{&quot;type&quot;:&quot;FIGURE_OBJECT&quot;,&quot;id&quot;:&quot;da972a37-afb9-4f7f-82c4-73368813abdb&quot;,&quot;name&quot;:&quot;CAR (extracellular domain)&quot;,&quot;relativeTransform&quot;:{&quot;translate&quot;:{&quot;x&quot;:-5.848090204709374,&quot;y&quot;:4.054235761463687},&quot;rotate&quot;:-2.174637895013635,&quot;skewX&quot;:2.2446104307187353e-16,&quot;scale&quot;:{&quot;x&quot;:0.08791128729704803,&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6&quot;}},&quot;6cd9c4a8-c9a6-4d80-b81f-4482dc943a8b&quot;:{&quot;type&quot;:&quot;FIGURE_OBJECT&quot;,&quot;id&quot;:&quot;6cd9c4a8-c9a6-4d80-b81f-4482dc943a8b&quot;,&quot;name&quot;:&quot;CAR (extracellular domain)&quot;,&quot;relativeTransform&quot;:{&quot;translate&quot;:{&quot;x&quot;:5.848090204709398,&quot;y&quot;:-4.013687552881074},&quot;rotate&quot;:0.966954758576159,&quot;skewX&quot;:-2.244610430718738e-16,&quot;scale&quot;:{&quot;x&quot;:0.08791128729704797,&quot;y&quot;:0.08791128729704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ddbc1e60-d40b-4144-b046-f6d2d58c036a&quot;,&quot;order&quot;:&quot;7&quot;}},&quot;8cdd120e-d967-4478-a042-ecdd8ac13d6f&quot;:{&quot;id&quot;:&quot;8cdd120e-d967-4478-a042-ecdd8ac13d6f&quot;,&quot;name&quot;:&quot;Lymphocyte (T-cell)&quot;,&quot;type&quot;:&quot;FIGURE_OBJECT&quot;,&quot;relativeTransform&quot;:{&quot;translate&quot;:{&quot;x&quot;:-0.06214630024549001,&quot;y&quot;:-0.027359822144781252},&quot;rotate&quot;:0,&quot;skewX&quot;:0,&quot;scale&quot;:{&quot;x&quot;:0.11979166666666653,&quot;y&quot;:0.11979166666666653}},&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ddbc1e60-d40b-4144-b046-f6d2d58c036a&quot;,&quot;order&quot;:&quot;75&quot;}},&quot;9a642e7e-3925-4af4-a086-344e812375ab&quot;:{&quot;id&quot;:&quot;9a642e7e-3925-4af4-a086-344e812375ab&quot;,&quot;type&quot;:&quot;FIGURE_OBJECT&quot;,&quot;relativeTransform&quot;:{&quot;translate&quot;:{&quot;x&quot;:-321.81814309233295,&quot;y&quot;:16.321507969557707},&quot;rotate&quot;:-2.4492935982947064e-16},&quot;text&quot;:{&quot;textData&quot;:{&quot;lineSpacing&quot;:&quot;normal&quot;,&quot;alignment&quot;:&quot;center&quot;,&quot;lines&quot;:[{&quot;runs&quot;:[{&quot;style&quot;:{&quot;fontFamily&quot;:&quot;Roboto&quot;,&quot;fontSize&quot;:18.45677086438796,&quot;color&quot;:&quot;black&quot;,&quot;fontWeight&quot;:&quot;normal&quot;,&quot;fontStyle&quot;:&quot;normal&quot;,&quot;decoration&quot;:&quot;none&quot;,&quot;script&quot;:&quot;none&quot;},&quot;range&quot;:[0,10]}],&quot;text&quot;:&quot;Switch 'on'&quot;,&quot;baseStyle&quot;:{&quot;fontFamily&quot;:&quot;Roboto&quot;,&quot;fontSize&quot;:18.45677086438796,&quot;color&quot;:&quot;black&quot;,&quot;fontWeight&quot;:&quot;normal&quot;,&quot;fontStyle&quot;:&quot;normal&quot;,&quot;decoration&quot;:&quot;none&quot;,&quot;script&quot;:&quot;none&quot;}}],&quot;verticalAlign&quot;:&quot;TOP&quot;,&quot;_lastCaretLocation&quot;:{&quot;lineIndex&quot;:0,&quot;runIndex&quot;:0,&quot;charIndex&quot;:0,&quot;endOfLine&quot;:true}},&quot;format&quot;:&quot;BETTER_TEXT&quot;,&quot;size&quot;:{&quot;x&quot;:109.96502357876413,&quot;y&quot;:24.856151076758383},&quot;targetSize&quot;:{&quot;x&quot;:109.96502357876413,&quot;y&quot;:24.856151076758383},&quot;verticalAlign&quot;:&quot;TOP&quot;},&quot;parent&quot;:{&quot;type&quot;:&quot;CHILD&quot;,&quot;parentId&quot;:&quot;baad0be5-afd7-43d1-b89e-35abb0576b6f&quot;,&quot;order&quot;:&quot;999999999999996&quot;},&quot;isLocked&quot;:false},&quot;3fcb1bf1-5b26-4d96-a4c1-0ad6eb31fb45&quot;:{&quot;id&quot;:&quot;3fcb1bf1-5b26-4d96-a4c1-0ad6eb31fb45&quot;,&quot;type&quot;:&quot;FIGURE_OBJECT&quot;,&quot;relativeTransform&quot;:{&quot;translate&quot;:{&quot;x&quot;:-321.818143092333,&quot;y&quot;:72.02350796955776},&quot;rotate&quot;:-2.4492935982947064e-16},&quot;text&quot;:{&quot;textData&quot;:{&quot;lineSpacing&quot;:&quot;normal&quot;,&quot;alignment&quot;:&quot;center&quot;,&quot;lines&quot;:[{&quot;runs&quot;:[{&quot;style&quot;:{&quot;fontFamily&quot;:&quot;Roboto&quot;,&quot;fontSize&quot;:18.45677086438796,&quot;color&quot;:&quot;black&quot;,&quot;fontWeight&quot;:&quot;normal&quot;,&quot;fontStyle&quot;:&quot;normal&quot;,&quot;decoration&quot;:&quot;none&quot;,&quot;script&quot;:&quot;none&quot;},&quot;range&quot;:[0,11]}],&quot;text&quot;:&quot;Switch 'off'&quot;,&quot;baseStyle&quot;:{&quot;fontFamily&quot;:&quot;Roboto&quot;,&quot;fontSize&quot;:18.45677086438796,&quot;color&quot;:&quot;black&quot;,&quot;fontWeight&quot;:&quot;normal&quot;,&quot;fontStyle&quot;:&quot;normal&quot;,&quot;decoration&quot;:&quot;none&quot;,&quot;script&quot;:&quot;none&quot;}}],&quot;verticalAlign&quot;:&quot;TOP&quot;,&quot;_lastCaretLocation&quot;:{&quot;lineIndex&quot;:0,&quot;runIndex&quot;:0,&quot;charIndex&quot;:0,&quot;endOfLine&quot;:true}},&quot;format&quot;:&quot;BETTER_TEXT&quot;,&quot;size&quot;:{&quot;x&quot;:129.96502357876412,&quot;y&quot;:42.85615107675839},&quot;targetSize&quot;:{&quot;x&quot;:129.96502357876412,&quot;y&quot;:42.85615107675839},&quot;verticalAlign&quot;:&quot;TOP&quot;},&quot;parent&quot;:{&quot;type&quot;:&quot;CHILD&quot;,&quot;parentId&quot;:&quot;baad0be5-afd7-43d1-b89e-35abb0576b6f&quot;,&quot;order&quot;:&quot;999999999999997&quot;}},&quot;0b07e02c-0b67-493f-a752-2fe7810007ae&quot;:{&quot;type&quot;:&quot;FIGURE_OBJECT&quot;,&quot;id&quot;:&quot;0b07e02c-0b67-493f-a752-2fe7810007ae&quot;,&quot;parent&quot;:{&quot;type&quot;:&quot;CHILD&quot;,&quot;parentId&quot;:&quot;baad0be5-afd7-43d1-b89e-35abb0576b6f&quot;,&quot;order&quot;:&quot;1&quot;},&quot;relativeTransform&quot;:{}},&quot;468728a6-b3f3-4355-b791-e1a7110c5987&quot;:{&quot;type&quot;:&quot;FIGURE_OBJECT&quot;,&quot;id&quot;:&quot;468728a6-b3f3-4355-b791-e1a7110c5987&quot;,&quot;parent&quot;:{&quot;type&quot;:&quot;CROP&quot;,&quot;parentId&quot;:&quot;0b07e02c-0b67-493f-a752-2fe7810007ae&quot;,&quot;order&quot;:&quot;5&quot;},&quot;relativeTransform&quot;:{&quot;translate&quot;:{&quot;x&quot;:37,&quot;y&quot;:146.5},&quot;rotate&quot;:0,&quot;skewX&quot;:0,&quot;scale&quot;:{&quot;x&quot;:430.5,&quot;y&quot;:110}},&quot;path&quot;:{&quot;type&quot;:&quot;RECT&quot;,&quot;size&quot;:{&quot;x&quot;:2,&quot;y&quot;:2}},&quot;pathStyles&quot;:[{&quot;type&quot;:&quot;FILL&quot;,&quot;fillStyle&quot;:&quot;#fff&quot;}],&quot;isFrozen&quot;:true},&quot;f78b206b-e1ef-4492-8e91-f9e8644a1919&quot;:{&quot;relativeTransform&quot;:{&quot;translate&quot;:{&quot;x&quot;:265.5451868916158,&quot;y&quot;:-77.83369198269472},&quot;rotate&quot;:-0.5976406968390385,&quot;skewX&quot;:0,&quot;scale&quot;:{&quot;x&quot;:1.0000000000000002,&quot;y&quot;:1.0000000000000002}},&quot;type&quot;:&quot;FIGURE_OBJECT&quot;,&quot;id&quot;:&quot;f78b206b-e1ef-4492-8e91-f9e8644a1919&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8&quot;},&quot;isPremium&quot;:true},&quot;44fb14c6-0956-4bea-bd67-bbd743389b0d&quot;:{&quot;type&quot;:&quot;FIGURE_OBJECT&quot;,&quot;id&quot;:&quot;44fb14c6-0956-4bea-bd67-bbd743389b0d&quot;,&quot;name&quot;:&quot;CAR (extracellular domain)&quot;,&quot;relativeTransform&quot;:{&quot;translate&quot;:{&quot;x&quot;:0.4308689462811538,&quot;y&quot;:-8.514166304980213},&quot;rotate&quot;:0,&quot;skewX&quot;:0,&quot;scale&quot;:{&quot;x&quot;:0.10535549318357806,&quot;y&quot;:0.105355493183578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1&quot;}},&quot;7120eee6-5cbf-4207-844c-f0c9be5bdd56&quot;:{&quot;type&quot;:&quot;FIGURE_OBJECT&quot;,&quot;id&quot;:&quot;7120eee6-5cbf-4207-844c-f0c9be5bdd56&quot;,&quot;name&quot;:&quot;CAR (extracellular domain)&quot;,&quot;relativeTransform&quot;:{&quot;translate&quot;:{&quot;x&quot;:0.4308689462811526,&quot;y&quot;:8.514166304980213},&quot;rotate&quot;:3.141592653589793,&quot;skewX&quot;:5.205319260683489e-32,&quot;scale&quot;:{&quot;x&quot;:0.10535549318357806,&quot;y&quot;:0.105355493183578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2&quot;}},&quot;68b7f94d-9bb9-41a5-a6c8-81df292e5bf3&quot;:{&quot;type&quot;:&quot;FIGURE_OBJECT&quot;,&quot;id&quot;:&quot;68b7f94d-9bb9-41a5-a6c8-81df292e5bf3&quot;,&quot;name&quot;:&quot;CAR (extracellular domain)&quot;,&quot;relativeTransform&quot;:{&quot;translate&quot;:{&quot;x&quot;:-6.614274589787039,&quot;y&quot;:-5.197659154210665},&quot;rotate&quot;:-0.9135750593244097,&quot;skewX&quot;:-4.688534776551724e-16,&quot;scale&quot;:{&quot;x&quot;:0.10535549318357809,&quot;y&quot;:0.105355493183578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3&quot;}},&quot;fbf9ec88-af0b-4bf0-965a-50e8f5f3d988&quot;:{&quot;type&quot;:&quot;FIGURE_OBJECT&quot;,&quot;id&quot;:&quot;fbf9ec88-af0b-4bf0-965a-50e8f5f3d988&quot;,&quot;name&quot;:&quot;CAR (extracellular domain)&quot;,&quot;relativeTransform&quot;:{&quot;translate&quot;:{&quot;x&quot;:6.866934876853987,&quot;y&quot;:5.205278065247587},&quot;rotate&quot;:2.228017594265384,&quot;skewX&quot;:7.81422462758621e-17,&quot;scale&quot;:{&quot;x&quot;:0.10535549318357806,&quot;y&quot;:0.10535549318357824}},&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5&quot;}},&quot;07cbe9bc-5bcc-4c24-b231-213eb9a7be98&quot;:{&quot;type&quot;:&quot;FIGURE_OBJECT&quot;,&quot;id&quot;:&quot;07cbe9bc-5bcc-4c24-b231-213eb9a7be98&quot;,&quot;name&quot;:&quot;CAR (extracellular domain)&quot;,&quot;relativeTransform&quot;:{&quot;translate&quot;:{&quot;x&quot;:-7.008524691685379,&quot;y&quot;:4.858716340806546},&quot;rotate&quot;:-2.174637895013635,&quot;skewX&quot;:0,&quot;scale&quot;:{&quot;x&quot;:0.1053554931835781,&quot;y&quot;:0.10535549318357815}},&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6&quot;}},&quot;558428e0-abfe-45ee-adfd-db14cc3012b5&quot;:{&quot;type&quot;:&quot;FIGURE_OBJECT&quot;,&quot;id&quot;:&quot;558428e0-abfe-45ee-adfd-db14cc3012b5&quot;,&quot;name&quot;:&quot;CAR (extracellular domain)&quot;,&quot;relativeTransform&quot;:{&quot;translate&quot;:{&quot;x&quot;:7.00852469168541,&quot;y&quot;:-4.810122165424982},&quot;rotate&quot;:0.9669547585761591,&quot;skewX&quot;:-3.125689851034484e-16,&quot;scale&quot;:{&quot;x&quot;:0.10535549318357806,&quot;y&quot;:0.105355493183578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78b206b-e1ef-4492-8e91-f9e8644a1919&quot;,&quot;order&quot;:&quot;7&quot;}},&quot;d60c0d48-2cd4-47d1-9df4-e2358fca925c&quot;:{&quot;id&quot;:&quot;d60c0d48-2cd4-47d1-9df4-e2358fca925c&quot;,&quot;name&quot;:&quot;Lymphocyte (T-cell)&quot;,&quot;type&quot;:&quot;FIGURE_OBJECT&quot;,&quot;relativeTransform&quot;:{&quot;translate&quot;:{&quot;x&quot;:-0.07447796879341316,&quot;y&quot;:-0.03278882205124077},&quot;rotate&quot;:0,&quot;skewX&quot;:0,&quot;scale&quot;:{&quot;x&quot;:0.14356188504332412,&quot;y&quot;:0.1435618850433241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f78b206b-e1ef-4492-8e91-f9e8644a1919&quot;,&quot;order&quot;:&quot;75&quot;}},&quot;e9e941bc-44ff-489a-b254-88e93facbee4&quot;:{&quot;relativeTransform&quot;:{&quot;translate&quot;:{&quot;x&quot;:350.9722152146218,&quot;y&quot;:-5.130999999999954},&quot;rotate&quot;:-0.33900438849286685},&quot;type&quot;:&quot;FIGURE_OBJECT&quot;,&quot;id&quot;:&quot;e9e941bc-44ff-489a-b254-88e93facbee4&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quot;},&quot;isPremium&quot;:true},&quot;7ca656c6-1e38-4a3c-b6b9-15dc9df45e6a&quot;:{&quot;type&quot;:&quot;FIGURE_OBJECT&quot;,&quot;id&quot;:&quot;7ca656c6-1e38-4a3c-b6b9-15dc9df45e6a&quot;,&quot;name&quot;:&quot;CAR (extracellular domain)&quot;,&quot;relativeTransform&quot;:{&quot;translate&quot;:{&quot;x&quot;:0.7034242358559872,&quot;y&quot;:-13.899982764419201},&quot;rotate&quot;:0,&quot;skewX&quot;:0,&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1&quot;}},&quot;af0868bb-10bd-46d1-bbe4-0c9fe870bf77&quot;:{&quot;type&quot;:&quot;FIGURE_OBJECT&quot;,&quot;id&quot;:&quot;af0868bb-10bd-46d1-bbe4-0c9fe870bf77&quot;,&quot;name&quot;:&quot;CAR (extracellular domain)&quot;,&quot;relativeTransform&quot;:{&quot;translate&quot;:{&quot;x&quot;:0.7034242358559852,&quot;y&quot;:13.899982764419201},&quot;rotate&quot;:3.141592653589793,&quot;skewX&quot;:5.208010342764639e-32,&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2&quot;}},&quot;206bdeb8-4500-48a0-8af9-2c5f9ca987b7&quot;:{&quot;type&quot;:&quot;FIGURE_OBJECT&quot;,&quot;id&quot;:&quot;206bdeb8-4500-48a0-8af9-2c5f9ca987b7&quot;,&quot;name&quot;:&quot;CAR (extracellular domain)&quot;,&quot;relativeTransform&quot;:{&quot;translate&quot;:{&quot;x&quot;:-10.798274253040843,&quot;y&quot;:-8.485548680978207},&quot;rotate&quot;:-0.9135750593244095,&quot;skewX&quot;:-4.690958687803301e-16,&quot;scale&quot;:{&quot;x&quot;:0.1720003447116157,&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3&quot;}},&quot;dbe497a1-340b-44b9-8184-3bbe5495d87e&quot;:{&quot;type&quot;:&quot;FIGURE_OBJECT&quot;,&quot;id&quot;:&quot;dbe497a1-340b-44b9-8184-3bbe5495d87e&quot;,&quot;name&quot;:&quot;CAR (extracellular domain)&quot;,&quot;relativeTransform&quot;:{&quot;translate&quot;:{&quot;x&quot;:11.210760162956594,&quot;y&quot;:8.49798709576873},&quot;rotate&quot;:2.228017594265384,&quot;skewX&quot;:-1.172739671950826e-16,&quot;scale&quot;:{&quot;x&quot;:0.17200034471161565,&quot;y&quot;:0.17200034471161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5&quot;}},&quot;2445261b-9775-462c-b160-84b50dec20e4&quot;:{&quot;type&quot;:&quot;FIGURE_OBJECT&quot;,&quot;id&quot;:&quot;2445261b-9775-462c-b160-84b50dec20e4&quot;,&quot;name&quot;:&quot;CAR (extracellular domain)&quot;,&quot;relativeTransform&quot;:{&quot;translate&quot;:{&quot;x&quot;:-11.441915617909647,&quot;y&quot;:7.93220040286374},&quot;rotate&quot;:-2.174637895013635,&quot;skewX&quot;:-1.172739671950825e-16,&quot;scale&quot;:{&quot;x&quot;:0.17200034471161574,&quot;y&quot;:0.17200034471161582}},&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6&quot;}},&quot;79e3d259-ee85-4d9f-ad85-6755da9d063e&quot;:{&quot;type&quot;:&quot;FIGURE_OBJECT&quot;,&quot;id&quot;:&quot;79e3d259-ee85-4d9f-ad85-6755da9d063e&quot;,&quot;name&quot;:&quot;CAR (extracellular domain)&quot;,&quot;relativeTransform&quot;:{&quot;translate&quot;:{&quot;x&quot;:11.441915617909697,&quot;y&quot;:-7.852866951289061},&quot;rotate&quot;:0.966954758576159,&quot;skewX&quot;:-4.104588851827891e-16,&quot;scale&quot;:{&quot;x&quot;:0.17200034471161565,&quot;y&quot;:0.172000344711615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9e941bc-44ff-489a-b254-88e93facbee4&quot;,&quot;order&quot;:&quot;7&quot;}},&quot;f799a2a1-48e9-4a41-a3e4-ec5b2167d2e8&quot;:{&quot;id&quot;:&quot;f799a2a1-48e9-4a41-a3e4-ec5b2167d2e8&quot;,&quot;name&quot;:&quot;Lymphocyte (T-cell)&quot;,&quot;type&quot;:&quot;FIGURE_OBJECT&quot;,&quot;relativeTransform&quot;:{&quot;translate&quot;:{&quot;x&quot;:-0.12159058743682832,&quot;y&quot;:-0.05353008680500682},&quot;rotate&quot;:0,&quot;skewX&quot;:0,&quot;scale&quot;:{&quot;x&quot;:0.23437499999999986,&quot;y&quot;:0.23437499999999986}},&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e9e941bc-44ff-489a-b254-88e93facbee4&quot;,&quot;order&quot;:&quot;75&quot;}},&quot;b1a7433c-ec5c-47b0-a68d-cb87e36fd2b1&quot;:{&quot;type&quot;:&quot;FIGURE_OBJECT&quot;,&quot;id&quot;:&quot;b1a7433c-ec5c-47b0-a68d-cb87e36fd2b1&quot;,&quot;parent&quot;:{&quot;type&quot;:&quot;CHILD&quot;,&quot;parentId&quot;:&quot;baad0be5-afd7-43d1-b89e-35abb0576b6f&quot;,&quot;order&quot;:&quot;9999999999999995&quot;},&quot;relativeTransform&quot;:{&quot;translate&quot;:{&quot;x&quot;:294.78090589968815,&quot;y&quot;:-26.300597251358198},&quot;rotate&quot;:-2.029989608171441}},&quot;c5989d92-b03a-44e4-a0bf-9ffe8e118122&quot;:{&quot;id&quot;:&quot;c5989d92-b03a-44e4-a0bf-9ffe8e118122&quot;,&quot;name&quot;:&quot;switch.png&quot;,&quot;type&quot;:&quot;FIGURE_OBJECT&quot;,&quot;relativeTransform&quot;:{&quot;translate&quot;:{&quot;x&quot;:-62.731755413061585,&quot;y&quot;:11.390278245162298},&quot;rotate&quot;:6.283185307179586,&quot;skewX&quot;:3.487353073366877e-31,&quot;scale&quot;:{&quot;x&quot;:-0.19940614213970853,&quot;y&quot;:0.1994061421397087}},&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b1a7433c-ec5c-47b0-a68d-cb87e36fd2b1&quot;,&quot;order&quot;:&quot;5&quot;}},&quot;05c60dd4-7834-4147-bdce-3d6ff8733f58&quot;:{&quot;type&quot;:&quot;FIGURE_OBJECT&quot;,&quot;id&quot;:&quot;05c60dd4-7834-4147-bdce-3d6ff8733f58&quot;,&quot;parent&quot;:{&quot;type&quot;:&quot;CROP&quot;,&quot;parentId&quot;:&quot;b1a7433c-ec5c-47b0-a68d-cb87e36fd2b1&quot;,&quot;order&quot;:&quot;5&quot;},&quot;relativeTransform&quot;:{&quot;translate&quot;:{&quot;x&quot;:-62.54570653664091,&quot;y&quot;:7.20417852569692},&quot;rotate&quot;:0,&quot;skewX&quot;:0,&quot;scale&quot;:{&quot;x&quot;:12.422326937412036,&quot;y&quot;:15.796315034693999}},&quot;path&quot;:{&quot;type&quot;:&quot;RECT&quot;,&quot;size&quot;:{&quot;x&quot;:2,&quot;y&quot;:2}},&quot;pathStyles&quot;:[{&quot;type&quot;:&quot;FILL&quot;,&quot;fillStyle&quot;:&quot;#fff&quot;}],&quot;isFrozen&quot;:true},&quot;8c64b5fa-7895-4c65-a164-45c7a71c90a7&quot;:{&quot;relativeTransform&quot;:{&quot;translate&quot;:{&quot;x&quot;:137.15689852856448,&quot;y&quot;:-91.27157142857135},&quot;rotate&quot;:0},&quot;type&quot;:&quot;FIGURE_OBJECT&quot;,&quot;id&quot;:&quot;8c64b5fa-7895-4c65-a164-45c7a71c90a7&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7&quot;},&quot;isPremium&quot;:true},&quot;c03e79e2-1e32-4ece-92a1-7e4ba82f93f0&quot;:{&quot;type&quot;:&quot;FIGURE_OBJECT&quot;,&quot;id&quot;:&quot;c03e79e2-1e32-4ece-92a1-7e4ba82f93f0&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1&quot;}},&quot;5c747190-d1a8-4340-ba71-57a011311523&quot;:{&quot;type&quot;:&quot;FIGURE_OBJECT&quot;,&quot;id&quot;:&quot;5c747190-d1a8-4340-ba71-57a011311523&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2&quot;}},&quot;4a9cc44e-e7d1-40b5-bec7-d1ea69e68719&quot;:{&quot;type&quot;:&quot;FIGURE_OBJECT&quot;,&quot;id&quot;:&quot;4a9cc44e-e7d1-40b5-bec7-d1ea69e68719&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3&quot;}},&quot;ae6c505e-4086-4eac-b74a-f5b1b79ca27d&quot;:{&quot;type&quot;:&quot;FIGURE_OBJECT&quot;,&quot;id&quot;:&quot;ae6c505e-4086-4eac-b74a-f5b1b79ca27d&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5&quot;}},&quot;2d2411ad-701b-498b-9b3c-8ab0090aecb5&quot;:{&quot;type&quot;:&quot;FIGURE_OBJECT&quot;,&quot;id&quot;:&quot;2d2411ad-701b-498b-9b3c-8ab0090aecb5&quot;,&quot;name&quot;:&quot;CAR (extracellular domain)&quot;,&quot;relativeTransform&quot;:{&quot;translate&quot;:{&quot;x&quot;:-6.356619787727579,&quot;y&quot;:4.406778001590965},&quot;rotate&quot;:-2.174637895013635,&quot;skewX&quot;:9.49919134280169e-17,&quot;scale&quot;:{&quot;x&quot;:0.095555747062008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6&quot;}},&quot;4412db69-4506-40f6-bc72-cdfd4796b105&quot;:{&quot;type&quot;:&quot;FIGURE_OBJECT&quot;,&quot;id&quot;:&quot;4412db69-4506-40f6-bc72-cdfd4796b105&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8c64b5fa-7895-4c65-a164-45c7a71c90a7&quot;,&quot;order&quot;:&quot;7&quot;}},&quot;2d533785-df3e-47e7-b115-4e6277df9595&quot;:{&quot;id&quot;:&quot;2d533785-df3e-47e7-b115-4e6277df9595&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8c64b5fa-7895-4c65-a164-45c7a71c90a7&quot;,&quot;order&quot;:&quot;75&quot;}},&quot;7cae3a01-95a3-4d0e-b777-ad9cc3bf3dcb&quot;:{&quot;relativeTransform&quot;:{&quot;translate&quot;:{&quot;x&quot;:155.15689852856448,&quot;y&quot;:-57.27157142857136},&quot;rotate&quot;:0},&quot;type&quot;:&quot;FIGURE_OBJECT&quot;,&quot;id&quot;:&quot;7cae3a01-95a3-4d0e-b777-ad9cc3bf3dcb&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8&quot;},&quot;isPremium&quot;:true},&quot;983fb582-9902-406f-88d6-6746e0aa7c21&quot;:{&quot;type&quot;:&quot;FIGURE_OBJECT&quot;,&quot;id&quot;:&quot;983fb582-9902-406f-88d6-6746e0aa7c21&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1&quot;}},&quot;6bcdb9cc-d155-4df7-8a41-3288e7481592&quot;:{&quot;type&quot;:&quot;FIGURE_OBJECT&quot;,&quot;id&quot;:&quot;6bcdb9cc-d155-4df7-8a41-3288e7481592&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2&quot;}},&quot;155c6bde-0bdf-4627-b1f4-38dca05870bc&quot;:{&quot;type&quot;:&quot;FIGURE_OBJECT&quot;,&quot;id&quot;:&quot;155c6bde-0bdf-4627-b1f4-38dca05870bc&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3&quot;}},&quot;e5619f30-f6cb-4932-90a5-9f032a46bef0&quot;:{&quot;type&quot;:&quot;FIGURE_OBJECT&quot;,&quot;id&quot;:&quot;e5619f30-f6cb-4932-90a5-9f032a46bef0&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5&quot;}},&quot;d3b2b2bc-53b5-4cfb-9480-3a6ac15b90d6&quot;:{&quot;type&quot;:&quot;FIGURE_OBJECT&quot;,&quot;id&quot;:&quot;d3b2b2bc-53b5-4cfb-9480-3a6ac15b90d6&quot;,&quot;name&quot;:&quot;CAR (extracellular domain)&quot;,&quot;relativeTransform&quot;:{&quot;translate&quot;:{&quot;x&quot;:-6.356619787727579,&quot;y&quot;:4.406778001590965},&quot;rotate&quot;:-2.174637895013635,&quot;skewX&quot;:9.49919134280169e-17,&quot;scale&quot;:{&quot;x&quot;:0.095555747062008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6&quot;}},&quot;21b5b908-35ac-4e1d-8a86-6182de0b8822&quot;:{&quot;type&quot;:&quot;FIGURE_OBJECT&quot;,&quot;id&quot;:&quot;21b5b908-35ac-4e1d-8a86-6182de0b8822&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cae3a01-95a3-4d0e-b777-ad9cc3bf3dcb&quot;,&quot;order&quot;:&quot;7&quot;}},&quot;e33e9f58-4c0f-436a-a600-397a8ccf4adf&quot;:{&quot;id&quot;:&quot;e33e9f58-4c0f-436a-a600-397a8ccf4adf&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7cae3a01-95a3-4d0e-b777-ad9cc3bf3dcb&quot;,&quot;order&quot;:&quot;75&quot;}},&quot;f8988d4d-f56c-4680-9cd4-bb9c364b27ac&quot;:{&quot;relativeTransform&quot;:{&quot;translate&quot;:{&quot;x&quot;:159.79746995713595,&quot;y&quot;:-28.12699999999993},&quot;rotate&quot;:0},&quot;type&quot;:&quot;FIGURE_OBJECT&quot;,&quot;id&quot;:&quot;f8988d4d-f56c-4680-9cd4-bb9c364b27ac&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quot;},&quot;isPremium&quot;:true},&quot;49ecebea-7732-4aec-bc14-4872e33a7e09&quot;:{&quot;type&quot;:&quot;FIGURE_OBJECT&quot;,&quot;id&quot;:&quot;49ecebea-7732-4aec-bc14-4872e33a7e09&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1&quot;}},&quot;cc1fd3b7-db98-4ee3-ab2a-a67681c753d0&quot;:{&quot;type&quot;:&quot;FIGURE_OBJECT&quot;,&quot;id&quot;:&quot;cc1fd3b7-db98-4ee3-ab2a-a67681c753d0&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2&quot;}},&quot;21289b9a-e61c-42ea-bedd-ff98efe80622&quot;:{&quot;type&quot;:&quot;FIGURE_OBJECT&quot;,&quot;id&quot;:&quot;21289b9a-e61c-42ea-bedd-ff98efe80622&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3&quot;}},&quot;90648b24-52f3-4984-bea5-3508c93f45be&quot;:{&quot;type&quot;:&quot;FIGURE_OBJECT&quot;,&quot;id&quot;:&quot;90648b24-52f3-4984-bea5-3508c93f45be&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5&quot;}},&quot;aafb50c8-0dc9-4439-a5ca-ae1411185374&quot;:{&quot;type&quot;:&quot;FIGURE_OBJECT&quot;,&quot;id&quot;:&quot;aafb50c8-0dc9-4439-a5ca-ae1411185374&quot;,&quot;name&quot;:&quot;CAR (extracellular domain)&quot;,&quot;relativeTransform&quot;:{&quot;translate&quot;:{&quot;x&quot;:-6.356619787727579,&quot;y&quot;:4.406778001590965},&quot;rotate&quot;:-2.174637895013635,&quot;skewX&quot;:9.49919134280169e-17,&quot;scale&quot;:{&quot;x&quot;:0.095555747062008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6&quot;}},&quot;7ab16b0e-d66c-4cf1-92a6-c58a19d720b9&quot;:{&quot;type&quot;:&quot;FIGURE_OBJECT&quot;,&quot;id&quot;:&quot;7ab16b0e-d66c-4cf1-92a6-c58a19d720b9&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8988d4d-f56c-4680-9cd4-bb9c364b27ac&quot;,&quot;order&quot;:&quot;7&quot;}},&quot;12e09c0b-694f-4808-942f-41ac683254b7&quot;:{&quot;id&quot;:&quot;12e09c0b-694f-4808-942f-41ac683254b7&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f8988d4d-f56c-4680-9cd4-bb9c364b27ac&quot;,&quot;order&quot;:&quot;75&quot;}},&quot;36562197-57b6-4a6e-b1b5-50e92fd48e20&quot;:{&quot;relativeTransform&quot;:{&quot;translate&quot;:{&quot;x&quot;:160.90961281427874,&quot;y&quot;:-125.05199999999994},&quot;rotate&quot;:0},&quot;type&quot;:&quot;FIGURE_OBJECT&quot;,&quot;id&quot;:&quot;36562197-57b6-4a6e-b1b5-50e92fd48e20&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5&quot;},&quot;isPremium&quot;:true},&quot;e404d5ec-3113-429d-aa79-ee56f7788e11&quot;:{&quot;type&quot;:&quot;FIGURE_OBJECT&quot;,&quot;id&quot;:&quot;e404d5ec-3113-429d-aa79-ee56f7788e11&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1&quot;}},&quot;99450fb4-0d10-4ca2-9812-72fcb6d82645&quot;:{&quot;type&quot;:&quot;FIGURE_OBJECT&quot;,&quot;id&quot;:&quot;99450fb4-0d10-4ca2-9812-72fcb6d82645&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2&quot;}},&quot;597032f8-5e4e-4256-873a-3d765c1ecd5e&quot;:{&quot;type&quot;:&quot;FIGURE_OBJECT&quot;,&quot;id&quot;:&quot;597032f8-5e4e-4256-873a-3d765c1ecd5e&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3&quot;}},&quot;74bf6020-163c-4fe8-abfe-869986a8d343&quot;:{&quot;type&quot;:&quot;FIGURE_OBJECT&quot;,&quot;id&quot;:&quot;74bf6020-163c-4fe8-abfe-869986a8d343&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5&quot;}},&quot;71ccf3f4-b40f-43db-87e3-46289e321d75&quot;:{&quot;type&quot;:&quot;FIGURE_OBJECT&quot;,&quot;id&quot;:&quot;71ccf3f4-b40f-43db-87e3-46289e321d75&quot;,&quot;name&quot;:&quot;CAR (extracellular domain)&quot;,&quot;relativeTransform&quot;:{&quot;translate&quot;:{&quot;x&quot;:-6.356619787727579,&quot;y&quot;:4.406778001590965},&quot;rotate&quot;:-2.174637895013635,&quot;skewX&quot;:9.49919134280169e-17,&quot;scale&quot;:{&quot;x&quot;:0.095555747062008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6&quot;}},&quot;92af9763-1ca1-4618-842f-5ad2637e15f3&quot;:{&quot;type&quot;:&quot;FIGURE_OBJECT&quot;,&quot;id&quot;:&quot;92af9763-1ca1-4618-842f-5ad2637e15f3&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36562197-57b6-4a6e-b1b5-50e92fd48e20&quot;,&quot;order&quot;:&quot;7&quot;}},&quot;1d634c3c-00df-4d5b-9323-919781ee5021&quot;:{&quot;id&quot;:&quot;1d634c3c-00df-4d5b-9323-919781ee5021&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36562197-57b6-4a6e-b1b5-50e92fd48e20&quot;,&quot;order&quot;:&quot;75&quot;}},&quot;f7d31293-dd3e-40c3-bd10-6a984fd0b36a&quot;:{&quot;type&quot;:&quot;FIGURE_OBJECT&quot;,&quot;id&quot;:&quot;f7d31293-dd3e-40c3-bd10-6a984fd0b36a&quot;,&quot;parent&quot;:{&quot;type&quot;:&quot;CHILD&quot;,&quot;parentId&quot;:&quot;baad0be5-afd7-43d1-b89e-35abb0576b6f&quot;,&quot;order&quot;:&quot;99999999999999997&quot;},&quot;relativeTransform&quot;:{&quot;translate&quot;:{&quot;x&quot;:241.17202784438695,&quot;y&quot;:-52.15834381403525},&quot;rotate&quot;:3.116300466118245,&quot;skewX&quot;:0,&quot;scale&quot;:{&quot;x&quot;:1.0000000000000002,&quot;y&quot;:1.0000000000000002}}},&quot;a9922d0f-aeb2-4ed5-8cb2-c3657b2c8c89&quot;:{&quot;id&quot;:&quot;a9922d0f-aeb2-4ed5-8cb2-c3657b2c8c89&quot;,&quot;name&quot;:&quot;switch.png&quot;,&quot;type&quot;:&quot;FIGURE_OBJECT&quot;,&quot;relativeTransform&quot;:{&quot;translate&quot;:{&quot;x&quot;:-38.425126652483755,&quot;y&quot;:6.976895215118792},&quot;rotate&quot;:6.283185307179586,&quot;skewX&quot;:3.614645573748668e-31,&quot;scale&quot;:{&quot;x&quot;:-0.1221423857271194,&quot;y&quot;:0.12214238572711951}},&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f7d31293-dd3e-40c3-bd10-6a984fd0b36a&quot;,&quot;order&quot;:&quot;5&quot;}},&quot;cb0b3e3e-8e09-4a5e-b172-e32612ea255f&quot;:{&quot;type&quot;:&quot;FIGURE_OBJECT&quot;,&quot;id&quot;:&quot;cb0b3e3e-8e09-4a5e-b172-e32612ea255f&quot;,&quot;parent&quot;:{&quot;type&quot;:&quot;CROP&quot;,&quot;parentId&quot;:&quot;f7d31293-dd3e-40c3-bd10-6a984fd0b36a&quot;,&quot;order&quot;:&quot;5&quot;},&quot;relativeTransform&quot;:{&quot;translate&quot;:{&quot;x&quot;:-38.311166002204736,&quot;y&quot;:4.412780583840796},&quot;rotate&quot;:0,&quot;skewX&quot;:0,&quot;scale&quot;:{&quot;x&quot;:7.609056732839837,&quot;y&quot;:9.675728055973863}},&quot;path&quot;:{&quot;type&quot;:&quot;RECT&quot;,&quot;size&quot;:{&quot;x&quot;:2,&quot;y&quot;:2}},&quot;pathStyles&quot;:[{&quot;type&quot;:&quot;FILL&quot;,&quot;fillStyle&quot;:&quot;#fff&quot;}],&quot;isFrozen&quot;:true},&quot;0ae0d394-c726-45e2-ba5f-9b1beb3b3742&quot;:{&quot;relativeTransform&quot;:{&quot;translate&quot;:{&quot;x&quot;:334.88361281427876,&quot;y&quot;:-53.12699999999994},&quot;rotate&quot;:0},&quot;type&quot;:&quot;FIGURE_OBJECT&quot;,&quot;id&quot;:&quot;0ae0d394-c726-45e2-ba5f-9b1beb3b3742&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8&quot;},&quot;isPremium&quot;:true},&quot;103d41e9-51c2-47ea-928f-d47eb409be5e&quot;:{&quot;type&quot;:&quot;FIGURE_OBJECT&quot;,&quot;id&quot;:&quot;103d41e9-51c2-47ea-928f-d47eb409be5e&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1&quot;}},&quot;24ff332e-e32c-4647-8b10-5e1b0d69da96&quot;:{&quot;type&quot;:&quot;FIGURE_OBJECT&quot;,&quot;id&quot;:&quot;24ff332e-e32c-4647-8b10-5e1b0d69da96&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2&quot;}},&quot;d3176114-80d6-4415-80a6-399191363c0f&quot;:{&quot;type&quot;:&quot;FIGURE_OBJECT&quot;,&quot;id&quot;:&quot;d3176114-80d6-4415-80a6-399191363c0f&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3&quot;}},&quot;1fca2da6-c4da-4d11-ac7d-ab2d2c066884&quot;:{&quot;type&quot;:&quot;FIGURE_OBJECT&quot;,&quot;id&quot;:&quot;1fca2da6-c4da-4d11-ac7d-ab2d2c066884&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5&quot;}},&quot;17cd9440-bbb0-4f87-a7cc-a5ba894c145e&quot;:{&quot;type&quot;:&quot;FIGURE_OBJECT&quot;,&quot;id&quot;:&quot;17cd9440-bbb0-4f87-a7cc-a5ba894c145e&quot;,&quot;name&quot;:&quot;CAR (extracellular domain)&quot;,&quot;relativeTransform&quot;:{&quot;translate&quot;:{&quot;x&quot;:-6.356619787727579,&quot;y&quot;:4.406778001590965},&quot;rotate&quot;:-2.174637895013635,&quot;skewX&quot;:9.49919134280169e-17,&quot;scale&quot;:{&quot;x&quot;:0.0955557470620087,&quot;y&quot;:0.0955557470620087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6&quot;}},&quot;95278979-da34-4bac-a0e4-8d00fa84db63&quot;:{&quot;type&quot;:&quot;FIGURE_OBJECT&quot;,&quot;id&quot;:&quot;95278979-da34-4bac-a0e4-8d00fa84db63&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0ae0d394-c726-45e2-ba5f-9b1beb3b3742&quot;,&quot;order&quot;:&quot;7&quot;}},&quot;1410513c-ee3b-4405-b117-7d037fa911cf&quot;:{&quot;id&quot;:&quot;1410513c-ee3b-4405-b117-7d037fa911cf&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0ae0d394-c726-45e2-ba5f-9b1beb3b3742&quot;,&quot;order&quot;:&quot;75&quot;}},&quot;f1661134-f919-4181-ba67-0c21a676fea0&quot;:{&quot;relativeTransform&quot;:{&quot;translate&quot;:{&quot;x&quot;:45.49579066948265,&quot;y&quot;:26.573333333333338},&quot;rotate&quot;:0},&quot;type&quot;:&quot;FIGURE_OBJECT&quot;,&quot;id&quot;:&quot;f1661134-f919-4181-ba67-0c21a676fea0&quot;,&quot;name&quot;:&quot;T-cell (with CARs)&quot;,&quot;displayName&quot;:&quot;T-cell (with CARs)&quot;,&quot;opacity&quot;:0.7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9&quot;},&quot;isPremium&quot;:true},&quot;b81714e9-aacd-4f63-8e60-24f24c2f9dff&quot;:{&quot;type&quot;:&quot;FIGURE_OBJECT&quot;,&quot;id&quot;:&quot;b81714e9-aacd-4f63-8e60-24f24c2f9dff&quot;,&quot;name&quot;:&quot;CAR (extracellular domain)&quot;,&quot;relativeTransform&quot;:{&quot;translate&quot;:{&quot;x&quot;:0.3595279427708378,&quot;y&quot;:-7.104435635147589},&quot;rotate&quot;:0,&quot;skewX&quot;:0,&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1&quot;}},&quot;1b536ce9-eae3-49c9-b625-29c4cc33b490&quot;:{&quot;type&quot;:&quot;FIGURE_OBJECT&quot;,&quot;id&quot;:&quot;1b536ce9-eae3-49c9-b625-29c4cc33b490&quot;,&quot;name&quot;:&quot;CAR (extracellular domain)&quot;,&quot;relativeTransform&quot;:{&quot;translate&quot;:{&quot;x&quot;:0.3595279427708367,&quot;y&quot;:7.104435635147589},&quot;rotate&quot;:3.141592653589793,&quot;skewX&quot;:2.4920181814977325e-32,&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2&quot;}},&quot;30fc2e06-d8a1-4b52-99b2-f633190d4433&quot;:{&quot;type&quot;:&quot;FIGURE_OBJECT&quot;,&quot;id&quot;:&quot;30fc2e06-d8a1-4b52-99b2-f633190d4433&quot;,&quot;name&quot;:&quot;CAR (extracellular domain)&quot;,&quot;relativeTransform&quot;:{&quot;translate&quot;:{&quot;x&quot;:-5.519117951554206,&quot;y&quot;:-4.337058214722192},&quot;rotate&quot;:-0.9135750593244095,&quot;skewX&quot;:-1.1223052153593682e-16,&quot;scale&quot;:{&quot;x&quot;:0.087911287297048,&quot;y&quot;:0.0879112872970479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3&quot;}},&quot;b50612f0-17b3-4269-ad49-b10643af4da5&quot;:{&quot;type&quot;:&quot;FIGURE_OBJECT&quot;,&quot;id&quot;:&quot;b50612f0-17b3-4269-ad49-b10643af4da5&quot;,&quot;name&quot;:&quot;CAR (extracellular domain)&quot;,&quot;relativeTransform&quot;:{&quot;translate&quot;:{&quot;x&quot;:5.729944083288923,&quot;y&quot;:4.343415626726237},&quot;rotate&quot;:2.228017594265384,&quot;skewX&quot;:2.805763038398422e-16,&quot;scale&quot;:{&quot;x&quot;:0.08791128729704797,&quot;y&quot;:0.0879112872970480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5&quot;}},&quot;fb390080-fec7-459f-8db1-47ff01fbdbd2&quot;:{&quot;type&quot;:&quot;FIGURE_OBJECT&quot;,&quot;id&quot;:&quot;fb390080-fec7-459f-8db1-47ff01fbdbd2&quot;,&quot;name&quot;:&quot;CAR (extracellular domain)&quot;,&quot;relativeTransform&quot;:{&quot;translate&quot;:{&quot;x&quot;:-5.848090204709374,&quot;y&quot;:4.054235761463687},&quot;rotate&quot;:-2.174637895013635,&quot;skewX&quot;:2.2446104307187343e-16,&quot;scale&quot;:{&quot;x&quot;:0.08791128729704804,&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6&quot;}},&quot;d8c17349-fb9a-4d20-a015-802f5d5d5203&quot;:{&quot;type&quot;:&quot;FIGURE_OBJECT&quot;,&quot;id&quot;:&quot;d8c17349-fb9a-4d20-a015-802f5d5d5203&quot;,&quot;name&quot;:&quot;CAR (extracellular domain)&quot;,&quot;relativeTransform&quot;:{&quot;translate&quot;:{&quot;x&quot;:5.848090204709398,&quot;y&quot;:-4.013687552881074},&quot;rotate&quot;:0.966954758576159,&quot;skewX&quot;:-2.244610430718738e-16,&quot;scale&quot;:{&quot;x&quot;:0.08791128729704797,&quot;y&quot;:0.08791128729704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f1661134-f919-4181-ba67-0c21a676fea0&quot;,&quot;order&quot;:&quot;7&quot;}},&quot;216c6346-beb8-459d-8733-a8fc587d140c&quot;:{&quot;id&quot;:&quot;216c6346-beb8-459d-8733-a8fc587d140c&quot;,&quot;name&quot;:&quot;Lymphocyte (T-cell)&quot;,&quot;type&quot;:&quot;FIGURE_OBJECT&quot;,&quot;relativeTransform&quot;:{&quot;translate&quot;:{&quot;x&quot;:-0.06214630024549001,&quot;y&quot;:-0.027359822144781252},&quot;rotate&quot;:0,&quot;skewX&quot;:0,&quot;scale&quot;:{&quot;x&quot;:0.11979166666666653,&quot;y&quot;:0.11979166666666653}},&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f1661134-f919-4181-ba67-0c21a676fea0&quot;,&quot;order&quot;:&quot;75&quot;}},&quot;efd031de-d01e-4d91-9459-addd2cb76fc4&quot;:{&quot;relativeTransform&quot;:{&quot;translate&quot;:{&quot;x&quot;:-40.71020933051735,&quot;y&quot;:62.09533333333334},&quot;rotate&quot;:0},&quot;type&quot;:&quot;FIGURE_OBJECT&quot;,&quot;id&quot;:&quot;efd031de-d01e-4d91-9459-addd2cb76fc4&quot;,&quot;name&quot;:&quot;T-cell (with CARs)&quot;,&quot;displayName&quot;:&quot;T-cell (with CARs)&quot;,&quot;opacity&quot;:0.7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95&quot;},&quot;isPremium&quot;:true},&quot;b8d98aea-1912-4cc1-bff4-25418f2ab9b7&quot;:{&quot;type&quot;:&quot;FIGURE_OBJECT&quot;,&quot;id&quot;:&quot;b8d98aea-1912-4cc1-bff4-25418f2ab9b7&quot;,&quot;name&quot;:&quot;CAR (extracellular domain)&quot;,&quot;relativeTransform&quot;:{&quot;translate&quot;:{&quot;x&quot;:0.3595279427708378,&quot;y&quot;:-7.104435635147589},&quot;rotate&quot;:0,&quot;skewX&quot;:0,&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1&quot;}},&quot;6a7473f9-403d-4bcc-80ae-f676ed8ef61f&quot;:{&quot;type&quot;:&quot;FIGURE_OBJECT&quot;,&quot;id&quot;:&quot;6a7473f9-403d-4bcc-80ae-f676ed8ef61f&quot;,&quot;name&quot;:&quot;CAR (extracellular domain)&quot;,&quot;relativeTransform&quot;:{&quot;translate&quot;:{&quot;x&quot;:0.3595279427708367,&quot;y&quot;:7.104435635147589},&quot;rotate&quot;:3.141592653589793,&quot;skewX&quot;:2.4920181814977325e-32,&quot;scale&quot;:{&quot;x&quot;:0.08791128729704797,&quot;y&quot;:0.0879112872970479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2&quot;}},&quot;18e185cb-f9b0-45f6-ac6a-8c4e71b39b18&quot;:{&quot;type&quot;:&quot;FIGURE_OBJECT&quot;,&quot;id&quot;:&quot;18e185cb-f9b0-45f6-ac6a-8c4e71b39b18&quot;,&quot;name&quot;:&quot;CAR (extracellular domain)&quot;,&quot;relativeTransform&quot;:{&quot;translate&quot;:{&quot;x&quot;:-5.519117951554206,&quot;y&quot;:-4.337058214722192},&quot;rotate&quot;:-0.9135750593244095,&quot;skewX&quot;:0,&quot;scale&quot;:{&quot;x&quot;:0.087911287297048,&quot;y&quot;:0.0879112872970479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3&quot;}},&quot;47a08554-3938-46fd-9eb9-5b25e0e83f75&quot;:{&quot;type&quot;:&quot;FIGURE_OBJECT&quot;,&quot;id&quot;:&quot;47a08554-3938-46fd-9eb9-5b25e0e83f75&quot;,&quot;name&quot;:&quot;CAR (extracellular domain)&quot;,&quot;relativeTransform&quot;:{&quot;translate&quot;:{&quot;x&quot;:5.729944083288923,&quot;y&quot;:4.343415626726237},&quot;rotate&quot;:2.228017594265384,&quot;skewX&quot;:2.805763038398422e-16,&quot;scale&quot;:{&quot;x&quot;:0.08791128729704797,&quot;y&quot;:0.0879112872970480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5&quot;}},&quot;7da74909-7bb6-4c77-9cf9-6a85dbb48224&quot;:{&quot;type&quot;:&quot;FIGURE_OBJECT&quot;,&quot;id&quot;:&quot;7da74909-7bb6-4c77-9cf9-6a85dbb48224&quot;,&quot;name&quot;:&quot;CAR (extracellular domain)&quot;,&quot;relativeTransform&quot;:{&quot;translate&quot;:{&quot;x&quot;:-5.848090204709374,&quot;y&quot;:4.054235761463687},&quot;rotate&quot;:-2.174637895013635,&quot;skewX&quot;:1.6834578230390504e-16,&quot;scale&quot;:{&quot;x&quot;:0.08791128729704804,&quot;y&quot;:0.0879112872970480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6&quot;}},&quot;6f43a7fa-4c34-477f-9e7b-26fbb640e975&quot;:{&quot;type&quot;:&quot;FIGURE_OBJECT&quot;,&quot;id&quot;:&quot;6f43a7fa-4c34-477f-9e7b-26fbb640e975&quot;,&quot;name&quot;:&quot;CAR (extracellular domain)&quot;,&quot;relativeTransform&quot;:{&quot;translate&quot;:{&quot;x&quot;:5.848090204709398,&quot;y&quot;:-4.013687552881074},&quot;rotate&quot;:0.966954758576159,&quot;skewX&quot;:-2.244610430718738e-16,&quot;scale&quot;:{&quot;x&quot;:0.08791128729704797,&quot;y&quot;:0.08791128729704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efd031de-d01e-4d91-9459-addd2cb76fc4&quot;,&quot;order&quot;:&quot;7&quot;}},&quot;d0c27086-1edd-497b-b336-d12b0fa5c0ec&quot;:{&quot;id&quot;:&quot;d0c27086-1edd-497b-b336-d12b0fa5c0ec&quot;,&quot;name&quot;:&quot;Lymphocyte (T-cell)&quot;,&quot;type&quot;:&quot;FIGURE_OBJECT&quot;,&quot;relativeTransform&quot;:{&quot;translate&quot;:{&quot;x&quot;:-0.06214630024549001,&quot;y&quot;:-0.027359822144781252},&quot;rotate&quot;:0,&quot;skewX&quot;:0,&quot;scale&quot;:{&quot;x&quot;:0.11979166666666653,&quot;y&quot;:0.11979166666666653}},&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efd031de-d01e-4d91-9459-addd2cb76fc4&quot;,&quot;order&quot;:&quot;75&quot;}},&quot;0b524838-da31-45e9-8cc2-9f42a24d60bc&quot;:{&quot;type&quot;:&quot;FIGURE_OBJECT&quot;,&quot;id&quot;:&quot;0b524838-da31-45e9-8cc2-9f42a24d60bc&quot;,&quot;parent&quot;:{&quot;type&quot;:&quot;CHILD&quot;,&quot;parentId&quot;:&quot;baad0be5-afd7-43d1-b89e-35abb0576b6f&quot;,&quot;order&quot;:&quot;999999999999999996&quot;},&quot;relativeTransform&quot;:{&quot;translate&quot;:{&quot;x&quot;:211.74615195499945,&quot;y&quot;:-104.61727082048219},&quot;rotate&quot;:2.3067826682964956,&quot;skewX&quot;:0,&quot;scale&quot;:{&quot;x&quot;:0.9999999999999998,&quot;y&quot;:0.9999999999999998}},&quot;isLocked&quot;:false},&quot;32aff4b1-7b3d-4e85-a125-0a9a0a35910b&quot;:{&quot;id&quot;:&quot;32aff4b1-7b3d-4e85-a125-0a9a0a35910b&quot;,&quot;name&quot;:&quot;switch.png&quot;,&quot;type&quot;:&quot;FIGURE_OBJECT&quot;,&quot;relativeTransform&quot;:{&quot;translate&quot;:{&quot;x&quot;:-34.609125399616836,&quot;y&quot;:6.284019401779249},&quot;rotate&quot;:6.283185307179586,&quot;skewX&quot;:1.9095819502675474e-31,&quot;scale&quot;:{&quot;x&quot;:-0.11001241928151204,&quot;y&quot;:0.11001241928151206}},&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0b524838-da31-45e9-8cc2-9f42a24d60bc&quot;,&quot;order&quot;:&quot;5&quot;}},&quot;5680ef1f-1891-4e87-8499-9e95b62d2396&quot;:{&quot;type&quot;:&quot;FIGURE_OBJECT&quot;,&quot;id&quot;:&quot;5680ef1f-1891-4e87-8499-9e95b62d2396&quot;,&quot;parent&quot;:{&quot;type&quot;:&quot;CROP&quot;,&quot;parentId&quot;:&quot;0b524838-da31-45e9-8cc2-9f42a24d60bc&quot;,&quot;order&quot;:&quot;5&quot;},&quot;relativeTransform&quot;:{&quot;translate&quot;:{&quot;x&quot;:-34.50648218722619,&quot;y&quot;:3.9745471229896028},&quot;rotate&quot;:0,&quot;skewX&quot;:0,&quot;scale&quot;:{&quot;x&quot;:6.8534009275056125,&quot;y&quot;:8.714831018003805}},&quot;path&quot;:{&quot;type&quot;:&quot;RECT&quot;,&quot;size&quot;:{&quot;x&quot;:2,&quot;y&quot;:2}},&quot;pathStyles&quot;:[{&quot;type&quot;:&quot;FILL&quot;,&quot;fillStyle&quot;:&quot;#fff&quot;}],&quot;isFrozen&quot;:true},&quot;16c7e014-f860-4879-8b33-9ea8061a0c04&quot;:{&quot;relativeTransform&quot;:{&quot;translate&quot;:{&quot;x&quot;:209.5586491329308,&quot;y&quot;:-135.2836559478089},&quot;rotate&quot;:-0.5983693047166918,&quot;skewX&quot;:0,&quot;scale&quot;:{&quot;x&quot;:0.9999999999999999,&quot;y&quot;:0.9999999999999999}},&quot;type&quot;:&quot;FIGURE_OBJECT&quot;,&quot;id&quot;:&quot;16c7e014-f860-4879-8b33-9ea8061a0c04&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97&quot;},&quot;isPremium&quot;:true},&quot;51b43c1a-1ec4-46ae-bd3c-8dc526f1e7da&quot;:{&quot;type&quot;:&quot;FIGURE_OBJECT&quot;,&quot;id&quot;:&quot;51b43c1a-1ec4-46ae-bd3c-8dc526f1e7da&quot;,&quot;name&quot;:&quot;CAR (extracellular domain)&quot;,&quot;relativeTransform&quot;:{&quot;translate&quot;:{&quot;x&quot;:0.390791242142215,&quot;y&quot;:-7.722212646899553},&quot;rotate&quot;:0,&quot;skewX&quot;:0,&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1&quot;}},&quot;a8e30a43-98e0-4446-abea-953e55d02473&quot;:{&quot;type&quot;:&quot;FIGURE_OBJECT&quot;,&quot;id&quot;:&quot;a8e30a43-98e0-4446-abea-953e55d02473&quot;,&quot;name&quot;:&quot;CAR (extracellular domain)&quot;,&quot;relativeTransform&quot;:{&quot;translate&quot;:{&quot;x&quot;:0.39079124214221383,&quot;y&quot;:7.722212646899553},&quot;rotate&quot;:3.141592653589793,&quot;skewX&quot;:4.218488377639361e-32,&quot;scale&quot;:{&quot;x&quot;:0.09555574706200867,&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2&quot;}},&quot;bf79ff1b-0a61-4863-b8eb-a6d46f10db21&quot;:{&quot;type&quot;:&quot;FIGURE_OBJECT&quot;,&quot;id&quot;:&quot;bf79ff1b-0a61-4863-b8eb-a6d46f10db21&quot;,&quot;name&quot;:&quot;CAR (extracellular domain)&quot;,&quot;relativeTransform&quot;:{&quot;translate&quot;:{&quot;x&quot;:-5.999041251689355,&quot;y&quot;:-4.714193711654557},&quot;rotate&quot;:-0.9135750593244095,&quot;skewX&quot;:-4.749595671400847e-16,&quot;scale&quot;:{&quot;x&quot;:0.09555574706200869,&quot;y&quot;:0.0955557470620086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3&quot;}},&quot;377d462c-f6a1-40bb-96e8-81f6d44be1ab&quot;:{&quot;type&quot;:&quot;FIGURE_OBJECT&quot;,&quot;id&quot;:&quot;377d462c-f6a1-40bb-96e8-81f6d44be1ab&quot;,&quot;name&quot;:&quot;CAR (extracellular domain)&quot;,&quot;relativeTransform&quot;:{&quot;translate&quot;:{&quot;x&quot;:6.2282000905314385,&quot;y&quot;:4.721103942093737},&quot;rotate&quot;:2.228017594265384,&quot;skewX&quot;:0,&quot;scale&quot;:{&quot;x&quot;:0.09555574706200867,&quot;y&quot;:0.095555747062008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5&quot;}},&quot;eaf9aff7-0ea4-4170-aa9f-d3eb00e0ea67&quot;:{&quot;type&quot;:&quot;FIGURE_OBJECT&quot;,&quot;id&quot;:&quot;eaf9aff7-0ea4-4170-aa9f-d3eb00e0ea67&quot;,&quot;name&quot;:&quot;CAR (extracellular domain)&quot;,&quot;relativeTransform&quot;:{&quot;translate&quot;:{&quot;x&quot;:-6.356619787727579,&quot;y&quot;:4.406778001590965},&quot;rotate&quot;:-2.174637895013635,&quot;skewX&quot;:9.49919134280169e-17,&quot;scale&quot;:{&quot;x&quot;:0.0955557470620087,&quot;y&quot;:0.0955557470620087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6&quot;}},&quot;ea6e858c-02ec-44df-9ba4-797ec3de6db0&quot;:{&quot;type&quot;:&quot;FIGURE_OBJECT&quot;,&quot;id&quot;:&quot;ea6e858c-02ec-44df-9ba4-797ec3de6db0&quot;,&quot;name&quot;:&quot;CAR (extracellular domain)&quot;,&quot;relativeTransform&quot;:{&quot;translate&quot;:{&quot;x&quot;:6.356619787727607,&quot;y&quot;:-4.362703861827255},&quot;rotate&quot;:0.966954758576159,&quot;skewX&quot;:-1.8998382685603402e-16,&quot;scale&quot;:{&quot;x&quot;:0.09555574706200864,&quot;y&quot;:0.09555574706200873}},&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6c7e014-f860-4879-8b33-9ea8061a0c04&quot;,&quot;order&quot;:&quot;7&quot;}},&quot;ef52ddc5-a16a-48d3-8099-f3a368f960fa&quot;:{&quot;id&quot;:&quot;ef52ddc5-a16a-48d3-8099-f3a368f960fa&quot;,&quot;name&quot;:&quot;Lymphocyte (T-cell)&quot;,&quot;type&quot;:&quot;FIGURE_OBJECT&quot;,&quot;relativeTransform&quot;:{&quot;translate&quot;:{&quot;x&quot;:-0.06755032635379349,&quot;y&quot;:-0.029738937113892666},&quot;rotate&quot;:0,&quot;skewX&quot;:0,&quot;scale&quot;:{&quot;x&quot;:0.1302083333333332,&quot;y&quot;:0.13020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16c7e014-f860-4879-8b33-9ea8061a0c04&quot;,&quot;order&quot;:&quot;75&quot;}},&quot;2abb08c0-dd90-411b-bbb6-b6eba351de3f&quot;:{&quot;type&quot;:&quot;FIGURE_OBJECT&quot;,&quot;id&quot;:&quot;2abb08c0-dd90-411b-bbb6-b6eba351de3f&quot;,&quot;parent&quot;:{&quot;type&quot;:&quot;CHILD&quot;,&quot;parentId&quot;:&quot;baad0be5-afd7-43d1-b89e-35abb0576b6f&quot;,&quot;order&quot;:&quot;999999999999999998&quot;},&quot;relativeTransform&quot;:{&quot;translate&quot;:{&quot;x&quot;:119.92541639997427,&quot;y&quot;:-65.88724414505987},&quot;rotate&quot;:2.9051519730131874},&quot;isLocked&quot;:false},&quot;ff4ef74c-8031-4a2c-905c-f00ac173105c&quot;:{&quot;id&quot;:&quot;ff4ef74c-8031-4a2c-905c-f00ac173105c&quot;,&quot;name&quot;:&quot;switch.png&quot;,&quot;type&quot;:&quot;FIGURE_OBJECT&quot;,&quot;relativeTransform&quot;:{&quot;translate&quot;:{&quot;x&quot;:-34.609125399616836,&quot;y&quot;:6.284019401779249},&quot;rotate&quot;:6.283185307179586,&quot;skewX&quot;:1.9095819502675474e-31,&quot;scale&quot;:{&quot;x&quot;:-0.11001241928151204,&quot;y&quot;:0.11001241928151206}},&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2abb08c0-dd90-411b-bbb6-b6eba351de3f&quot;,&quot;order&quot;:&quot;5&quot;}},&quot;c29608b6-7b5d-43bc-a449-faad65740f16&quot;:{&quot;type&quot;:&quot;FIGURE_OBJECT&quot;,&quot;id&quot;:&quot;c29608b6-7b5d-43bc-a449-faad65740f16&quot;,&quot;parent&quot;:{&quot;type&quot;:&quot;CROP&quot;,&quot;parentId&quot;:&quot;2abb08c0-dd90-411b-bbb6-b6eba351de3f&quot;,&quot;order&quot;:&quot;5&quot;},&quot;relativeTransform&quot;:{&quot;translate&quot;:{&quot;x&quot;:-34.50648218722619,&quot;y&quot;:3.9745471229896028},&quot;rotate&quot;:0,&quot;skewX&quot;:0,&quot;scale&quot;:{&quot;x&quot;:6.8534009275056125,&quot;y&quot;:8.714831018003805}},&quot;path&quot;:{&quot;type&quot;:&quot;RECT&quot;,&quot;size&quot;:{&quot;x&quot;:2,&quot;y&quot;:2}},&quot;pathStyles&quot;:[{&quot;type&quot;:&quot;FILL&quot;,&quot;fillStyle&quot;:&quot;#fff&quot;}],&quot;isFrozen&quot;:true},&quot;20c1380e-f8db-4ae7-ad19-32924a791af1&quot;:{&quot;type&quot;:&quot;FIGURE_OBJECT&quot;,&quot;id&quot;:&quot;20c1380e-f8db-4ae7-ad19-32924a791af1&quot;,&quot;parent&quot;:{&quot;type&quot;:&quot;CHILD&quot;,&quot;parentId&quot;:&quot;baad0be5-afd7-43d1-b89e-35abb0576b6f&quot;,&quot;order&quot;:&quot;999999999999999999&quot;},&quot;relativeTransform&quot;:{&quot;translate&quot;:{&quot;x&quot;:133.1819871533612,&quot;y&quot;:-81.98734148253047},&quot;rotate&quot;:-1.5707963267948974},&quot;isLocked&quot;:false},&quot;49dd6392-e5ec-4b3f-a267-432552d43ea9&quot;:{&quot;id&quot;:&quot;49dd6392-e5ec-4b3f-a267-432552d43ea9&quot;,&quot;name&quot;:&quot;switch.png&quot;,&quot;type&quot;:&quot;FIGURE_OBJECT&quot;,&quot;relativeTransform&quot;:{&quot;translate&quot;:{&quot;x&quot;:-34.60912539961683,&quot;y&quot;:6.284019401779248},&quot;rotate&quot;:6.283185307179586,&quot;skewX&quot;:1.909581950267548e-31,&quot;scale&quot;:{&quot;x&quot;:-0.11001241928151202,&quot;y&quot;:0.11001241928151205}},&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20c1380e-f8db-4ae7-ad19-32924a791af1&quot;,&quot;order&quot;:&quot;5&quot;}},&quot;369be8a4-675b-4e61-916b-39547fef9b84&quot;:{&quot;type&quot;:&quot;FIGURE_OBJECT&quot;,&quot;id&quot;:&quot;369be8a4-675b-4e61-916b-39547fef9b84&quot;,&quot;parent&quot;:{&quot;type&quot;:&quot;CROP&quot;,&quot;parentId&quot;:&quot;20c1380e-f8db-4ae7-ad19-32924a791af1&quot;,&quot;order&quot;:&quot;5&quot;},&quot;relativeTransform&quot;:{&quot;translate&quot;:{&quot;x&quot;:-34.50648218722618,&quot;y&quot;:3.9745471229896023},&quot;rotate&quot;:0,&quot;skewX&quot;:0,&quot;scale&quot;:{&quot;x&quot;:6.853400927505612,&quot;y&quot;:8.714831018003803}},&quot;path&quot;:{&quot;type&quot;:&quot;RECT&quot;,&quot;size&quot;:{&quot;x&quot;:2,&quot;y&quot;:2}},&quot;pathStyles&quot;:[{&quot;type&quot;:&quot;FILL&quot;,&quot;fillStyle&quot;:&quot;#fff&quot;}],&quot;isFrozen&quot;:true},&quot;7e55d3bc-8dde-4279-8469-108b632d0e00&quot;:{&quot;relativeTransform&quot;:{&quot;translate&quot;:{&quot;x&quot;:419.34921521462184,&quot;y&quot;:-21.340999999999955},&quot;rotate&quot;:-0.33900438849286685},&quot;type&quot;:&quot;FIGURE_OBJECT&quot;,&quot;id&quot;:&quot;7e55d3bc-8dde-4279-8469-108b632d0e00&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992&quot;},&quot;isPremium&quot;:true},&quot;06016093-8289-4a3f-9fa4-c1f09f3d9f5b&quot;:{&quot;type&quot;:&quot;FIGURE_OBJECT&quot;,&quot;id&quot;:&quot;06016093-8289-4a3f-9fa4-c1f09f3d9f5b&quot;,&quot;name&quot;:&quot;CAR (extracellular domain)&quot;,&quot;relativeTransform&quot;:{&quot;translate&quot;:{&quot;x&quot;:0.7034242358559872,&quot;y&quot;:-13.899982764419201},&quot;rotate&quot;:0,&quot;skewX&quot;:0,&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1&quot;}},&quot;17b36a6f-5132-4478-a894-df5d8cff6e41&quot;:{&quot;type&quot;:&quot;FIGURE_OBJECT&quot;,&quot;id&quot;:&quot;17b36a6f-5132-4478-a894-df5d8cff6e41&quot;,&quot;name&quot;:&quot;CAR (extracellular domain)&quot;,&quot;relativeTransform&quot;:{&quot;translate&quot;:{&quot;x&quot;:0.7034242358559852,&quot;y&quot;:13.899982764419201},&quot;rotate&quot;:3.141592653589793,&quot;skewX&quot;:5.208010342764639e-32,&quot;scale&quot;:{&quot;x&quot;:0.17200034471161568,&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2&quot;}},&quot;e33f621e-2d86-4863-a15c-436fb8f0bf97&quot;:{&quot;type&quot;:&quot;FIGURE_OBJECT&quot;,&quot;id&quot;:&quot;e33f621e-2d86-4863-a15c-436fb8f0bf97&quot;,&quot;name&quot;:&quot;CAR (extracellular domain)&quot;,&quot;relativeTransform&quot;:{&quot;translate&quot;:{&quot;x&quot;:-10.798274253040843,&quot;y&quot;:-8.485548680978207},&quot;rotate&quot;:-0.9135750593244095,&quot;skewX&quot;:-4.690958687803301e-16,&quot;scale&quot;:{&quot;x&quot;:0.1720003447116157,&quot;y&quot;:0.172000344711615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3&quot;}},&quot;0a5df590-0da0-4357-974a-beb6c5ab0c55&quot;:{&quot;type&quot;:&quot;FIGURE_OBJECT&quot;,&quot;id&quot;:&quot;0a5df590-0da0-4357-974a-beb6c5ab0c55&quot;,&quot;name&quot;:&quot;CAR (extracellular domain)&quot;,&quot;relativeTransform&quot;:{&quot;translate&quot;:{&quot;x&quot;:11.210760162956594,&quot;y&quot;:8.49798709576873},&quot;rotate&quot;:2.228017594265384,&quot;skewX&quot;:-5.86369835975413e-17,&quot;scale&quot;:{&quot;x&quot;:0.17200034471161565,&quot;y&quot;:0.172000344711616}},&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5&quot;}},&quot;cbf53fef-ac2d-4f2e-b6c3-ff2961b859d2&quot;:{&quot;type&quot;:&quot;FIGURE_OBJECT&quot;,&quot;id&quot;:&quot;cbf53fef-ac2d-4f2e-b6c3-ff2961b859d2&quot;,&quot;name&quot;:&quot;CAR (extracellular domain)&quot;,&quot;relativeTransform&quot;:{&quot;translate&quot;:{&quot;x&quot;:-11.441915617909647,&quot;y&quot;:7.93220040286374},&quot;rotate&quot;:-2.174637895013635,&quot;skewX&quot;:-1.172739671950825e-16,&quot;scale&quot;:{&quot;x&quot;:0.17200034471161574,&quot;y&quot;:0.17200034471161582}},&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6&quot;}},&quot;81a9b796-73ba-414e-bfbc-3092502aa64e&quot;:{&quot;type&quot;:&quot;FIGURE_OBJECT&quot;,&quot;id&quot;:&quot;81a9b796-73ba-414e-bfbc-3092502aa64e&quot;,&quot;name&quot;:&quot;CAR (extracellular domain)&quot;,&quot;relativeTransform&quot;:{&quot;translate&quot;:{&quot;x&quot;:11.441915617909697,&quot;y&quot;:-7.852866951289061},&quot;rotate&quot;:0.966954758576159,&quot;skewX&quot;:-4.104588851827891e-16,&quot;scale&quot;:{&quot;x&quot;:0.17200034471161565,&quot;y&quot;:0.17200034471161577}},&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7e55d3bc-8dde-4279-8469-108b632d0e00&quot;,&quot;order&quot;:&quot;7&quot;}},&quot;42505137-1aa0-4d81-af55-31769e1c8b22&quot;:{&quot;id&quot;:&quot;42505137-1aa0-4d81-af55-31769e1c8b22&quot;,&quot;name&quot;:&quot;Lymphocyte (T-cell)&quot;,&quot;type&quot;:&quot;FIGURE_OBJECT&quot;,&quot;relativeTransform&quot;:{&quot;translate&quot;:{&quot;x&quot;:-0.12159058743682832,&quot;y&quot;:-0.05353008680500682},&quot;rotate&quot;:0,&quot;skewX&quot;:0,&quot;scale&quot;:{&quot;x&quot;:0.23437499999999986,&quot;y&quot;:0.23437499999999986}},&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7e55d3bc-8dde-4279-8469-108b632d0e00&quot;,&quot;order&quot;:&quot;75&quot;}},&quot;ff20ea87-222e-48e8-8ab1-5729d487453a&quot;:{&quot;type&quot;:&quot;FIGURE_OBJECT&quot;,&quot;id&quot;:&quot;ff20ea87-222e-48e8-8ab1-5729d487453a&quot;,&quot;parent&quot;:{&quot;type&quot;:&quot;CHILD&quot;,&quot;parentId&quot;:&quot;baad0be5-afd7-43d1-b89e-35abb0576b6f&quot;,&quot;order&quot;:&quot;9999999999999999995&quot;},&quot;relativeTransform&quot;:{&quot;translate&quot;:{&quot;x&quot;:355.41290589968816,&quot;y&quot;:75.8304027486418},&quot;rotate&quot;:-2.029989608171441},&quot;opacity&quot;:0.37},&quot;0c579980-911a-466d-8161-aab3f7ccd92d&quot;:{&quot;id&quot;:&quot;0c579980-911a-466d-8161-aab3f7ccd92d&quot;,&quot;name&quot;:&quot;switch.png&quot;,&quot;type&quot;:&quot;FIGURE_OBJECT&quot;,&quot;relativeTransform&quot;:{&quot;translate&quot;:{&quot;x&quot;:-62.731755413061585,&quot;y&quot;:11.390278245162298},&quot;rotate&quot;:6.283185307179586,&quot;skewX&quot;:3.487353073366877e-31,&quot;scale&quot;:{&quot;x&quot;:-0.19940614213970853,&quot;y&quot;:0.1994061421397087}},&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ff20ea87-222e-48e8-8ab1-5729d487453a&quot;,&quot;order&quot;:&quot;5&quot;}},&quot;4c5d8f27-6138-4683-82b1-fcd82caa0a93&quot;:{&quot;type&quot;:&quot;FIGURE_OBJECT&quot;,&quot;id&quot;:&quot;4c5d8f27-6138-4683-82b1-fcd82caa0a93&quot;,&quot;parent&quot;:{&quot;type&quot;:&quot;CROP&quot;,&quot;parentId&quot;:&quot;ff20ea87-222e-48e8-8ab1-5729d487453a&quot;,&quot;order&quot;:&quot;5&quot;},&quot;relativeTransform&quot;:{&quot;translate&quot;:{&quot;x&quot;:-62.54570653664091,&quot;y&quot;:7.20417852569692},&quot;rotate&quot;:0,&quot;skewX&quot;:0,&quot;scale&quot;:{&quot;x&quot;:12.422326937412036,&quot;y&quot;:15.796315034693999}},&quot;path&quot;:{&quot;type&quot;:&quot;RECT&quot;,&quot;size&quot;:{&quot;x&quot;:2,&quot;y&quot;:2}},&quot;pathStyles&quot;:[{&quot;type&quot;:&quot;FILL&quot;,&quot;fillStyle&quot;:&quot;#fff&quot;}],&quot;isFrozen&quot;:true},&quot;1d2c5738-8856-48aa-89c3-9bc40263ae07&quot;:{&quot;relativeTransform&quot;:{&quot;translate&quot;:{&quot;x&quot;:323.3323173439056,&quot;y&quot;:137.40433333333334},&quot;rotate&quot;:0},&quot;type&quot;:&quot;FIGURE_OBJECT&quot;,&quot;id&quot;:&quot;1d2c5738-8856-48aa-89c3-9bc40263ae07&quot;,&quot;name&quot;:&quot;T-cell (with CARs)&quot;,&quot;displayName&quot;:&quot;T-cell (with CARs)&quot;,&quot;opacity&quot;:1,&quot;source&quot;:{&quot;id&quot;:&quot;6160809f2932c400a9cfc487&quot;,&quot;type&quot;:&quot;ASSETS&quot;},&quot;pathStyles&quot;:[{&quot;type&quot;:&quot;FILL&quot;,&quot;fillStyle&quot;:&quot;rgb(0,0,0)&quot;}],&quot;isLocked&quot;:false,&quot;parent&quot;:{&quot;type&quot;:&quot;CHILD&quot;,&quot;parentId&quot;:&quot;baad0be5-afd7-43d1-b89e-35abb0576b6f&quot;,&quot;order&quot;:&quot;9999999999999999997&quot;},&quot;isPremium&quot;:true},&quot;7dcc541b-828d-417b-bc03-db8264d7cec9&quot;:{&quot;type&quot;:&quot;FIGURE_OBJECT&quot;,&quot;id&quot;:&quot;7dcc541b-828d-417b-bc03-db8264d7cec9&quot;,&quot;name&quot;:&quot;CAR (extracellular domain)&quot;,&quot;relativeTransform&quot;:{&quot;translate&quot;:{&quot;x&quot;:0.4845811402563467,&quot;y&quot;:-9.575543682155448},&quot;rotate&quot;:0,&quot;skewX&quot;:0,&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1&quot;}},&quot;2e5f6fca-72eb-49f4-b305-e82f0fad7491&quot;:{&quot;type&quot;:&quot;FIGURE_OBJECT&quot;,&quot;id&quot;:&quot;2e5f6fca-72eb-49f4-b305-e82f0fad7491&quot;,&quot;name&quot;:&quot;CAR (extracellular domain)&quot;,&quot;relativeTransform&quot;:{&quot;translate&quot;:{&quot;x&quot;:0.48458114025634524,&quot;y&quot;:9.575543682155448},&quot;rotate&quot;:3.141592653589793,&quot;skewX&quot;:5.487107671227054e-32,&quot;scale&quot;:{&quot;x&quot;:0.11848912635689078,&quot;y&quot;:0.118489126356890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2&quot;}},&quot;2df5109a-e8b2-4f41-b47b-4d62f423339f&quot;:{&quot;type&quot;:&quot;FIGURE_OBJECT&quot;,&quot;id&quot;:&quot;2df5109a-e8b2-4f41-b47b-4d62f423339f&quot;,&quot;name&quot;:&quot;CAR (extracellular domain)&quot;,&quot;relativeTransform&quot;:{&quot;translate&quot;:{&quot;x&quot;:-7.438811152094801,&quot;y&quot;:-5.845600202451652},&quot;rotate&quot;:-0.9135750593244095,&quot;skewX&quot;:-4.942347212695987e-16,&quot;scale&quot;:{&quot;x&quot;:0.11848912635689081,&quot;y&quot;:0.1184891263568907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3&quot;}},&quot;5930adc8-c207-42aa-936e-bdc70226852c&quot;:{&quot;type&quot;:&quot;FIGURE_OBJECT&quot;,&quot;id&quot;:&quot;5930adc8-c207-42aa-936e-bdc70226852c&quot;,&quot;name&quot;:&quot;CAR (extracellular domain)&quot;,&quot;relativeTransform&quot;:{&quot;translate&quot;:{&quot;x&quot;:7.722968112258985,&quot;y&quot;:5.854168888196234},&quot;rotate&quot;:2.228017594265384,&quot;skewX&quot;:1.2355868031739978e-16,&quot;scale&quot;:{&quot;x&quot;:0.11848912635689077,&quot;y&quot;:0.11848912635689088}},&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5&quot;}},&quot;cefca516-a538-45a0-80b2-2e2323b3d171&quot;:{&quot;type&quot;:&quot;FIGURE_OBJECT&quot;,&quot;id&quot;:&quot;cefca516-a538-45a0-80b2-2e2323b3d171&quot;,&quot;name&quot;:&quot;CAR (extracellular domain)&quot;,&quot;relativeTransform&quot;:{&quot;translate&quot;:{&quot;x&quot;:-7.8822085367822,&quot;y&quot;:5.464404721972797},&quot;rotate&quot;:-2.174637895013635,&quot;skewX&quot;:0,&quot;scale&quot;:{&quot;x&quot;:0.11848912635689081,&quot;y&quot;:0.11848912635689089}},&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6&quot;}},&quot;496cfdb3-3c0f-4442-a646-f9f96f681371&quot;:{&quot;type&quot;:&quot;FIGURE_OBJECT&quot;,&quot;id&quot;:&quot;496cfdb3-3c0f-4442-a646-f9f96f681371&quot;,&quot;name&quot;:&quot;CAR (extracellular domain)&quot;,&quot;relativeTransform&quot;:{&quot;translate&quot;:{&quot;x&quot;:7.882208536782234,&quot;y&quot;:-5.409752788665797},&quot;rotate&quot;:0.966954758576159,&quot;skewX&quot;:-1.853380204760997e-16,&quot;scale&quot;:{&quot;x&quot;:0.11848912635689075,&quot;y&quot;:0.11848912635689081}},&quot;opacity&quot;:1,&quot;image&quot;:{&quot;url&quot;:&quot;https://icons.biorender.com/biorender/5f15b20938c5ef002876aaf2/car-extracellular-domain.png&quot;,&quot;size&quot;:{&quot;x&quot;:38,&quot;y&quot;:100},&quot;isPremium&quot;:false,&quot;isPacked&quot;:true},&quot;source&quot;:{&quot;id&quot;:&quot;5f15b1ac38c5ef002876aad2&quot;,&quot;type&quot;:&quot;ASSETS&quot;},&quot;pathStyles&quot;:[{&quot;type&quot;:&quot;FILL&quot;,&quot;fillStyle&quot;:&quot;rgb(0,0,0)&quot;}],&quot;isLocked&quot;:false,&quot;parent&quot;:{&quot;type&quot;:&quot;CHILD&quot;,&quot;parentId&quot;:&quot;1d2c5738-8856-48aa-89c3-9bc40263ae07&quot;,&quot;order&quot;:&quot;7&quot;}},&quot;efd460a4-4e37-41a6-967c-65e573a586a6&quot;:{&quot;id&quot;:&quot;efd460a4-4e37-41a6-967c-65e573a586a6&quot;,&quot;name&quot;:&quot;Lymphocyte (T-cell)&quot;,&quot;type&quot;:&quot;FIGURE_OBJECT&quot;,&quot;relativeTransform&quot;:{&quot;translate&quot;:{&quot;x&quot;:-0.08376240467870394,&quot;y&quot;:-0.03687628202122691},&quot;rotate&quot;:0,&quot;skewX&quot;:0,&quot;scale&quot;:{&quot;x&quot;:0.1614583333333332,&quot;y&quot;:0.1614583333333332}},&quot;image&quot;:{&quot;url&quot;:&quot;https://icons.biorender.com/biorender/61532fe8e75ac20029699b8c/20210928151717/image/t-cell-01.png&quot;,&quot;isPremium&quot;:false,&quot;isPacked&quot;:true,&quot;size&quot;:{&quot;x&quot;:100,&quot;y&quot;:102.83687943262412}},&quot;source&quot;:{&quot;id&quot;:&quot;61532fe8e75ac20029699b8c&quot;,&quot;type&quot;:&quot;ASSETS&quot;},&quot;parent&quot;:{&quot;type&quot;:&quot;CHILD&quot;,&quot;parentId&quot;:&quot;1d2c5738-8856-48aa-89c3-9bc40263ae07&quot;,&quot;order&quot;:&quot;75&quot;}},&quot;2d40a509-2215-42eb-ac8f-ae10f5ff2297&quot;:{&quot;type&quot;:&quot;FIGURE_OBJECT&quot;,&quot;id&quot;:&quot;2d40a509-2215-42eb-ac8f-ae10f5ff2297&quot;,&quot;parent&quot;:{&quot;type&quot;:&quot;CHILD&quot;,&quot;parentId&quot;:&quot;baad0be5-afd7-43d1-b89e-35abb0576b6f&quot;,&quot;order&quot;:&quot;9999999999999999998&quot;},&quot;relativeTransform&quot;:{&quot;translate&quot;:{&quot;x&quot;:413.65390589968814,&quot;y&quot;:164.8304027486418},&quot;rotate&quot;:-2.029989608171441},&quot;opacity&quot;:0.27},&quot;06ac662f-5601-422e-9927-2c7308af6c72&quot;:{&quot;id&quot;:&quot;06ac662f-5601-422e-9927-2c7308af6c72&quot;,&quot;name&quot;:&quot;switch.png&quot;,&quot;type&quot;:&quot;FIGURE_OBJECT&quot;,&quot;relativeTransform&quot;:{&quot;translate&quot;:{&quot;x&quot;:-62.731755413061585,&quot;y&quot;:11.390278245162298},&quot;rotate&quot;:6.283185307179586,&quot;skewX&quot;:3.487353073366877e-31,&quot;scale&quot;:{&quot;x&quot;:-0.19940614213970853,&quot;y&quot;:0.1994061421397087}},&quot;image&quot;:{&quot;url&quot;:&quot;https://core.services.biorender.com/api/uploads/63c94edb483088900cf2ee87/1674137307863_a2df43ae-543a-4f17-b4d3-48d5040db8db_icon.png&quot;,&quot;isPremium&quot;:false,&quot;isSignedURL&quot;:true,&quot;size&quot;:{&quot;x&quot;:300,&quot;y&quot;:234.00778210116732}},&quot;source&quot;:{&quot;id&quot;:&quot;63c94edb483088900cf2ee87&quot;,&quot;type&quot;:&quot;UPLOADS&quot;},&quot;isPremium&quot;:false,&quot;parent&quot;:{&quot;type&quot;:&quot;CHILD&quot;,&quot;parentId&quot;:&quot;2d40a509-2215-42eb-ac8f-ae10f5ff2297&quot;,&quot;order&quot;:&quot;5&quot;}},&quot;93843bde-c3d9-4f61-9e3d-e4e344e4428f&quot;:{&quot;type&quot;:&quot;FIGURE_OBJECT&quot;,&quot;id&quot;:&quot;93843bde-c3d9-4f61-9e3d-e4e344e4428f&quot;,&quot;parent&quot;:{&quot;type&quot;:&quot;CROP&quot;,&quot;parentId&quot;:&quot;2d40a509-2215-42eb-ac8f-ae10f5ff2297&quot;,&quot;order&quot;:&quot;5&quot;},&quot;relativeTransform&quot;:{&quot;translate&quot;:{&quot;x&quot;:-62.54570653664091,&quot;y&quot;:7.20417852569692},&quot;rotate&quot;:0,&quot;skewX&quot;:0,&quot;scale&quot;:{&quot;x&quot;:12.422326937412036,&quot;y&quot;:15.796315034693999}},&quot;path&quot;:{&quot;type&quot;:&quot;RECT&quot;,&quot;size&quot;:{&quot;x&quot;:2,&quot;y&quot;:2}},&quot;pathStyles&quot;:[{&quot;type&quot;:&quot;FILL&quot;,&quot;fillStyle&quot;:&quot;#fff&quot;}],&quot;isFrozen&quot;:true},&quot;36891bce-f9b8-47f7-a975-c46f620ddb10&quot;:{&quot;id&quot;:&quot;36891bce-f9b8-47f7-a975-c46f620ddb10&quot;,&quot;type&quot;:&quot;FIGURE_OBJECT&quot;,&quot;document&quot;:{&quot;type&quot;:&quot;DOCUMENT_GROUP&quot;,&quot;canvasType&quot;:&quot;FIGURE&quot;,&quot;units&quot;:&quot;in&quot;}}}}"/>
  <p:tag name="TITLE" val="sCAR-T pulsatile stimulation - no text"/>
  <p:tag name="CREATORNAME" val="Kit Bonin"/>
  <p:tag name="VERSION" val="1774551267769"/>
</p:tagLst>
</file>

<file path=ppt/tags/tag4.xml><?xml version="1.0" encoding="utf-8"?>
<p:tagLst xmlns:a="http://schemas.openxmlformats.org/drawingml/2006/main" xmlns:r="http://schemas.openxmlformats.org/officeDocument/2006/relationships" xmlns:p="http://schemas.openxmlformats.org/presentationml/2006/main">
  <p:tag name="ID" val="690e3b96ece2c0c5b46eb0f6"/>
  <p:tag name="FIGURESLIDEID" val="f173da15-5e57-40e0-a8a3-2705f1f6c4a7"/>
  <p:tag name="DATEINSERTED" val="1774553919324"/>
  <p:tag name="BIOJSON" val="{&quot;id&quot;:&quot;76edbcd2-7443-41f6-9e89-76baceecd32f&quot;,&quot;objects&quot;:{&quot;f173da15-5e57-40e0-a8a3-2705f1f6c4a7&quot;:{&quot;id&quot;:&quot;f173da15-5e57-40e0-a8a3-2705f1f6c4a7&quot;,&quot;type&quot;:&quot;FIGURE_OBJECT&quot;,&quot;document&quot;:{&quot;type&quot;:&quot;FIGURE&quot;,&quot;canvasType&quot;:&quot;FIGURE&quot;,&quot;units&quot;:&quot;in&quot;,&quot;aspectRatio&quot;:0},&quot;parent&quot;:{&quot;type&quot;:&quot;DOCUMENT&quot;,&quot;parentId&quot;:&quot;76edbcd2-7443-41f6-9e89-76baceecd32f&quot;,&quot;order&quot;:&quot;8&quot;}},&quot;d9aed992-00ec-4277-8ea2-6d9cecb10ad1&quot;:{&quot;id&quot;:&quot;d9aed992-00ec-4277-8ea2-6d9cecb10ad1&quot;,&quot;type&quot;:&quot;FIGURE_OBJECT&quot;,&quot;relativeTransform&quot;:{&quot;translate&quot;:{&quot;x&quot;:-43.65771433806296,&quot;y&quot;:-72.53416174311616},&quot;rotate&quot;:0,&quot;skewX&quot;:0,&quot;scale&quot;:{&quot;x&quot;:1,&quot;y&quot;:1}},&quot;path&quot;:{&quot;type&quot;:&quot;RECT&quot;,&quot;size&quot;:{&quot;x&quot;:376.5245713238741,&quot;y&quot;:406.7622165000971}},&quot;pathStyles&quot;:[{&quot;type&quot;:&quot;FILL&quot;,&quot;fillStyle&quot;:&quot;rgba(0,0,0,0)&quot;}],&quot;parent&quot;:{&quot;type&quot;:&quot;FRAME&quot;,&quot;parentId&quot;:&quot;f173da15-5e57-40e0-a8a3-2705f1f6c4a7&quot;,&quot;order&quot;:&quot;5&quot;}},&quot;391ca9c9-45c5-40e0-8314-e6520d8a9f62&quot;:{&quot;type&quot;:&quot;FIGURE_OBJECT&quot;,&quot;id&quot;:&quot;391ca9c9-45c5-40e0-8314-e6520d8a9f62&quot;,&quot;relativeTransform&quot;:{&quot;translate&quot;:{&quot;x&quot;:-121.984,&quot;y&quot;:32.192},&quot;rotate&quot;:0,&quot;skewX&quot;:0,&quot;scale&quot;:{&quot;x&quot;:1,&quot;y&quot;:1}},&quot;isLocked&quot;:false,&quot;parent&quot;:{&quot;type&quot;:&quot;CHILD&quot;,&quot;parentId&quot;:&quot;f173da15-5e57-40e0-a8a3-2705f1f6c4a7&quot;,&quot;order&quot;:&quot;5&quot;},&quot;source&quot;:{&quot;id&quot;:&quot;5e1dc80e215de00086dd2265&quot;,&quot;type&quot;:&quot;TEMPLATES&quot;},&quot;assetId&quot;:&quot;5e1dc80e215de00086dd2265&quot;},&quot;c33134b3-2965-4645-bbff-ba48edd15cec&quot;:{&quot;type&quot;:&quot;FIGURE_OBJECT&quot;,&quot;id&quot;:&quot;c33134b3-2965-4645-bbff-ba48edd15cec&quot;,&quot;name&quot;:&quot;Bone marrow (femur, red)&quot;,&quot;relativeTransform&quot;:{&quot;translate&quot;:{&quot;x&quot;:64.29546758466944,&quot;y&quot;:-230.43307959966202},&quot;rotate&quot;:4.560484561634792,&quot;skewX&quot;:2.9340944773247156e-16,&quot;scale&quot;:{&quot;x&quot;:-0.7533793246225251,&quot;y&quot;:0.753379324622523}},&quot;opacity&quot;:1,&quot;image&quot;:{&quot;url&quot;:&quot;https://icons.biorender.com/biorender/5c0ab80f3fbb901200f2abee/20181207181316/image/bone-marrow-femur-red.png&quot;,&quot;fallbackUrl&quot;:&quot;https://res.cloudinary.com/dlcjuc3ej/image/upload/v1544206396/nuizf0oyuduwrxyxccts.svg#/keystone/api/icons/5c0ab80f3fbb901200f2abee/20181207181316/image/bone-marrow-femur-red.svg&quot;,&quot;size&quot;:{&quot;x&quot;:169,&quot;y&quot;:409},&quot;isPremium&quot;:false,&quot;isPacked&quot;:true},&quot;source&quot;:{&quot;id&quot;:&quot;5c0ab80f3fbb901200f2abee&quot;,&quot;type&quot;:&quot;ASSETS&quot;},&quot;pathStyles&quot;:[{&quot;type&quot;:&quot;FILL&quot;,&quot;fillStyle&quot;:&quot;rgb(0,0,0)&quot;}],&quot;isLocked&quot;:false,&quot;parent&quot;:{&quot;type&quot;:&quot;CHILD&quot;,&quot;parentId&quot;:&quot;391ca9c9-45c5-40e0-8314-e6520d8a9f62&quot;,&quot;order&quot;:&quot;99999505&quot;}},&quot;49700597-c6eb-437f-b6b5-2ca0118a9120&quot;:{&quot;type&quot;:&quot;FIGURE_OBJECT&quot;,&quot;id&quot;:&quot;49700597-c6eb-437f-b6b5-2ca0118a9120&quot;,&quot;relativeTransform&quot;:{&quot;translate&quot;:{&quot;x&quot;:210.23784894167932,&quot;y&quot;:-200.48840828497222},&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5.146464204175423,&quot;color&quot;:&quot;#232323&quot;,&quot;fontWeight&quot;:&quot;normal&quot;,&quot;fontStyle&quot;:&quot;normal&quot;,&quot;decoration&quot;:&quot;none&quot;,&quot;script&quot;:&quot;none&quot;},&quot;range&quot;:[0,10]}],&quot;text&quot;:&quot;Bone marrow&quot;,&quot;baseStyle&quot;:{&quot;fontFamily&quot;:&quot;Roboto&quot;,&quot;fontSize&quot;:15.146464204175423,&quot;color&quot;:&quot;#232323&quot;,&quot;fontWeight&quot;:&quot;normal&quot;,&quot;fontStyle&quot;:&quot;normal&quot;,&quot;decoration&quot;:&quot;none&quot;,&quot;script&quot;:&quot;none&quot;}}],&quot;verticalAlign&quot;:&quot;TOP&quot;},&quot;size&quot;:{&quot;x&quot;:90.85197732396963,&quot;y&quot;:18},&quot;targetSize&quot;:{&quot;x&quot;:90.85197732396963,&quot;y&quot;:18},&quot;format&quot;:&quot;BETTER_TEXT&quot;,&quot;verticalAlign&quot;:&quot;TOP&quot;},&quot;isLocked&quot;:false,&quot;parent&quot;:{&quot;type&quot;:&quot;CHILD&quot;,&quot;parentId&quot;:&quot;391ca9c9-45c5-40e0-8314-e6520d8a9f62&quot;,&quot;order&quot;:&quot;9999957&quot;}},&quot;adc665a3-e6bb-460f-87cd-a558561031a2&quot;:{&quot;type&quot;:&quot;FIGURE_OBJECT&quot;,&quot;id&quot;:&quot;adc665a3-e6bb-460f-87cd-a558561031a2&quot;,&quot;relativeTransform&quot;:{&quot;translate&quot;:{&quot;x&quot;:54.82574790744988,&quot;y&quot;:-218.8102536027476},&quot;rotate&quot;:0},&quot;opacity&quot;:1,&quot;path&quot;:{&quot;type&quot;:&quot;POLY_LINE&quot;,&quot;points&quot;:[{&quot;x&quot;:-21.898254023311367,&quot;y&quot;:-17.192319993810838},{&quot;x&quot;:11.760408551513436,&quot;y&quot;:-9.675284338882442},{&quot;x&quot;:21.36857408260728,&quot;y&quot;:17.767527164761034}],&quot;closed&quot;:false},&quot;pathStyles&quot;:[{&quot;type&quot;:&quot;FILL&quot;,&quot;fillStyle&quot;:&quot;transparent&quot;},{&quot;type&quot;:&quot;STROKE&quot;,&quot;strokeStyle&quot;:{&quot;units&quot;:&quot;PATH_LENGTH&quot;,&quot;stops&quot;:{&quot;0&quot;:&quot;#23232300&quot;,&quot;1&quot;:&quot;#232323&quot;}},&quot;lineWidth&quot;:2.36663503190241,&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91ca9c9-45c5-40e0-8314-e6520d8a9f62&quot;,&quot;order&quot;:&quot;9999962&quot;}},&quot;8a5fd33f-afec-4ad2-81e8-e919c7b1c3b5&quot;:{&quot;type&quot;:&quot;FIGURE_OBJECT&quot;,&quot;id&quot;:&quot;8a5fd33f-afec-4ad2-81e8-e919c7b1c3b5&quot;,&quot;relativeTransform&quot;:{&quot;translate&quot;:{&quot;x&quot;:0,&quot;y&quot;:0},&quot;rotate&quot;:0,&quot;skewX&quot;:0,&quot;scale&quot;:{&quot;x&quot;:1,&quot;y&quot;:1}},&quot;opacity&quot;:1,&quot;path&quot;:{&quot;type&quot;:&quot;POLY_LINE&quot;,&quot;points&quot;:[{&quot;x&quot;:164.81186027969449,&quot;y&quot;:-200.48840828497222},{&quot;x&quot;:140.59097937872693,&quot;y&quot;:-200.56895379485974},{&quot;x&quot;:125.29295980348351,&quot;y&quot;:-232.179554253777}],&quot;closed&quot;:false},&quot;pathStyles&quot;:[{&quot;type&quot;:&quot;FILL&quot;,&quot;fillStyle&quot;:&quot;transparent&quot;},{&quot;type&quot;:&quot;STROKE&quot;,&quot;strokeStyle&quot;:&quot;#232323&quot;,&quot;lineWidth&quot;:1.4199810191414461,&quot;lineJoin&quot;:&quot;round&quot;}],&quot;pathMarkers&quot;:{&quot;markerEnd&quot;:{&quot;type&quot;:&quot;PATH&quot;,&quot;units&quot;:{&quot;type&quot;:&quot;STROKE_WIDTH&quot;,&quot;scale&quot;:1},&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391ca9c9-45c5-40e0-8314-e6520d8a9f62&quot;,&quot;order&quot;:&quot;9999963&quot;},&quot;connectorInfo&quot;:{&quot;connectedObjectAtLineStart&quot;:{&quot;objectId&quot;:&quot;49700597-c6eb-437f-b6b5-2ca0118a9120&quot;,&quot;coordinates&quot;:{&quot;x&quot;:0,&quot;y&quot;:0.5}},&quot;type&quot;:&quot;ELBOW&quot;,&quot;offset&quot;:{&quot;x&quot;:0,&quot;y&quot;:0},&quot;bending&quot;:-0.1,&quot;customized&quot;:true}},&quot;1f8267a4-3621-4c33-89d3-f3727a02db4f&quot;:{&quot;type&quot;:&quot;FIGURE_OBJECT&quot;,&quot;id&quot;:&quot;1f8267a4-3621-4c33-89d3-f3727a02db4f&quot;,&quot;relativeTransform&quot;:{&quot;translate&quot;:{&quot;x&quot;:78.32647888867831,&quot;y&quot;:-274.3397968720164},&quot;rotate&quot;:0,&quot;skewX&quot;:0,&quot;scale&quot;:{&quot;x&quot;:1,&quot;y&quot;:1}},&quot;opacity&quot;:1,&quot;pathStyles&quot;:[{&quot;type&quot;:&quot;FILL&quot;,&quot;fillStyle&quot;:&quot;rgba(66,66,66,1)&quot;}],&quot;text&quot;:{&quot;textData&quot;:{&quot;lineSpacing&quot;:&quot;normal&quot;,&quot;alignment&quot;:&quot;center&quot;,&quot;lines&quot;:[{&quot;runs&quot;:[{&quot;style&quot;:{&quot;fontFamily&quot;:&quot;Roboto&quot;,&quot;fontSize&quot;:17.333333333333332,&quot;color&quot;:&quot;rgba(66,66,66,1)&quot;,&quot;fontWeight&quot;:&quot;bold&quot;,&quot;fontStyle&quot;:&quot;normal&quot;,&quot;decoration&quot;:&quot;none&quot;,&quot;script&quot;:&quot;none&quot;},&quot;range&quot;:[0,48]}],&quot;text&quot;:&quot;Correcting Blood Stem Cell Differentiation in MDS&quot;}],&quot;verticalAlign&quot;:&quot;TOP&quot;,&quot;_lastCaretLocation&quot;:{&quot;lineIndex&quot;:0,&quot;runIndex&quot;:-1,&quot;charIndex&quot;:-1,&quot;endOfLine&quot;:true}},&quot;size&quot;:{&quot;x&quot;:336.99855965410217,&quot;y&quot;:50.000000000000036},&quot;targetSize&quot;:{&quot;x&quot;:336.99855965410217,&quot;y&quot;:50.000000000000036},&quot;format&quot;:&quot;BETTER_TEXT&quot;,&quot;verticalAlign&quot;:&quot;TOP&quot;},&quot;isLocked&quot;:false,&quot;parent&quot;:{&quot;type&quot;:&quot;CHILD&quot;,&quot;parentId&quot;:&quot;391ca9c9-45c5-40e0-8314-e6520d8a9f62&quot;,&quot;order&quot;:&quot;9999997&quot;}},&quot;3572d82a-b415-4fe1-9f10-9f1f968c1d1b&quot;:{&quot;type&quot;:&quot;FIGURE_OBJECT&quot;,&quot;id&quot;:&quot;3572d82a-b415-4fe1-9f10-9f1f968c1d1b&quot;,&quot;relativeTransform&quot;:{&quot;translate&quot;:{&quot;x&quot;:215.27312980352528,&quot;y&quot;:-144.96974325803956},&quot;rotate&quot;:0,&quot;skewX&quot;:0,&quot;scale&quot;:{&quot;x&quot;:1,&quot;y&quot;:1}},&quot;opacity&quot;:1,&quot;pathStyles&quot;:[{&quot;type&quot;:&quot;FILL&quot;,&quot;fillStyle&quot;:&quot;#232323&quot;}],&quot;text&quot;:{&quot;textData&quot;:{&quot;lineSpacing&quot;:&quot;normal&quot;,&quot;alignment&quot;:&quot;left&quot;,&quot;lines&quot;:[{&quot;runs&quot;:[{&quot;style&quot;:{&quot;fontFamily&quot;:&quot;Roboto&quot;,&quot;fontSize&quot;:15.146464204175423,&quot;color&quot;:&quot;rgb(253, 11, 11)&quot;,&quot;fontWeight&quot;:&quot;normal&quot;,&quot;fontStyle&quot;:&quot;normal&quot;,&quot;decoration&quot;:&quot;none&quot;,&quot;script&quot;:&quot;none&quot;},&quot;range&quot;:[0,33]}],&quot;text&quot;:&quot;Genetic and Epigenetic Alterations&quot;}],&quot;verticalAlign&quot;:&quot;TOP&quot;,&quot;_lastCaretLocation&quot;:{&quot;lineIndex&quot;:0,&quot;runIndex&quot;:-1,&quot;charIndex&quot;:-1,&quot;endOfLine&quot;:true}},&quot;size&quot;:{&quot;x&quot;:90.85197732396963,&quot;y&quot;:54},&quot;targetSize&quot;:{&quot;x&quot;:90.85197732396963,&quot;y&quot;:18},&quot;format&quot;:&quot;BETTER_TEXT&quot;,&quot;verticalAlign&quot;:&quot;TOP&quot;},&quot;isLocked&quot;:false,&quot;parent&quot;:{&quot;type&quot;:&quot;CHILD&quot;,&quot;parentId&quot;:&quot;391ca9c9-45c5-40e0-8314-e6520d8a9f62&quot;,&quot;order&quot;:&quot;9999998&quot;}},&quot;cafc58a3-d012-4f23-bf42-1b7afcb24dab&quot;:{&quot;type&quot;:&quot;FIGURE_OBJECT&quot;,&quot;id&quot;:&quot;cafc58a3-d012-4f23-bf42-1b7afcb24dab&quot;,&quot;relativeTransform&quot;:{&quot;translate&quot;:{&quot;x&quot;:-277.172,&quot;y&quot;:-76},&quot;rotate&quot;:0,&quot;skewX&quot;:0,&quot;scale&quot;:{&quot;x&quot;:1,&quot;y&quot;:1}},&quot;opacity&quot;:1,&quot;path&quot;:{&quot;type&quot;:&quot;POLY_LINE&quot;,&quot;points&quot;:[{&quot;x&quot;:440.98400000000004,&quot;y&quot;:-69.19200000000001},{&quot;x&quot;:416.98400000000004,&quot;y&quot;:-78.792},{&quot;x&quot;:392.98400000000004,&quot;y&quot;:-69.19200000000001}],&quot;closed&quot;:false},&quot;pathStyles&quot;:[{&quot;type&quot;:&quot;FILL&quot;,&quot;fillStyle&quot;:&quot;rgba(0,0,0,0)&quot;},{&quot;type&quot;:&quot;STROKE&quot;,&quot;strokeStyle&quot;:&quot;rgb(238, 5, 5)&quot;,&quot;lineWidth&quot;:2,&quot;lineJoin&quot;:&quot;round&quot;,&quot;dashArray&quot;:[4]}],&quot;pathSmoothing&quot;:{&quot;type&quot;:&quot;CATMULL_SMOOTHING&quot;,&quot;smoothing&quot;:0.2},&quot;pathMarkers&quot;:{&quot;markerEnd&quot;:{&quot;type&quot;:&quot;PATH&quot;,&quot;units&quot;:{&quot;type&quot;:&quot;STROKE_WIDTH&quot;,&quot;scale&quot;:1},&quot;orient&quot;:{&quot;type&quot;:&quot;AUTO_START_REVERSE&quot;},&quot;name&quot;:&quot;inhib&quot;,&quot;relativeTransform&quot;:{&quot;translate&quot;:{&quot;x&quot;:0,&quot;y&quot;:0},&quot;rotate&quot;:0,&quot;skewX&quot;:0,&quot;scale&quot;:{&quot;x&quot;:1,&quot;y&quot;:1}},&quot;path&quot;:{&quot;type&quot;:&quot;SPLINE&quot;,&quot;spline&quot;:{&quot;points&quot;:[{&quot;x&quot;:0,&quot;y&quot;:3,&quot;isEndPoint&quot;:true},{&quot;x&quot;:0,&quot;y&quot;:-3,&quot;isEndPoint&quot;:true}],&quot;closed&quot;:false}},&quot;pathStyles&quot;:[{&quot;type&quot;:&quot;STROKE&quot;,&quot;strokeStyle&quot;:&quot;context-stroke-flat&quot;,&quot;lineWidth&quot;:1,&quot;lineJoin&quot;:&quot;round&quot;}]}},&quot;isLocked&quot;:false,&quot;parent&quot;:{&quot;type&quot;:&quot;CHILD&quot;,&quot;parentId&quot;:&quot;391ca9c9-45c5-40e0-8314-e6520d8a9f62&quot;,&quot;order&quot;:&quot;99999995&quot;},&quot;connectorInfo&quot;:{&quot;type&quot;:&quot;QUADRATIC&quot;,&quot;offset&quot;:{&quot;x&quot;:0,&quot;y&quot;:0},&quot;bending&quot;:0.1,&quot;customized&quot;:false}},&quot;3455018a-be88-4398-abef-8063d8769856&quot;:{&quot;type&quot;:&quot;FIGURE_OBJECT&quot;,&quot;id&quot;:&quot;3455018a-be88-4398-abef-8063d8769856&quot;,&quot;relativeTransform&quot;:{&quot;translate&quot;:{&quot;x&quot;:4.502207030965562,&quot;y&quot;:75.28983823118298},&quot;rotate&quot;:0},&quot;isLocked&quot;:false,&quot;parent&quot;:{&quot;type&quot;:&quot;CHILD&quot;,&quot;parentId&quot;:&quot;f173da15-5e57-40e0-a8a3-2705f1f6c4a7&quot;,&quot;order&quot;:&quot;2&quot;},&quot;source&quot;:{&quot;id&quot;:&quot;60087df9affe6d00a7a6abab&quot;,&quot;type&quot;:&quot;TEMPLATES&quot;},&quot;assetId&quot;:&quot;60087df9affe6d00a7a6abab&quot;},&quot;cc379d54-ff84-4241-b34b-33063dc6f59c&quot;:{&quot;type&quot;:&quot;FIGURE_OBJECT&quot;,&quot;id&quot;:&quot;cc379d54-ff84-4241-b34b-33063dc6f59c&quot;,&quot;name&quot;:&quot;Stem cell&quot;,&quot;relativeTransform&quot;:{&quot;translate&quot;:{&quot;x&quot;:-45.33418191357467,&quot;y&quot;:-183.84295548318545},&quot;rotate&quot;:1.2959455720132873,&quot;skewX&quot;:0.015996182278490995,&quot;scale&quot;:{&quot;x&quot;:0.10646990067601328,&quot;y&quot;:0.10352443550202196}},&quot;opacity&quot;:1,&quot;image&quot;:{&quot;url&quot;:&quot;https://icons.biorender.com/biorender/5ec40eff7d24a30028c76ba6/stem-cell.png&quot;,&quot;fallbackUrl&quot;:&quot;https://res.cloudinary.com/dlcjuc3ej/image/upload/v1589907193/ddvhkyielfdpx9ihtye7.svg#/keystone/api/icons/5ec40eff7d24a30028c76ba6/stem-cell.svg&quot;,&quot;size&quot;:{&quot;x&quot;:493,&quot;y&quot;:494},&quot;isPremium&quot;:false,&quot;isPacked&quot;:true},&quot;source&quot;:{&quot;id&quot;:&quot;5a9971e371e20f0014059eb8&quot;,&quot;type&quot;:&quot;ASSETS&quot;},&quot;pathStyles&quot;:[{&quot;type&quot;:&quot;FILL&quot;,&quot;fillStyle&quot;:&quot;rgb(0,0,0)&quot;}],&quot;isLocked&quot;:false,&quot;parent&quot;:{&quot;type&quot;:&quot;CHILD&quot;,&quot;parentId&quot;:&quot;3455018a-be88-4398-abef-8063d8769856&quot;,&quot;order&quot;:&quot;01&quot;}},&quot;7c72eb5f-b85c-4ccd-9a39-d939cf07b185&quot;:{&quot;type&quot;:&quot;FIGURE_OBJECT&quot;,&quot;id&quot;:&quot;7c72eb5f-b85c-4ccd-9a39-d939cf07b185&quot;,&quot;relativeTransform&quot;:{&quot;translate&quot;:{&quot;x&quot;:-142.2836061889027,&quot;y&quot;:-48.43725715053709},&quot;rotate&quot;:0},&quot;opacity&quot;:1,&quot;path&quot;:{&quot;type&quot;:&quot;RECT&quot;,&quot;size&quot;:{&quot;x&quot;:176.77156885556008,&quot;y&quot;:205.60412586250567},&quot;cornerRounding&quot;:{&quot;type&quot;:&quot;ARC_LENGTH&quot;,&quot;global&quot;:0}},&quot;pathStyles&quot;:[{&quot;type&quot;:&quot;FILL&quot;,&quot;fillStyle&quot;:&quot;rgba(246,246,251,1)&quot;},{&quot;type&quot;:&quot;STROKE&quot;,&quot;strokeStyle&quot;:&quot;#95AAD3&quot;,&quot;lineWidth&quot;:0,&quot;lineJoin&quot;:&quot;round&quot;}],&quot;isLocked&quot;:false,&quot;parent&quot;:{&quot;type&quot;:&quot;CHILD&quot;,&quot;parentId&quot;:&quot;3455018a-be88-4398-abef-8063d8769856&quot;,&quot;order&quot;:&quot;03&quot;},&quot;layout&quot;:{&quot;sizeRatio&quot;:{&quot;x&quot;:0.88,&quot;y&quot;:0.88},&quot;keepAspectRatio&quot;:false}},&quot;ce5c55f3-9b06-409b-8a4c-2b13c43ae3c7&quot;:{&quot;id&quot;:&quot;ce5c55f3-9b06-409b-8a4c-2b13c43ae3c7&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155.55898059289288,&quot;y&quot;:22},&quot;targetSize&quot;:{&quot;x&quot;:155.55898059289288,&quot;y&quot;:2}},&quot;parent&quot;:{&quot;type&quot;:&quot;CHILD&quot;,&quot;parentId&quot;:&quot;7c72eb5f-b85c-4ccd-9a39-d939cf07b185&quot;,&quot;order&quot;:&quot;5&quot;}},&quot;d711aab8-19f8-409d-87f4-730de6fb0304&quot;:{&quot;type&quot;:&quot;FIGURE_OBJECT&quot;,&quot;id&quot;:&quot;d711aab8-19f8-409d-87f4-730de6fb0304&quot;,&quot;relativeTransform&quot;:{&quot;translate&quot;:{&quot;x&quot;:-45.33440712830911,&quot;y&quot;:-226.13382855326591},&quot;rotate&quot;:0},&quot;opacity&quot;:1,&quot;pathStyles&quot;:[{&quot;type&quot;:&quot;FILL&quot;,&quot;fillStyle&quot;:&quot;rgba(191,155,71,1)&quot;}],&quot;text&quot;:{&quot;textData&quot;:{&quot;lineSpacing&quot;:&quot;normal&quot;,&quot;alignment&quot;:&quot;center&quot;,&quot;lines&quot;:[{&quot;runs&quot;:[{&quot;style&quot;:{&quot;fontFamily&quot;:&quot;Roboto&quot;,&quot;fontSize&quot;:11.691521808875017,&quot;color&quot;:&quot;rgba(191,155,71,1)&quot;,&quot;fontWeight&quot;:&quot;bold&quot;,&quot;fontStyle&quot;:&quot;normal&quot;,&quot;decoration&quot;:&quot;none&quot;,&quot;script&quot;:&quot;none&quot;},&quot;range&quot;:[0,23]}],&quot;text&quot;:&quot;Hematopoietic stem cell &quot;,&quot;baseStyle&quot;:{&quot;fontFamily&quot;:&quot;Roboto&quot;,&quot;fontSize&quot;:11.691521808875017,&quot;color&quot;:&quot;rgba(191,155,71,1)&quot;,&quot;fontWeight&quot;:&quot;bold&quot;,&quot;fontStyle&quot;:&quot;normal&quot;,&quot;decoration&quot;:&quot;none&quot;,&quot;script&quot;:&quot;none&quot;}}],&quot;verticalAlign&quot;:&quot;TOP&quot;},&quot;size&quot;:{&quot;x&quot;:84.21720951601839,&quot;y&quot;:28.800258980623674},&quot;targetSize&quot;:{&quot;x&quot;:84.21720951601839,&quot;y&quot;:28.800258980623674},&quot;format&quot;:&quot;BETTER_TEXT&quot;,&quot;verticalAlign&quot;:&quot;TOP&quot;},&quot;isLocked&quot;:false,&quot;parent&quot;:{&quot;type&quot;:&quot;CHILD&quot;,&quot;parentId&quot;:&quot;3455018a-be88-4398-abef-8063d8769856&quot;,&quot;order&quot;:&quot;07&quot;}},&quot;cfa6c19e-6a49-4f7c-8f23-517cfe393944&quot;:{&quot;type&quot;:&quot;FIGURE_OBJECT&quot;,&quot;id&quot;:&quot;cfa6c19e-6a49-4f7c-8f23-517cfe393944&quot;,&quot;name&quot;:&quot;Stem cell&quot;,&quot;relativeTransform&quot;:{&quot;translate&quot;:{&quot;x&quot;:-47.3854672375326,&quot;y&quot;:-96.0872899361854},&quot;rotate&quot;:0,&quot;skewX&quot;:0,&quot;scale&quot;:{&quot;x&quot;:0.06926093961688692,&quot;y&quot;:0.07127412214486135}},&quot;opacity&quot;:1,&quot;image&quot;:{&quot;url&quot;:&quot;https://icons.biorender.com/biorender/5ec40eff7d24a30028c76bab/stem-cell.png&quot;,&quot;fallbackUrl&quot;:&quot;https://res.cloudinary.com/dlcjuc3ej/image/upload/v1589907192/biooynejdbwn4nyxv3sn.svg#/keystone/api/icons/5ec40eff7d24a30028c76bab/stem-cell.svg&quot;,&quot;size&quot;:{&quot;x&quot;:493,&quot;y&quot;:494},&quot;isPremium&quot;:false,&quot;isPacked&quot;:true},&quot;source&quot;:{&quot;id&quot;:&quot;5a9971e371e20f0014059eb8&quot;,&quot;type&quot;:&quot;ASSETS&quot;},&quot;pathStyles&quot;:[{&quot;type&quot;:&quot;FILL&quot;,&quot;fillStyle&quot;:&quot;rgb(0,0,0)&quot;}],&quot;isLocked&quot;:false,&quot;parent&quot;:{&quot;type&quot;:&quot;CHILD&quot;,&quot;parentId&quot;:&quot;3455018a-be88-4398-abef-8063d8769856&quot;,&quot;order&quot;:&quot;997&quot;}},&quot;60e1275a-704e-4571-bf65-68af45e48b0d&quot;:{&quot;type&quot;:&quot;FIGURE_OBJECT&quot;,&quot;id&quot;:&quot;60e1275a-704e-4571-bf65-68af45e48b0d&quot;,&quot;relativeTransform&quot;:{&quot;translate&quot;:{&quot;x&quot;:-144.30123185876553,&quot;y&quot;:-25.450565682540002},&quot;rotate&quot;:0,&quot;skewX&quot;:0,&quot;scale&quot;:{&quot;x&quot;:1,&quot;y&quot;:1}},&quot;opacity&quot;:1,&quot;path&quot;:{&quot;type&quot;:&quot;POLY_LINE&quot;,&quot;points&quot;:[{&quot;x&quot;:0,&quot;y&quot;:-25.69365597106396},{&quot;x&quot;:0,&quot;y&quot;:25.69365597106396}],&quot;closed&quot;:false},&quot;pathStyles&quot;:[{&quot;type&quot;:&quot;FILL&quot;,&quot;fillStyle&quot;:&quot;rgba(0,0,0,0)&quot;},{&quot;type&quot;:&quot;STROKE&quot;,&quot;strokeStyle&quot;:&quot;#232323&quot;,&quot;lineWidth&quot;:0.803082975434559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25&quot;}},&quot;3175a55e-b25f-4828-9326-394faf24e18a&quot;:{&quot;type&quot;:&quot;FIGURE_OBJECT&quot;,&quot;id&quot;:&quot;3175a55e-b25f-4828-9326-394faf24e18a&quot;,&quot;relativeTransform&quot;:{&quot;translate&quot;:{&quot;x&quot;:-142.20659101950133,&quot;y&quot;:45.57748435350453},&quot;rotate&quot;:0,&quot;skewX&quot;:0,&quot;scale&quot;:{&quot;x&quot;:1,&quot;y&quot;:1}},&quot;opacity&quot;:1,&quot;pathStyles&quot;:[{&quot;type&quot;:&quot;FILL&quot;,&quot;fillStyle&quot;:&quot;rgba(93, 42, 94, 1)&quot;}],&quot;text&quot;:{&quot;textData&quot;:{&quot;lineSpacing&quot;:&quot;normal&quot;,&quot;alignment&quot;:&quot;center&quot;,&quot;lines&quot;:[{&quot;runs&quot;:[{&quot;style&quot;:{&quot;fontFamily&quot;:&quot;Roboto&quot;,&quot;fontSize&quot;:11.49054853833936,&quot;color&quot;:&quot;rgba(129,134,137,1)&quot;,&quot;fontWeight&quot;:&quot;bold&quot;,&quot;fontStyle&quot;:&quot;normal&quot;,&quot;decoration&quot;:&quot;none&quot;,&quot;script&quot;:&quot;none&quot;},&quot;range&quot;:[0,7]}],&quot;text&quot;:&quot;Platelet&quot;}],&quot;verticalAlign&quot;:&quot;TOP&quot;,&quot;_lastCaretLocation&quot;:{&quot;lineIndex&quot;:0,&quot;runIndex&quot;:-1,&quot;charIndex&quot;:-1,&quot;endOfLine&quot;:true}},&quot;size&quot;:{&quot;x&quot;:54.111785888671875,&quot;y&quot;:14},&quot;targetSize&quot;:{&quot;x&quot;:52.47947886293701,&quot;y&quot;:13.600122296405624},&quot;format&quot;:&quot;BETTER_TEXT&quot;,&quot;verticalAlign&quot;:&quot;TOP&quot;},&quot;isLocked&quot;:false,&quot;parent&quot;:{&quot;type&quot;:&quot;CHILD&quot;,&quot;parentId&quot;:&quot;3455018a-be88-4398-abef-8063d8769856&quot;,&quot;order&quot;:&quot;55&quot;}},&quot;f18608e1-a291-4ec9-a991-a90f838b7ccb&quot;:{&quot;type&quot;:&quot;FIGURE_OBJECT&quot;,&quot;id&quot;:&quot;f18608e1-a291-4ec9-a991-a90f838b7ccb&quot;,&quot;relativeTransform&quot;:{&quot;translate&quot;:{&quot;x&quot;:-97.49621122036976,&quot;y&quot;:27.595024979049555},&quot;rotate&quot;:0,&quot;skewX&quot;:0,&quot;scale&quot;:{&quot;x&quot;:1,&quot;y&quot;:1}},&quot;opacity&quot;:1,&quot;pathStyles&quot;:[{&quot;type&quot;:&quot;FILL&quot;,&quot;fillStyle&quot;:&quot;rgba(188, 67, 75, 1)&quot;}],&quot;text&quot;:{&quot;textData&quot;:{&quot;lineSpacing&quot;:&quot;normal&quot;,&quot;alignment&quot;:&quot;center&quot;,&quot;lines&quot;:[{&quot;runs&quot;:[{&quot;style&quot;:{&quot;fontFamily&quot;:&quot;Roboto&quot;,&quot;fontSize&quot;:11.49054853833936,&quot;color&quot;:&quot;rgba(188, 67, 75, 1)&quot;,&quot;fontWeight&quot;:&quot;bold&quot;,&quot;fontStyle&quot;:&quot;normal&quot;,&quot;decoration&quot;:&quot;none&quot;,&quot;script&quot;:&quot;none&quot;},&quot;range&quot;:[0,13]}],&quot;text&quot;:&quot;Red blood cell&quot;,&quot;baseStyle&quot;:{&quot;fontFamily&quot;:&quot;Roboto&quot;,&quot;fontSize&quot;:11.49054853833936,&quot;color&quot;:&quot;rgba(188, 67, 75, 1)&quot;,&quot;fontWeight&quot;:&quot;bold&quot;,&quot;fontStyle&quot;:&quot;normal&quot;,&quot;decoration&quot;:&quot;none&quot;,&quot;script&quot;:&quot;none&quot;}}],&quot;verticalAlign&quot;:&quot;TOP&quot;},&quot;size&quot;:{&quot;x&quot;:57.35960989880756,&quot;y&quot;:28},&quot;targetSize&quot;:{&quot;x&quot;:57.35960989880756,&quot;y&quot;:14},&quot;format&quot;:&quot;BETTER_TEXT&quot;,&quot;verticalAlign&quot;:&quot;TOP&quot;},&quot;isLocked&quot;:false,&quot;parent&quot;:{&quot;type&quot;:&quot;CHILD&quot;,&quot;parentId&quot;:&quot;3455018a-be88-4398-abef-8063d8769856&quot;,&quot;order&quot;:&quot;57&quot;}},&quot;4b73cf45-7073-48bd-9c95-271d13aca6c9&quot;:{&quot;type&quot;:&quot;FIGURE_OBJECT&quot;,&quot;id&quot;:&quot;4b73cf45-7073-48bd-9c95-271d13aca6c9&quot;,&quot;relativeTransform&quot;:{&quot;translate&quot;:{&quot;x&quot;:-166.75266304268104,&quot;y&quot;:-113.92713546357581},&quot;rotate&quot;:0,&quot;skewX&quot;:0,&quot;scale&quot;:{&quot;x&quot;:1,&quot;y&quot;:1}},&quot;opacity&quot;:1,&quot;pathStyles&quot;:[{&quot;type&quot;:&quot;FILL&quot;,&quot;fillStyle&quot;:&quot;rgba(68,51,126,1)&quot;}],&quot;text&quot;:{&quot;textData&quot;:{&quot;lineSpacing&quot;:&quot;normal&quot;,&quot;alignment&quot;:&quot;left&quot;,&quot;lines&quot;:[{&quot;runs&quot;:[{&quot;style&quot;:{&quot;fontFamily&quot;:&quot;Roboto&quot;,&quot;fontSize&quot;:14.666666666666666,&quot;color&quot;:&quot;rgba(196,62,150,1)&quot;,&quot;fontWeight&quot;:&quot;bold&quot;,&quot;fontStyle&quot;:&quot;italic&quot;,&quot;decoration&quot;:&quot;none&quot;,&quot;script&quot;:&quot;none&quot;},&quot;range&quot;:[0,34]}],&quot;text&quot;:&quot;Altered blood cell formation in MDS&quot;}],&quot;verticalAlign&quot;:&quot;TOP&quot;,&quot;_lastCaretLocation&quot;:{&quot;lineIndex&quot;:0,&quot;runIndex&quot;:-1,&quot;charIndex&quot;:-1,&quot;endOfLine&quot;:true}},&quot;size&quot;:{&quot;x&quot;:113.57838703702174,&quot;y&quot;:57},&quot;targetSize&quot;:{&quot;x&quot;:113.57838703702174,&quot;y&quot;:57},&quot;format&quot;:&quot;BETTER_TEXT&quot;,&quot;verticalAlign&quot;:&quot;TOP&quot;},&quot;isLocked&quot;:false,&quot;parent&quot;:{&quot;type&quot;:&quot;CHILD&quot;,&quot;parentId&quot;:&quot;3455018a-be88-4398-abef-8063d8769856&quot;,&quot;order&quot;:&quot;72&quot;}},&quot;00e0d59c-bc4f-4fef-9d59-5ec1a61c0fc9&quot;:{&quot;id&quot;:&quot;00e0d59c-bc4f-4fef-9d59-5ec1a61c0fc9&quot;,&quot;name&quot;:&quot;Red blood cell 3&quot;,&quot;type&quot;:&quot;FIGURE_OBJECT&quot;,&quot;relativeTransform&quot;:{&quot;translate&quot;:{&quot;x&quot;:-97.49618747631277,&quot;y&quot;:2.23408944185001},&quot;rotate&quot;:0,&quot;skewX&quot;:0,&quot;scale&quot;:{&quot;x&quot;:0.24436706476246584,&quot;y&quot;:0.25198007443173004}},&quot;image&quot;:{&quot;url&quot;:&quot;https://icons.cdn.biorender.com/biorender/61815802a1b5510029bfbe57/618157b2a1b5510029bfbe4b.png&quot;,&quot;fallbackUrl&quot;:&quot;sources/icons/61815802a1b5510029bfbe57/618157b2a1b5510029bfbe4b.svg&quot;,&quot;isPremium&quot;:false,&quot;isPacked&quot;:true,&quot;size&quot;:{&quot;x&quot;:100,&quot;y&quot;:90.17341040462428}},&quot;source&quot;:{&quot;id&quot;:&quot;618157b2a1b5510029bfbe4b&quot;,&quot;type&quot;:&quot;ASSETS&quot;},&quot;isPremium&quot;:false,&quot;parent&quot;:{&quot;type&quot;:&quot;CHILD&quot;,&quot;parentId&quot;:&quot;3455018a-be88-4398-abef-8063d8769856&quot;,&quot;order&quot;:&quot;2&quot;}},&quot;81d140dc-c23c-4dcb-a45e-4811cf6ba2d6&quot;:{&quot;type&quot;:&quot;FIGURE_OBJECT&quot;,&quot;id&quot;:&quot;81d140dc-c23c-4dcb-a45e-4811cf6ba2d6&quot;,&quot;relativeTransform&quot;:{&quot;translate&quot;:{&quot;x&quot;:-154.90987006398612,&quot;y&quot;:-36.33532696720159},&quot;rotate&quot;:0,&quot;skewX&quot;:0,&quot;scale&quot;:{&quot;x&quot;:1,&quot;y&quot;:1}},&quot;opacity&quot;:1,&quot;path&quot;:{&quot;type&quot;:&quot;POLY_LINE&quot;,&quot;points&quot;:[{&quot;x&quot;:-38.425268148005934,&quot;y&quot;:14.868721352270299},{&quot;x&quot;:-38.425268148005934,&quot;y&quot;:-14.868721352270299},{&quot;x&quot;:38.425268148005884,&quot;y&quot;:-14.868721352270299}],&quot;closed&quot;:false,&quot;cornerRounding&quot;:{&quot;type&quot;:&quot;ARC_LENGTH&quot;,&quot;global&quot;:20.74005819554169}},&quot;pathStyles&quot;:[{&quot;type&quot;:&quot;FILL&quot;,&quot;fillStyle&quot;:&quot;rgba(0,0,0,0)&quot;},{&quot;type&quot;:&quot;STROKE&quot;,&quot;strokeStyle&quot;:&quot;#232323&quot;,&quot;lineWidth&quot;:0.8030829754345595,&quot;lineJoin&quot;:&quot;round&quot;}],&quot;pathMarkers&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21&quot;}},&quot;339ee18c-9fd5-4ed8-b34b-ba8e0af4ebcd&quot;:{&quot;type&quot;:&quot;FIGURE_OBJECT&quot;,&quot;id&quot;:&quot;339ee18c-9fd5-4ed8-b34b-ba8e0af4ebcd&quot;,&quot;relativeTransform&quot;:{&quot;translate&quot;:{&quot;x&quot;:-106.13085128000057,&quot;y&quot;:-33.43319894109217},&quot;rotate&quot;:0,&quot;skewX&quot;:0,&quot;scale&quot;:{&quot;x&quot;:1,&quot;y&quot;:1}},&quot;opacity&quot;:1,&quot;path&quot;:{&quot;type&quot;:&quot;POLY_LINE&quot;,&quot;points&quot;:[{&quot;x&quot;:10.684242014284154,&quot;y&quot;:17.710778202676106},{&quot;x&quot;:10.684242014284154,&quot;y&quot;:-17.710778202676106},{&quot;x&quot;:-10.684242014284184,&quot;y&quot;:-17.710778202676106}],&quot;closed&quot;:false,&quot;cornerRounding&quot;:{&quot;type&quot;:&quot;ARC_LENGTH&quot;,&quot;global&quot;:20.74005819554169}},&quot;pathStyles&quot;:[{&quot;type&quot;:&quot;FILL&quot;,&quot;fillStyle&quot;:&quot;rgba(0,0,0,0)&quot;},{&quot;type&quot;:&quot;STROKE&quot;,&quot;strokeStyle&quot;:&quot;#232323&quot;,&quot;lineWidth&quot;:0.8030829754345595,&quot;lineJoin&quot;:&quot;round&quot;}],&quot;pathMarkers&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22&quot;}},&quot;6a4d450c-3ae8-4477-82a8-b279dde6e6ba&quot;:{&quot;type&quot;:&quot;FIGURE_OBJECT&quot;,&quot;id&quot;:&quot;6a4d450c-3ae8-4477-82a8-b279dde6e6ba&quot;,&quot;relativeTransform&quot;:{&quot;translate&quot;:{&quot;x&quot;:47.59571222141544,&quot;y&quot;:-48.4373635337632},&quot;rotate&quot;:0},&quot;opacity&quot;:1,&quot;path&quot;:{&quot;type&quot;:&quot;RECT&quot;,&quot;size&quot;:{&quot;x&quot;:175.6678200853607,&quot;y&quot;:205.60388337528653},&quot;cornerRounding&quot;:{&quot;type&quot;:&quot;ARC_LENGTH&quot;,&quot;global&quot;:0}},&quot;pathStyles&quot;:[{&quot;type&quot;:&quot;FILL&quot;,&quot;fillStyle&quot;:&quot;rgba(216, 240, 246, 1)&quot;},{&quot;type&quot;:&quot;STROKE&quot;,&quot;strokeStyle&quot;:&quot;rgba(48, 110, 128, 1)&quot;,&quot;lineWidth&quot;:0,&quot;lineJoin&quot;:&quot;round&quot;}],&quot;isLocked&quot;:false,&quot;parent&quot;:{&quot;type&quot;:&quot;CHILD&quot;,&quot;parentId&quot;:&quot;3455018a-be88-4398-abef-8063d8769856&quot;,&quot;order&quot;:&quot;9951&quot;},&quot;layout&quot;:{&quot;sizeRatio&quot;:{&quot;x&quot;:0.88,&quot;y&quot;:0.88},&quot;keepAspectRatio&quot;:false}},&quot;3b5ab612-24c6-4625-aea3-b378bde33cf7&quot;:{&quot;id&quot;:&quot;3b5ab612-24c6-4625-aea3-b378bde33cf7&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8.666666666666664,&quot;color&quot;:&quot;black&quot;,&quot;fontWeight&quot;:&quot;normal&quot;,&quot;fontStyle&quot;:&quot;normal&quot;,&quot;decoration&quot;:&quot;none&quot;}}]},&quot;format&quot;:&quot;BETTER_TEXT&quot;,&quot;size&quot;:{&quot;x&quot;:154.5876816751174,&quot;y&quot;:22},&quot;targetSize&quot;:{&quot;x&quot;:154.5876816751174,&quot;y&quot;:2}},&quot;parent&quot;:{&quot;type&quot;:&quot;CHILD&quot;,&quot;parentId&quot;:&quot;6a4d450c-3ae8-4477-82a8-b279dde6e6ba&quot;,&quot;order&quot;:&quot;5&quot;}},&quot;ba4351e6-49e1-4f9b-8248-d538b6bd3c6c&quot;:{&quot;type&quot;:&quot;FIGURE_OBJECT&quot;,&quot;id&quot;:&quot;ba4351e6-49e1-4f9b-8248-d538b6bd3c6c&quot;,&quot;relativeTransform&quot;:{&quot;translate&quot;:{&quot;x&quot;:71.9824264494963,&quot;y&quot;:-115.31443083455522},&quot;rotate&quot;:0,&quot;skewX&quot;:0,&quot;scale&quot;:{&quot;x&quot;:1,&quot;y&quot;:1}},&quot;opacity&quot;:1,&quot;pathStyles&quot;:[{&quot;type&quot;:&quot;FILL&quot;,&quot;fillStyle&quot;:&quot;rgba(68,51,126,1)&quot;}],&quot;text&quot;:{&quot;textData&quot;:{&quot;lineSpacing&quot;:&quot;normal&quot;,&quot;alignment&quot;:&quot;right&quot;,&quot;lines&quot;:[{&quot;runs&quot;:[{&quot;style&quot;:{&quot;fontFamily&quot;:&quot;Roboto&quot;,&quot;fontSize&quot;:14.666666666666666,&quot;color&quot;:&quot;rgba(49,126,194,1)&quot;,&quot;fontWeight&quot;:&quot;bold&quot;,&quot;fontStyle&quot;:&quot;italic&quot;,&quot;decoration&quot;:&quot;none&quot;,&quot;script&quot;:&quot;none&quot;},&quot;range&quot;:[0,39]}],&quot;text&quot;:&quot;Corrected blood cell formation with drug&quot;}],&quot;verticalAlign&quot;:&quot;TOP&quot;,&quot;_lastCaretLocation&quot;:{&quot;lineIndex&quot;:0,&quot;runIndex&quot;:-1,&quot;charIndex&quot;:-1,&quot;endOfLine&quot;:true}},&quot;size&quot;:{&quot;x&quot;:113.57838703702174,&quot;y&quot;:57},&quot;targetSize&quot;:{&quot;x&quot;:113.57838703702174,&quot;y&quot;:57},&quot;format&quot;:&quot;BETTER_TEXT&quot;,&quot;verticalAlign&quot;:&quot;TOP&quot;},&quot;isLocked&quot;:false,&quot;parent&quot;:{&quot;type&quot;:&quot;CHILD&quot;,&quot;parentId&quot;:&quot;3455018a-be88-4398-abef-8063d8769856&quot;,&quot;order&quot;:&quot;9982&quot;}},&quot;6fe2b7ce-c316-4b19-a8c9-4b0b754f6f78&quot;:{&quot;type&quot;:&quot;FIGURE_OBJECT&quot;,&quot;id&quot;:&quot;6fe2b7ce-c316-4b19-a8c9-4b0b754f6f78&quot;,&quot;relativeTransform&quot;:{&quot;translate&quot;:{&quot;x&quot;:-195.5019206699603,&quot;y&quot;:24.576734817156606},&quot;rotate&quot;:0,&quot;skewX&quot;:0,&quot;scale&quot;:{&quot;x&quot;:1,&quot;y&quot;:1}},&quot;opacity&quot;:1,&quot;pathStyles&quot;:[{&quot;type&quot;:&quot;FILL&quot;,&quot;fillStyle&quot;:&quot;rgba(140, 101, 168, 1)&quot;}],&quot;text&quot;:{&quot;textData&quot;:{&quot;lineSpacing&quot;:&quot;normal&quot;,&quot;alignment&quot;:&quot;center&quot;,&quot;lines&quot;:[{&quot;runs&quot;:[{&quot;style&quot;:{&quot;fontFamily&quot;:&quot;Roboto&quot;,&quot;fontSize&quot;:11.49054853833936,&quot;color&quot;:&quot;rgba(186, 145, 145, 1)&quot;,&quot;fontWeight&quot;:&quot;bold&quot;,&quot;fontStyle&quot;:&quot;normal&quot;,&quot;decoration&quot;:&quot;none&quot;,&quot;script&quot;:&quot;none&quot;},&quot;range&quot;:[0,15]}],&quot;text&quot;:&quot;White blood cell&quot;}],&quot;verticalAlign&quot;:&quot;TOP&quot;,&quot;_lastCaretLocation&quot;:{&quot;lineIndex&quot;:0,&quot;runIndex&quot;:-1,&quot;charIndex&quot;:-1,&quot;endOfLine&quot;:true}},&quot;size&quot;:{&quot;x&quot;:52.47947886293701,&quot;y&quot;:28},&quot;targetSize&quot;:{&quot;x&quot;:52.47947886293701,&quot;y&quot;:13.600122296405624},&quot;format&quot;:&quot;BETTER_TEXT&quot;,&quot;verticalAlign&quot;:&quot;TOP&quot;},&quot;isLocked&quot;:false,&quot;parent&quot;:{&quot;type&quot;:&quot;CHILD&quot;,&quot;parentId&quot;:&quot;3455018a-be88-4398-abef-8063d8769856&quot;,&quot;order&quot;:&quot;56&quot;}},&quot;99b9e212-1c5c-4008-9cf7-6a2582ecdd02&quot;:{&quot;id&quot;:&quot;99b9e212-1c5c-4008-9cf7-6a2582ecdd02&quot;,&quot;name&quot;:&quot;Monocyte&quot;,&quot;type&quot;:&quot;FIGURE_OBJECT&quot;,&quot;relativeTransform&quot;:{&quot;translate&quot;:{&quot;x&quot;:-195.3424469522539,&quot;y&quot;:-3.3762226549375933},&quot;rotate&quot;:0,&quot;skewX&quot;:0,&quot;scale&quot;:{&quot;x&quot;:0.2706301231047484,&quot;y&quot;:0.2790613318930248}},&quot;image&quot;:{&quot;url&quot;:&quot;https://icons.cdn.biorender.com/biorender/66eb349714c58b1a5e049935/6179880a4b488100281fad37.png&quot;,&quot;fallbackUrl&quot;:&quot;sources/icons/66eb349714c58b1a5e049935/6179880a4b488100281fad37.svg&quot;,&quot;isPremium&quot;:false,&quot;isPacked&quot;:true,&quot;size&quot;:{&quot;x&quot;:100,&quot;y&quot;:100}},&quot;source&quot;:{&quot;id&quot;:&quot;6179880a4b488100281fad37&quot;,&quot;type&quot;:&quot;ASSETS&quot;},&quot;isPremium&quot;:false,&quot;parent&quot;:{&quot;type&quot;:&quot;CHILD&quot;,&quot;parentId&quot;:&quot;3455018a-be88-4398-abef-8063d8769856&quot;,&quot;order&quot;:&quot;9995&quot;}},&quot;66d33717-1bbe-4643-8113-b0df45043a9c&quot;:{&quot;type&quot;:&quot;FIGURE_OBJECT&quot;,&quot;id&quot;:&quot;66d33717-1bbe-4643-8113-b0df45043a9c&quot;,&quot;relativeTransform&quot;:{&quot;translate&quot;:{&quot;x&quot;:0,&quot;y&quot;:0},&quot;rotate&quot;:0,&quot;skewX&quot;:0,&quot;scale&quot;:{&quot;x&quot;:1,&quot;y&quot;:1}},&quot;opacity&quot;:1,&quot;path&quot;:{&quot;type&quot;:&quot;POLY_LINE&quot;,&quot;points&quot;:[{&quot;x&quot;:-68.19427901469142,&quot;y&quot;:-87.12047334948932},{&quot;x&quot;:-86.37205457295222,&quot;y&quot;:-70.09745489351462},{&quot;x&quot;:-134.20783007000216,&quot;y&quot;:-89.4627864410773},{&quot;x&quot;:-144.0970635912736,&quot;y&quot;:-57.976965545853204}],&quot;closed&quot;:false},&quot;pathStyles&quot;:[{&quot;type&quot;:&quot;FILL&quot;,&quot;fillStyle&quot;:&quot;rgba(0,0,0,0)&quot;},{&quot;type&quot;:&quot;STROKE&quot;,&quot;strokeStyle&quot;:&quot;#232323&quot;,&quot;lineWidth&quot;:1,&quot;lineJoin&quot;:&quot;round&quot;}],&quot;pathSmoothing&quot;:{&quot;type&quot;:&quot;CATMULL_SMOOTHING&quot;,&quot;smoothing&quot;:0.2},&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7&quot;},&quot;connectorInfo&quot;:{&quot;type&quot;:&quot;CUBIC&quot;,&quot;offset&quot;:{&quot;x&quot;:0,&quot;y&quot;:0},&quot;bending&quot;:0.1,&quot;customized&quot;:true}},&quot;51d8c50e-0bfe-4625-8358-7a55d8c43b54&quot;:{&quot;type&quot;:&quot;FIGURE_OBJECT&quot;,&quot;id&quot;:&quot;51d8c50e-0bfe-4625-8358-7a55d8c43b54&quot;,&quot;relativeTransform&quot;:{&quot;translate&quot;:{&quot;x&quot;:-47.067811454872285,&quot;y&quot;:-135.61278014253628},&quot;rotate&quot;:0},&quot;opacity&quot;:1,&quot;path&quot;:{&quot;type&quot;:&quot;POLY_LINE&quot;,&quot;points&quot;:[{&quot;x&quot;:0,&quot;y&quot;:-21.519787816341392},{&quot;x&quot;:0,&quot;y&quot;:21.519787816341392}],&quot;closed&quot;:false},&quot;pathStyles&quot;:[{&quot;type&quot;:&quot;FILL&quot;,&quot;fillStyle&quot;:&quot;rgba(0,0,0,0)&quot;},{&quot;type&quot;:&quot;STROKE&quot;,&quot;strokeStyle&quot;:&quot;#232323&quot;,&quot;lineWidth&quot;:0.803082975434559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9&quot;}},&quot;2ff28468-dd85-4958-98ac-151f24829873&quot;:{&quot;type&quot;:&quot;FIGURE_OBJECT&quot;,&quot;id&quot;:&quot;2ff28468-dd85-4958-98ac-151f24829873&quot;,&quot;relativeTransform&quot;:{&quot;translate&quot;:{&quot;x&quot;:46.13028605944535,&quot;y&quot;:-25.44986130199186},&quot;rotate&quot;:0,&quot;skewX&quot;:0,&quot;scale&quot;:{&quot;x&quot;:1,&quot;y&quot;:1}},&quot;opacity&quot;:1,&quot;path&quot;:{&quot;type&quot;:&quot;POLY_LINE&quot;,&quot;points&quot;:[{&quot;x&quot;:0,&quot;y&quot;:-25.69365597106396},{&quot;x&quot;:0,&quot;y&quot;:25.69365597106396}],&quot;closed&quot;:false},&quot;pathStyles&quot;:[{&quot;type&quot;:&quot;FILL&quot;,&quot;fillStyle&quot;:&quot;rgba(0,0,0,0)&quot;},{&quot;type&quot;:&quot;STROKE&quot;,&quot;strokeStyle&quot;:&quot;#232323&quot;,&quot;lineWidth&quot;:0.803082975434559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955&quot;}},&quot;91b0c507-a539-4b6b-8614-c88ede92e5f7&quot;:{&quot;type&quot;:&quot;FIGURE_OBJECT&quot;,&quot;id&quot;:&quot;91b0c507-a539-4b6b-8614-c88ede92e5f7&quot;,&quot;relativeTransform&quot;:{&quot;translate&quot;:{&quot;x&quot;:97.29330177863923,&quot;y&quot;:34.59469984438611},&quot;rotate&quot;:0,&quot;skewX&quot;:0,&quot;scale&quot;:{&quot;x&quot;:1,&quot;y&quot;:1}},&quot;opacity&quot;:1,&quot;pathStyles&quot;:[{&quot;type&quot;:&quot;FILL&quot;,&quot;fillStyle&quot;:&quot;rgba(188, 67, 75, 1)&quot;}],&quot;text&quot;:{&quot;textData&quot;:{&quot;lineSpacing&quot;:&quot;normal&quot;,&quot;alignment&quot;:&quot;center&quot;,&quot;lines&quot;:[{&quot;runs&quot;:[{&quot;style&quot;:{&quot;fontFamily&quot;:&quot;Roboto&quot;,&quot;fontSize&quot;:11.49054853833936,&quot;color&quot;:&quot;rgba(188, 67, 75, 1)&quot;,&quot;fontWeight&quot;:&quot;bold&quot;,&quot;fontStyle&quot;:&quot;normal&quot;,&quot;decoration&quot;:&quot;none&quot;,&quot;script&quot;:&quot;none&quot;},&quot;range&quot;:[0,13]}],&quot;text&quot;:&quot;Red blood cell&quot;,&quot;baseStyle&quot;:{&quot;fontFamily&quot;:&quot;Roboto&quot;,&quot;fontSize&quot;:11.49054853833936,&quot;color&quot;:&quot;rgba(188, 67, 75, 1)&quot;,&quot;fontWeight&quot;:&quot;bold&quot;,&quot;fontStyle&quot;:&quot;normal&quot;,&quot;decoration&quot;:&quot;none&quot;,&quot;script&quot;:&quot;none&quot;}}],&quot;verticalAlign&quot;:&quot;TOP&quot;},&quot;size&quot;:{&quot;x&quot;:57.35960989880756,&quot;y&quot;:28},&quot;targetSize&quot;:{&quot;x&quot;:57.35960989880756,&quot;y&quot;:14},&quot;format&quot;:&quot;BETTER_TEXT&quot;,&quot;verticalAlign&quot;:&quot;TOP&quot;},&quot;isLocked&quot;:false,&quot;parent&quot;:{&quot;type&quot;:&quot;CHILD&quot;,&quot;parentId&quot;:&quot;3455018a-be88-4398-abef-8063d8769856&quot;,&quot;order&quot;:&quot;99997&quot;}},&quot;542aec4e-2329-44ed-970b-ba8c7c059044&quot;:{&quot;id&quot;:&quot;542aec4e-2329-44ed-970b-ba8c7c059044&quot;,&quot;name&quot;:&quot;Red blood cell 3&quot;,&quot;type&quot;:&quot;FIGURE_OBJECT&quot;,&quot;relativeTransform&quot;:{&quot;translate&quot;:{&quot;x&quot;:94.4993230630952,&quot;y&quot;:0.7805516910792281},&quot;rotate&quot;:0,&quot;skewX&quot;:0,&quot;scale&quot;:{&quot;x&quot;:0.38743341987967667,&quot;y&quot;:0.39950351768359765}},&quot;image&quot;:{&quot;url&quot;:&quot;https://icons.biorender.com/biorender/61815802a1b5510029bfbe59/red-blood-cell-3-01.png&quot;,&quot;fallbackUrl&quot;:&quot;https://res.cloudinary.com/dlcjuc3ej/image/upload/v1635866621/czzntkamgm62tnfv2mcq.svg#/keystone/api/icons/61815802a1b5510029bfbe59/red-blood-cell-3-01.svg&quot;,&quot;isPremium&quot;:false,&quot;isPacked&quot;:true,&quot;size&quot;:{&quot;x&quot;:100,&quot;y&quot;:90.17341040462428}},&quot;source&quot;:{&quot;id&quot;:&quot;618157b2a1b5510029bfbe4b&quot;,&quot;type&quot;:&quot;ASSETS&quot;},&quot;isPremium&quot;:false,&quot;parent&quot;:{&quot;type&quot;:&quot;CHILD&quot;,&quot;parentId&quot;:&quot;3455018a-be88-4398-abef-8063d8769856&quot;,&quot;order&quot;:&quot;99992&quot;}},&quot;264e490f-60f7-466f-8da8-5e05219671b9&quot;:{&quot;type&quot;:&quot;FIGURE_OBJECT&quot;,&quot;id&quot;:&quot;264e490f-60f7-466f-8da8-5e05219671b9&quot;,&quot;relativeTransform&quot;:{&quot;translate&quot;:{&quot;x&quot;:35.52164785422477,&quot;y&quot;:-36.334622586653445},&quot;rotate&quot;:0,&quot;skewX&quot;:0,&quot;scale&quot;:{&quot;x&quot;:1,&quot;y&quot;:1}},&quot;opacity&quot;:1,&quot;path&quot;:{&quot;type&quot;:&quot;POLY_LINE&quot;,&quot;points&quot;:[{&quot;x&quot;:-38.425268148005934,&quot;y&quot;:14.868721352270299},{&quot;x&quot;:-38.425268148005934,&quot;y&quot;:-14.868721352270299},{&quot;x&quot;:38.425268148005884,&quot;y&quot;:-14.868721352270299}],&quot;closed&quot;:false,&quot;cornerRounding&quot;:{&quot;type&quot;:&quot;ARC_LENGTH&quot;,&quot;global&quot;:20.74005819554169}},&quot;pathStyles&quot;:[{&quot;type&quot;:&quot;FILL&quot;,&quot;fillStyle&quot;:&quot;rgba(0,0,0,0)&quot;},{&quot;type&quot;:&quot;STROKE&quot;,&quot;strokeStyle&quot;:&quot;#232323&quot;,&quot;lineWidth&quot;:0.8030829754345595,&quot;lineJoin&quot;:&quot;round&quot;}],&quot;pathMarkers&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93&quot;}},&quot;3408210f-c94b-406e-8a95-90ae2db8f71c&quot;:{&quot;type&quot;:&quot;FIGURE_OBJECT&quot;,&quot;id&quot;:&quot;3408210f-c94b-406e-8a95-90ae2db8f71c&quot;,&quot;relativeTransform&quot;:{&quot;translate&quot;:{&quot;x&quot;:84.30066663821032,&quot;y&quot;:-33.43249456054403},&quot;rotate&quot;:0,&quot;skewX&quot;:0,&quot;scale&quot;:{&quot;x&quot;:1,&quot;y&quot;:1}},&quot;opacity&quot;:1,&quot;path&quot;:{&quot;type&quot;:&quot;POLY_LINE&quot;,&quot;points&quot;:[{&quot;x&quot;:10.684242014284154,&quot;y&quot;:17.710778202676106},{&quot;x&quot;:10.684242014284154,&quot;y&quot;:-17.710778202676106},{&quot;x&quot;:-10.684242014284184,&quot;y&quot;:-17.710778202676106}],&quot;closed&quot;:false,&quot;cornerRounding&quot;:{&quot;type&quot;:&quot;ARC_LENGTH&quot;,&quot;global&quot;:20.74005819554169}},&quot;pathStyles&quot;:[{&quot;type&quot;:&quot;FILL&quot;,&quot;fillStyle&quot;:&quot;rgba(0,0,0,0)&quot;},{&quot;type&quot;:&quot;STROKE&quot;,&quot;strokeStyle&quot;:&quot;#232323&quot;,&quot;lineWidth&quot;:0.8030829754345595,&quot;lineJoin&quot;:&quot;round&quot;}],&quot;pathMarkers&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95&quot;}},&quot;f543cab3-d479-413d-acb5-323033a49765&quot;:{&quot;type&quot;:&quot;FIGURE_OBJECT&quot;,&quot;id&quot;:&quot;f543cab3-d479-413d-acb5-323033a49765&quot;,&quot;relativeTransform&quot;:{&quot;translate&quot;:{&quot;x&quot;:-4.294402751749413,&quot;y&quot;:33.295404763291245},&quot;rotate&quot;:0,&quot;skewX&quot;:0,&quot;scale&quot;:{&quot;x&quot;:1,&quot;y&quot;:1}},&quot;opacity&quot;:1,&quot;pathStyles&quot;:[{&quot;type&quot;:&quot;FILL&quot;,&quot;fillStyle&quot;:&quot;rgba(140, 101, 168, 1)&quot;}],&quot;text&quot;:{&quot;textData&quot;:{&quot;lineSpacing&quot;:&quot;normal&quot;,&quot;alignment&quot;:&quot;center&quot;,&quot;lines&quot;:[{&quot;runs&quot;:[{&quot;style&quot;:{&quot;fontFamily&quot;:&quot;Roboto&quot;,&quot;fontSize&quot;:11.49054853833936,&quot;color&quot;:&quot;rgba(231,135,43,1)&quot;,&quot;fontWeight&quot;:&quot;bold&quot;,&quot;fontStyle&quot;:&quot;normal&quot;,&quot;decoration&quot;:&quot;none&quot;,&quot;script&quot;:&quot;none&quot;},&quot;range&quot;:[0,15]}],&quot;text&quot;:&quot;White blood cell&quot;}],&quot;verticalAlign&quot;:&quot;TOP&quot;,&quot;_lastCaretLocation&quot;:{&quot;lineIndex&quot;:0,&quot;runIndex&quot;:-1,&quot;charIndex&quot;:-1,&quot;endOfLine&quot;:true}},&quot;size&quot;:{&quot;x&quot;:52.47947886293701,&quot;y&quot;:28},&quot;targetSize&quot;:{&quot;x&quot;:52.47947886293701,&quot;y&quot;:13.600122296405624},&quot;format&quot;:&quot;BETTER_TEXT&quot;,&quot;verticalAlign&quot;:&quot;TOP&quot;},&quot;isLocked&quot;:false,&quot;parent&quot;:{&quot;type&quot;:&quot;CHILD&quot;,&quot;parentId&quot;:&quot;3455018a-be88-4398-abef-8063d8769856&quot;,&quot;order&quot;:&quot;99996&quot;}},&quot;7d98b889-feaf-4919-bbbd-b90e325f2058&quot;:{&quot;id&quot;:&quot;7d98b889-feaf-4919-bbbd-b90e325f2058&quot;,&quot;name&quot;:&quot;Monocyte&quot;,&quot;type&quot;:&quot;FIGURE_OBJECT&quot;,&quot;relativeTransform&quot;:{&quot;translate&quot;:{&quot;x&quot;:-0.6839607821503115,&quot;y&quot;:0.9831369141393935},&quot;rotate&quot;:0,&quot;skewX&quot;:0,&quot;scale&quot;:{&quot;x&quot;:0.35516948814260263,&quot;y&quot;:0.36623443566360164}},&quot;image&quot;:{&quot;url&quot;:&quot;https://icons.cdn.biorender.com/biorender/66eb349714c58b1a5e049910/6179880a4b488100281fad37.png&quot;,&quot;fallbackUrl&quot;:&quot;sources/icons/66eb349714c58b1a5e049910/6179880a4b488100281fad37.svg&quot;,&quot;isPremium&quot;:false,&quot;isPacked&quot;:true,&quot;size&quot;:{&quot;x&quot;:100,&quot;y&quot;:100}},&quot;source&quot;:{&quot;id&quot;:&quot;6179880a4b488100281fad37&quot;,&quot;type&quot;:&quot;ASSETS&quot;},&quot;isPremium&quot;:false,&quot;parent&quot;:{&quot;type&quot;:&quot;CHILD&quot;,&quot;parentId&quot;:&quot;3455018a-be88-4398-abef-8063d8769856&quot;,&quot;order&quot;:&quot;99998&quot;}},&quot;96b4b5a9-cb45-4545-815f-6a4cc8508239&quot;:{&quot;type&quot;:&quot;FIGURE_OBJECT&quot;,&quot;id&quot;:&quot;96b4b5a9-cb45-4545-815f-6a4cc8508239&quot;,&quot;relativeTransform&quot;:{&quot;translate&quot;:{&quot;x&quot;:-6.078986579155655,&quot;y&quot;:3.8138126054109733},&quot;rotate&quot;:0},&quot;opacity&quot;:1,&quot;path&quot;:{&quot;type&quot;:&quot;POLY_LINE&quot;,&quot;points&quot;:[{&quot;x&quot;:-20.589160965853907,&quot;y&quot;:-94.70840075972447},{&quot;x&quot;:23.656241137280873,&quot;y&quot;:-85.83871382875944},{&quot;x&quot;:52.40547085677553,&quot;y&quot;:-56.94829263198547}],&quot;closed&quot;:false},&quot;pathStyles&quot;:[{&quot;type&quot;:&quot;FILL&quot;,&quot;fillStyle&quot;:&quot;rgba(0,0,0,0)&quot;},{&quot;type&quot;:&quot;STROKE&quot;,&quot;strokeStyle&quot;:&quot;#232323&quot;,&quot;lineWidth&quot;:1,&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455018a-be88-4398-abef-8063d8769856&quot;,&quot;order&quot;:&quot;99999&quot;},&quot;connectorInfo&quot;:{&quot;type&quot;:&quot;QUADRATIC&quot;,&quot;offset&quot;:{&quot;x&quot;:0,&quot;y&quot;:0},&quot;bending&quot;:0.1,&quot;customized&quot;:true},&quot;pathSmoothing&quot;:{&quot;type&quot;:&quot;CATMULL_SMOOTHING&quot;,&quot;smoothing&quot;:0.2}},&quot;c8e7f243-3bf6-4276-ab68-20af2b5c2141&quot;:{&quot;type&quot;:&quot;FIGURE_OBJECT&quot;,&quot;id&quot;:&quot;c8e7f243-3bf6-4276-ab68-20af2b5c2141&quot;,&quot;relativeTransform&quot;:{&quot;translate&quot;:{&quot;x&quot;:48.37911265946112,&quot;y&quot;:45.899360304119476},&quot;rotate&quot;:0,&quot;skewX&quot;:0,&quot;scale&quot;:{&quot;x&quot;:1,&quot;y&quot;:1}},&quot;opacity&quot;:1,&quot;pathStyles&quot;:[{&quot;type&quot;:&quot;FILL&quot;,&quot;fillStyle&quot;:&quot;rgba(93, 42, 94, 1)&quot;}],&quot;text&quot;:{&quot;textData&quot;:{&quot;lineSpacing&quot;:&quot;normal&quot;,&quot;alignment&quot;:&quot;center&quot;,&quot;lines&quot;:[{&quot;runs&quot;:[{&quot;style&quot;:{&quot;fontFamily&quot;:&quot;Roboto&quot;,&quot;fontSize&quot;:11.49054853833936,&quot;color&quot;:&quot;rgba(192,56,48,1)&quot;,&quot;fontWeight&quot;:&quot;bold&quot;,&quot;fontStyle&quot;:&quot;normal&quot;,&quot;decoration&quot;:&quot;none&quot;,&quot;script&quot;:&quot;none&quot;},&quot;range&quot;:[0,7]}],&quot;text&quot;:&quot;Platelet&quot;}],&quot;verticalAlign&quot;:&quot;TOP&quot;,&quot;_lastCaretLocation&quot;:{&quot;lineIndex&quot;:0,&quot;runIndex&quot;:-1,&quot;charIndex&quot;:-1,&quot;endOfLine&quot;:true}},&quot;size&quot;:{&quot;x&quot;:54.111785888671875,&quot;y&quot;:14},&quot;targetSize&quot;:{&quot;x&quot;:52.47947886293701,&quot;y&quot;:13.600122296405624},&quot;format&quot;:&quot;BETTER_TEXT&quot;,&quot;verticalAlign&quot;:&quot;TOP&quot;},&quot;isLocked&quot;:false,&quot;parent&quot;:{&quot;type&quot;:&quot;CHILD&quot;,&quot;parentId&quot;:&quot;3455018a-be88-4398-abef-8063d8769856&quot;,&quot;order&quot;:&quot;999995&quot;}},&quot;8aedfbb3-b952-4c07-8efd-4e293e80e2d1&quot;:{&quot;type&quot;:&quot;FIGURE_OBJECT&quot;,&quot;id&quot;:&quot;8aedfbb3-b952-4c07-8efd-4e293e80e2d1&quot;,&quot;relativeTransform&quot;:{&quot;translate&quot;:{&quot;x&quot;:-47.526908303616636,&quot;y&quot;:-251.92669379142086},&quot;rotate&quot;:0},&quot;opacity&quot;:1,&quot;path&quot;:{&quot;type&quot;:&quot;RECT&quot;,&quot;size&quot;:{&quot;x&quot;:366.2848775578174,&quot;y&quot;:191.1384053653895},&quot;cornerRounding&quot;:{&quot;type&quot;:&quot;ARC_LENGTH&quot;,&quot;global&quot;:0}},&quot;pathStyles&quot;:[{&quot;type&quot;:&quot;FILL&quot;,&quot;fillStyle&quot;:&quot;rgba(229, 229, 229, 1)&quot;},{&quot;type&quot;:&quot;STROKE&quot;,&quot;strokeStyle&quot;:&quot;rgba(0,0,0,0)&quot;,&quot;lineWidth&quot;:1,&quot;lineJoin&quot;:&quot;round&quot;}],&quot;isLocked&quot;:false,&quot;parent&quot;:{&quot;type&quot;:&quot;CHILD&quot;,&quot;parentId&quot;:&quot;3455018a-be88-4398-abef-8063d8769856&quot;,&quot;order&quot;:&quot;005&quot;},&quot;layout&quot;:{&quot;sizeRatio&quot;:{&quot;x&quot;:0.88,&quot;y&quot;:0.88},&quot;keepAspectRatio&quot;:false}},&quot;390f4497-f5a9-4ee8-b692-c6c07bb757ba&quot;:{&quot;id&quot;:&quot;390f4497-f5a9-4ee8-b692-c6c07bb757ba&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2.94221127009663,&quot;color&quot;:&quot;black&quot;,&quot;fontWeight&quot;:&quot;normal&quot;,&quot;fontStyle&quot;:&quot;normal&quot;,&quot;decoration&quot;:&quot;none&quot;}}]},&quot;format&quot;:&quot;BETTER_TEXT&quot;,&quot;size&quot;:{&quot;x&quot;:322.33069225087934,&quot;y&quot;:15},&quot;targetSize&quot;:{&quot;x&quot;:322.33069225087934,&quot;y&quot;:2}},&quot;parent&quot;:{&quot;type&quot;:&quot;CHILD&quot;,&quot;parentId&quot;:&quot;8aedfbb3-b952-4c07-8efd-4e293e80e2d1&quot;,&quot;order&quot;:&quot;5&quot;}},&quot;21b34dd1-21aa-4a64-900a-027ecfd9dd5c&quot;:{&quot;id&quot;:&quot;21b34dd1-21aa-4a64-900a-027ecfd9dd5c&quot;,&quot;name&quot;:&quot;Chemical compounds (symbol)&quot;,&quot;displayName&quot;:&quot;&quot;,&quot;type&quot;:&quot;FIGURE_OBJECT&quot;,&quot;relativeTransform&quot;:{&quot;translate&quot;:{&quot;x&quot;:-0.5853041947873407,&quot;y&quot;:-44.1718568669051},&quot;rotate&quot;:0,&quot;skewX&quot;:0,&quot;scale&quot;:{&quot;x&quot;:1,&quot;y&quot;:1}},&quot;image&quot;:{&quot;url&quot;:&quot;https://icons.cdn.biorender.com/biorender/6442d43a29bcbc002069f0db/644192286fe3610020f28905.png&quot;,&quot;isPremium&quot;:false,&quot;isOrgIcon&quot;:false,&quot;size&quot;:{&quot;x&quot;:44.78,&quot;y&quot;:44.78},&quot;fallbackUrl&quot;:&quot;sources/icons/6442d43a29bcbc002069f0db/644192286fe3610020f28905.svg&quot;},&quot;source&quot;:{&quot;id&quot;:&quot;644192286fe3610020f28905&quot;,&quot;version&quot;:&quot;20230421182145&quot;,&quot;type&quot;:&quot;ASSETS&quot;},&quot;isPremium&quot;:false,&quot;parent&quot;:{&quot;type&quot;:&quot;CHILD&quot;,&quot;parentId&quot;:&quot;f173da15-5e57-40e0-a8a3-2705f1f6c4a7&quot;,&quot;order&quot;:&quot;8&quot;}},&quot;9dac0165-b606-48f3-9519-e6ddd0095ea1&quot;:{&quot;id&quot;:&quot;9dac0165-b606-48f3-9519-e6ddd0095ea1&quot;,&quot;name&quot;:&quot;Platelet&quot;,&quot;displayName&quot;:&quot;&quot;,&quot;type&quot;:&quot;FIGURE_OBJECT&quot;,&quot;relativeTransform&quot;:{&quot;translate&quot;:{&quot;x&quot;:52.271106246414945,&quot;y&quot;:92.22598836378631},&quot;rotate&quot;:0,&quot;skewX&quot;:0,&quot;scale&quot;:{&quot;x&quot;:0.8610264872136417,&quot;y&quot;:0.8610264872136417}},&quot;image&quot;:{&quot;url&quot;:&quot;https://icons.cdn.biorender.com/biorender/5be1ce3edf7f0b120034bba1/20190424142310/image/5be1ce3edf7f0b120034bba1.png&quot;,&quot;isPremium&quot;:false,&quot;isOrgIcon&quot;:false,&quot;size&quot;:{&quot;x&quot;:50,&quot;y&quot;:49.99999999999999}},&quot;source&quot;:{&quot;id&quot;:&quot;5be1ce3edf7f0b120034bba1&quot;,&quot;version&quot;:&quot;20190424142310&quot;,&quot;type&quot;:&quot;ASSETS&quot;},&quot;isPremium&quot;:false,&quot;parent&quot;:{&quot;type&quot;:&quot;CHILD&quot;,&quot;parentId&quot;:&quot;f173da15-5e57-40e0-a8a3-2705f1f6c4a7&quot;,&quot;order&quot;:&quot;9&quot;}},&quot;dc5b7d40-b751-463d-ba2f-ed6f0985e284&quot;:{&quot;id&quot;:&quot;dc5b7d40-b751-463d-ba2f-ed6f0985e284&quot;,&quot;name&quot;:&quot;Platelet (resting)&quot;,&quot;displayName&quot;:&quot;&quot;,&quot;type&quot;:&quot;FIGURE_OBJECT&quot;,&quot;relativeTransform&quot;:{&quot;translate&quot;:{&quot;x&quot;:-140.2650981842583,&quot;y&quot;:92.22593699095829},&quot;rotate&quot;:0,&quot;skewX&quot;:0,&quot;scale&quot;:{&quot;x&quot;:0.6409850919685707,&quot;y&quot;:0.6409850919685706}},&quot;image&quot;:{&quot;url&quot;:&quot;https://icons.cdn.biorender.com/biorender/5cc071ef91c8f735000d3e4e/5cc071d191c8f735000d3e4a.png&quot;,&quot;isPremium&quot;:false,&quot;isOrgIcon&quot;:false,&quot;size&quot;:{&quot;x&quot;:50,&quot;y&quot;:38.96103896103896},&quot;fallbackUrl&quot;:&quot;sources/icons/5cc071ef91c8f735000d3e4e/5cc071d191c8f735000d3e4a.svg&quot;},&quot;source&quot;:{&quot;id&quot;:&quot;5cc071d191c8f735000d3e4a&quot;,&quot;version&quot;:&quot;20190424142547&quot;,&quot;type&quot;:&quot;ASSETS&quot;},&quot;isPremium&quot;:false,&quot;parent&quot;:{&quot;type&quot;:&quot;CHILD&quot;,&quot;parentId&quot;:&quot;f173da15-5e57-40e0-a8a3-2705f1f6c4a7&quot;,&quot;order&quot;:&quot;95&quot;}},&quot;713beaca-4d8f-4ae3-8664-21e440f1cafc&quot;:{&quot;type&quot;:&quot;FIGURE_OBJECT&quot;,&quot;id&quot;:&quot;713beaca-4d8f-4ae3-8664-21e440f1cafc&quot;,&quot;relativeTransform&quot;:{&quot;translate&quot;:{&quot;x&quot;:-43.02480402237838,&quot;y&quot;:22.004138194066705},&quot;rotate&quot;:0,&quot;skewX&quot;:0,&quot;scale&quot;:{&quot;x&quot;:1,&quot;y&quot;:1}},&quot;layout&quot;:{&quot;sizeRatio&quot;:{&quot;x&quot;:0.88,&quot;y&quot;:0.88},&quot;keepAspectRatio&quot;:false},&quot;opacity&quot;:1,&quot;path&quot;:{&quot;type&quot;:&quot;RECT&quot;,&quot;size&quot;:{&quot;x&quot;:67.74958171810954,&quot;y&quot;:36.36363636363637},&quot;cornerRounding&quot;:{&quot;type&quot;:&quot;ARC_LENGTH&quot;,&quot;global&quot;:6.283185307179586}},&quot;pathStyles&quot;:[{&quot;type&quot;:&quot;FILL&quot;,&quot;fillStyle&quot;:&quot;rgba(255,255,255,1)&quot;},{&quot;type&quot;:&quot;STROKE&quot;,&quot;strokeStyle&quot;:&quot;rgba(0,0,0,0)&quot;,&quot;lineWidth&quot;:2,&quot;lineJoin&quot;:&quot;round&quot;}],&quot;isLocked&quot;:false,&quot;parent&quot;:{&quot;type&quot;:&quot;CHILD&quot;,&quot;parentId&quot;:&quot;f173da15-5e57-40e0-a8a3-2705f1f6c4a7&quot;,&quot;order&quot;:&quot;6&quot;}},&quot;7133e739-5b8e-413a-a740-da2b3d2ca5ab&quot;:{&quot;type&quot;:&quot;FIGURE_OBJECT&quot;,&quot;id&quot;:&quot;7133e739-5b8e-413a-a740-da2b3d2ca5ab&quot;,&quot;relativeTransform&quot;:{&quot;translate&quot;:{&quot;x&quot;:0,&quot;y&quot;:0},&quot;rotate&quot;:0},&quot;text&quot;:{&quot;textData&quot;:{&quot;lineSpacing&quot;:&quot;normal&quot;,&quot;alignment&quot;:&quot;center&quot;,&quot;lines&quot;:[{&quot;runs&quot;:[{&quot;style&quot;:{&quot;fontFamily&quot;:&quot;Roboto&quot;,&quot;fontSize&quot;:11.333333333333332,&quot;color&quot;:&quot;rgba(168, 155, 212, 1)&quot;,&quot;fontWeight&quot;:&quot;bold&quot;,&quot;fontStyle&quot;:&quot;normal&quot;,&quot;decoration&quot;:&quot;none&quot;,&quot;script&quot;:&quot;none&quot;},&quot;range&quot;:[0,16]}],&quot;text&quot;:&quot;Myeloid Stem Cell&quot;}],&quot;verticalAlign&quot;:&quot;TOP&quot;,&quot;_lastCaretLocation&quot;:{&quot;lineIndex&quot;:0,&quot;runIndex&quot;:-1,&quot;charIndex&quot;:-1,&quot;endOfLine&quot;:true}},&quot;size&quot;:{&quot;x&quot;:59.61963191193641,&quot;y&quot;:28},&quot;targetSize&quot;:{&quot;x&quot;:79.20000000000003,&quot;y&quot;:2},&quot;format&quot;:&quot;BETTER_TEXT&quot;},&quot;parent&quot;:{&quot;type&quot;:&quot;CHILD&quot;,&quot;parentId&quot;:&quot;713beaca-4d8f-4ae3-8664-21e440f1cafc&quot;,&quot;order&quot;:&quot;5&quot;}},&quot;76edbcd2-7443-41f6-9e89-76baceecd32f&quot;:{&quot;id&quot;:&quot;76edbcd2-7443-41f6-9e89-76baceecd32f&quot;,&quot;type&quot;:&quot;FIGURE_OBJECT&quot;,&quot;document&quot;:{&quot;type&quot;:&quot;DOCUMENT_GROUP&quot;,&quot;canvasType&quot;:&quot;SLIDE&quot;,&quot;units&quot;:&quot;in&quot;}}}}"/>
  <p:tag name="TRANSPARENTBACKGROUND" val="true"/>
  <p:tag name="VERSION" val="1774553906097"/>
  <p:tag name="TITLE" val="MDS Cell Formation"/>
  <p:tag name="CREATORNAME" val="Kit Bonin"/>
</p:tagLst>
</file>

<file path=ppt/tags/tag5.xml><?xml version="1.0" encoding="utf-8"?>
<p:tagLst xmlns:a="http://schemas.openxmlformats.org/drawingml/2006/main" xmlns:r="http://schemas.openxmlformats.org/officeDocument/2006/relationships" xmlns:p="http://schemas.openxmlformats.org/presentationml/2006/main">
  <p:tag name="ID" val="69c40edc0b2849f6fddcb6a4"/>
  <p:tag name="FIGURESLIDEID" val="6a40859c-f8b5-4bc3-a732-22053e4280a5"/>
  <p:tag name="DATEINSERTED" val="1774554161592"/>
  <p:tag name="BIOJSON" val="{&quot;id&quot;:&quot;31ae96c6-cc25-482b-b8eb-830e71bd21c7&quot;,&quot;objects&quot;:{&quot;6a40859c-f8b5-4bc3-a732-22053e4280a5&quot;:{&quot;id&quot;:&quot;6a40859c-f8b5-4bc3-a732-22053e4280a5&quot;,&quot;type&quot;:&quot;FIGURE_OBJECT&quot;,&quot;document&quot;:{&quot;type&quot;:&quot;FIGURE&quot;,&quot;canvasType&quot;:&quot;FIGURE&quot;,&quot;units&quot;:&quot;in&quot;,&quot;aspectRatio&quot;:0},&quot;parent&quot;:{&quot;type&quot;:&quot;DOCUMENT&quot;,&quot;parentId&quot;:&quot;31ae96c6-cc25-482b-b8eb-830e71bd21c7&quot;,&quot;order&quot;:&quot;7&quot;}},&quot;6aec0ef3-6df2-471b-8aeb-2a30d77d07f8&quot;:{&quot;id&quot;:&quot;6aec0ef3-6df2-471b-8aeb-2a30d77d07f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6a40859c-f8b5-4bc3-a732-22053e4280a5&quot;,&quot;type&quot;:&quot;FRAME&quot;,&quot;order&quot;:&quot;5&quot;}},&quot;17c51d7e-2716-4c3e-a338-fe3bad766894&quot;:{&quot;id&quot;:&quot;17c51d7e-2716-4c3e-a338-fe3bad766894&quot;,&quot;name&quot;:&quot;Malaria (sporozoite)&quot;,&quot;type&quot;:&quot;FIGURE_OBJECT&quot;,&quot;relativeTransform&quot;:{&quot;translate&quot;:{&quot;x&quot;:21.000000000000043,&quot;y&quot;:-20.042827586206887},&quot;rotate&quot;:0,&quot;skewX&quot;:0,&quot;scale&quot;:{&quot;x&quot;:2.6,&quot;y&quot;:2.6}},&quot;image&quot;:{&quot;url&quot;:&quot;https://icons.cdn.biorender.com/biorender/5b06c564b7dbf70014def6f2/20180524140105/image/5b06c564b7dbf70014def6f2.png&quot;,&quot;isPremium&quot;:false,&quot;isOrgIcon&quot;:false,&quot;size&quot;:{&quot;x&quot;:200,&quot;y&quot;:34.48275862068966}},&quot;source&quot;:{&quot;id&quot;:&quot;5b06c564b7dbf70014def6f2&quot;,&quot;version&quot;:&quot;20180524140105&quot;,&quot;type&quot;:&quot;ASSETS&quot;},&quot;isPremium&quot;:false,&quot;parent&quot;:{&quot;type&quot;:&quot;CHILD&quot;,&quot;parentId&quot;:&quot;6a40859c-f8b5-4bc3-a732-22053e4280a5&quot;,&quot;order&quot;:&quot;5&quot;}},&quot;31ae96c6-cc25-482b-b8eb-830e71bd21c7&quot;:{&quot;id&quot;:&quot;31ae96c6-cc25-482b-b8eb-830e71bd21c7&quot;,&quot;type&quot;:&quot;FIGURE_OBJECT&quot;,&quot;document&quot;:{&quot;type&quot;:&quot;DOCUMENT_GROUP&quot;,&quot;canvasType&quot;:&quot;SLIDE&quot;,&quot;units&quot;:&quot;in&quot;}}}}"/>
  <p:tag name="TRANSPARENTBACKGROUND" val="true"/>
  <p:tag name="VERSION" val="1774554141397"/>
  <p:tag name="TITLE" val="Malaria Mosquito"/>
  <p:tag name="CREATORNAME" val="Kit Bonin"/>
</p:tagLst>
</file>

<file path=ppt/tags/tag6.xml><?xml version="1.0" encoding="utf-8"?>
<p:tagLst xmlns:a="http://schemas.openxmlformats.org/drawingml/2006/main" xmlns:r="http://schemas.openxmlformats.org/officeDocument/2006/relationships" xmlns:p="http://schemas.openxmlformats.org/presentationml/2006/main">
  <p:tag name="ID" val="69c40edc0b2849f6fddcb6a4"/>
  <p:tag name="BIOJSON" val="{&quot;id&quot;:&quot;31ae96c6-cc25-482b-b8eb-830e71bd21c7&quot;,&quot;objects&quot;:{&quot;31ae96c6-cc25-482b-b8eb-830e71bd21c7&quot;:{&quot;id&quot;:&quot;31ae96c6-cc25-482b-b8eb-830e71bd21c7&quot;,&quot;type&quot;:&quot;FIGURE_OBJECT&quot;,&quot;document&quot;:{&quot;type&quot;:&quot;DOCUMENT_GROUP&quot;,&quot;canvasType&quot;:&quot;FIGURE&quot;,&quot;units&quot;:&quot;in&quot;}},&quot;aa09cd13-a068-4101-886a-a359f2182e05&quot;:{&quot;id&quot;:&quot;aa09cd13-a068-4101-886a-a359f2182e05&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31ae96c6-cc25-482b-b8eb-830e71bd21c7&quot;,&quot;type&quot;:&quot;FRAME&quot;,&quot;order&quot;:&quot;5&quot;}},&quot;ef9374ca-dbd3-4061-8be7-4412c53edda1&quot;:{&quot;id&quot;:&quot;ef9374ca-dbd3-4061-8be7-4412c53edda1&quot;,&quot;type&quot;:&quot;FIGURE_OBJECT&quot;,&quot;document&quot;:{&quot;type&quot;:&quot;FIGURE&quot;,&quot;canvasType&quot;:&quot;FIGURE&quot;,&quot;units&quot;:&quot;in&quot;},&quot;parent&quot;:{&quot;parentId&quot;:&quot;31ae96c6-cc25-482b-b8eb-830e71bd21c7&quot;,&quot;type&quot;:&quot;DOCUMENT&quot;,&quot;order&quot;:&quot;5&quot;}},&quot;fe3df0bc-9cd0-4f38-b2f1-f2e74dd1ab48&quot;:{&quot;id&quot;:&quot;fe3df0bc-9cd0-4f38-b2f1-f2e74dd1ab4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ef9374ca-dbd3-4061-8be7-4412c53edda1&quot;,&quot;order&quot;:&quot;5&quot;}},&quot;cedb8f09-1c71-4cfc-afb4-2c22b47ba6e0&quot;:{&quot;id&quot;:&quot;cedb8f09-1c71-4cfc-afb4-2c22b47ba6e0&quot;,&quot;type&quot;:&quot;FIGURE_OBJECT&quot;,&quot;guide&quot;:{&quot;type&quot;:&quot;GRID&quot;,&quot;distance&quot;:0.5,&quot;units&quot;:&quot;in&quot;},&quot;parent&quot;:{&quot;parentId&quot;:&quot;31ae96c6-cc25-482b-b8eb-830e71bd21c7&quot;,&quot;type&quot;:&quot;GUIDE&quot;,&quot;order&quot;:&quot;5&quot;}},&quot;4f40d89c-7fa9-45e4-ab62-6cafb1fab2ec&quot;:{&quot;id&quot;:&quot;4f40d89c-7fa9-45e4-ab62-6cafb1fab2ec&quot;,&quot;name&quot;:&quot;Mosquito (Anopheles)&quot;,&quot;displayName&quot;:&quot;Anopheles mosquito&quot;,&quot;type&quot;:&quot;FIGURE_OBJECT&quot;,&quot;relativeTransform&quot;:{&quot;translate&quot;:{&quot;x&quot;:10,&quot;y&quot;:10},&quot;scale&quot;:{&quot;x&quot;:1,&quot;y&quot;:1},&quot;rotate&quot;:0,&quot;skewX&quot;:0},&quot;image&quot;:{&quot;url&quot;:&quot;https://icons.cdn.biorender.com/biorender/5cbf234f85094333006e43e0/20190423143840/image/5cbf234f85094333006e43e0.png&quot;,&quot;isPremium&quot;:false,&quot;isOrgIcon&quot;:false,&quot;size&quot;:{&quot;x&quot;:100,&quot;y&quot;:48.91304347826087}},&quot;source&quot;:{&quot;id&quot;:&quot;5cbf234f85094333006e43e0&quot;,&quot;version&quot;:&quot;20190423143840&quot;,&quot;type&quot;:&quot;ASSETS&quot;},&quot;isPremium&quot;:false,&quot;parent&quot;:{&quot;type&quot;:&quot;CHILD&quot;,&quot;parentId&quot;:&quot;ef9374ca-dbd3-4061-8be7-4412c53edda1&quot;,&quot;order&quot;:&quot;5&quot;}}}}"/>
  <p:tag name="TRANSPARENTBACKGROUND" val="true"/>
  <p:tag name="VERSION" val="1774456629119"/>
  <p:tag name="TITLE" val="Untitled"/>
  <p:tag name="CREATORNAME" val="Kit Bonin"/>
  <p:tag name="DATEINSERTED" val="1774456644290"/>
</p:tagLst>
</file>

<file path=ppt/theme/theme1.xml><?xml version="1.0" encoding="utf-8"?>
<a:theme xmlns:a="http://schemas.openxmlformats.org/drawingml/2006/main" name="Office Theme">
  <a:themeElements>
    <a:clrScheme name="Spectrum_MasterPalette">
      <a:dk1>
        <a:srgbClr val="000000"/>
      </a:dk1>
      <a:lt1>
        <a:srgbClr val="FFFFFF"/>
      </a:lt1>
      <a:dk2>
        <a:srgbClr val="44546A"/>
      </a:dk2>
      <a:lt2>
        <a:srgbClr val="E7E6E6"/>
      </a:lt2>
      <a:accent1>
        <a:srgbClr val="8C3C35"/>
      </a:accent1>
      <a:accent2>
        <a:srgbClr val="934667"/>
      </a:accent2>
      <a:accent3>
        <a:srgbClr val="BF6D2E"/>
      </a:accent3>
      <a:accent4>
        <a:srgbClr val="676B53"/>
      </a:accent4>
      <a:accent5>
        <a:srgbClr val="216669"/>
      </a:accent5>
      <a:accent6>
        <a:srgbClr val="2E2C3B"/>
      </a:accent6>
      <a:hlink>
        <a:srgbClr val="669EC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pectrum_MasterPalette">
      <a:dk1>
        <a:srgbClr val="000000"/>
      </a:dk1>
      <a:lt1>
        <a:srgbClr val="FFFFFF"/>
      </a:lt1>
      <a:dk2>
        <a:srgbClr val="44546A"/>
      </a:dk2>
      <a:lt2>
        <a:srgbClr val="E7E6E6"/>
      </a:lt2>
      <a:accent1>
        <a:srgbClr val="8C3C35"/>
      </a:accent1>
      <a:accent2>
        <a:srgbClr val="934667"/>
      </a:accent2>
      <a:accent3>
        <a:srgbClr val="BF6D2E"/>
      </a:accent3>
      <a:accent4>
        <a:srgbClr val="676B53"/>
      </a:accent4>
      <a:accent5>
        <a:srgbClr val="216669"/>
      </a:accent5>
      <a:accent6>
        <a:srgbClr val="2E2C3B"/>
      </a:accent6>
      <a:hlink>
        <a:srgbClr val="669EC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Spectrum_MasterPalette">
      <a:dk1>
        <a:srgbClr val="000000"/>
      </a:dk1>
      <a:lt1>
        <a:srgbClr val="FFFFFF"/>
      </a:lt1>
      <a:dk2>
        <a:srgbClr val="44546A"/>
      </a:dk2>
      <a:lt2>
        <a:srgbClr val="E7E6E6"/>
      </a:lt2>
      <a:accent1>
        <a:srgbClr val="8C3C35"/>
      </a:accent1>
      <a:accent2>
        <a:srgbClr val="934667"/>
      </a:accent2>
      <a:accent3>
        <a:srgbClr val="BF6D2E"/>
      </a:accent3>
      <a:accent4>
        <a:srgbClr val="676B53"/>
      </a:accent4>
      <a:accent5>
        <a:srgbClr val="216669"/>
      </a:accent5>
      <a:accent6>
        <a:srgbClr val="2E2C3B"/>
      </a:accent6>
      <a:hlink>
        <a:srgbClr val="669EC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Spectrum_MasterPalette">
      <a:dk1>
        <a:srgbClr val="000000"/>
      </a:dk1>
      <a:lt1>
        <a:srgbClr val="FFFFFF"/>
      </a:lt1>
      <a:dk2>
        <a:srgbClr val="44546A"/>
      </a:dk2>
      <a:lt2>
        <a:srgbClr val="E7E6E6"/>
      </a:lt2>
      <a:accent1>
        <a:srgbClr val="8C3C35"/>
      </a:accent1>
      <a:accent2>
        <a:srgbClr val="934667"/>
      </a:accent2>
      <a:accent3>
        <a:srgbClr val="BF6D2E"/>
      </a:accent3>
      <a:accent4>
        <a:srgbClr val="676B53"/>
      </a:accent4>
      <a:accent5>
        <a:srgbClr val="216669"/>
      </a:accent5>
      <a:accent6>
        <a:srgbClr val="2E2C3B"/>
      </a:accent6>
      <a:hlink>
        <a:srgbClr val="669EC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0E1C8B-6866-4A3B-9ECC-05913D8A963D}">
  <we:reference id="WA200006038" version="1.0.0.5" store="Omex" storeType="OMEX"/>
  <we:alternateReferences>
    <we:reference id="WA200006038" version="1.0.0.5" store="WA200006038" storeType="OMEX"/>
  </we:alternateReferences>
  <we:properties>
    <we:property name="has-user-completed-add" value="true"/>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3D9EFBCE78644C8C2794654E44EBAF" ma:contentTypeVersion="5" ma:contentTypeDescription="Create a new document." ma:contentTypeScope="" ma:versionID="fdbf30cdb917ddaf803efb27e6ccf18d">
  <xsd:schema xmlns:xsd="http://www.w3.org/2001/XMLSchema" xmlns:xs="http://www.w3.org/2001/XMLSchema" xmlns:p="http://schemas.microsoft.com/office/2006/metadata/properties" xmlns:ns2="fbc47de2-c80f-4a64-b04d-526f59bcd896" xmlns:ns3="97f00594-8d8f-4dd8-b3e4-de154a7fcc36" targetNamespace="http://schemas.microsoft.com/office/2006/metadata/properties" ma:root="true" ma:fieldsID="f3faa7616681ddc15c0a1a7e03ea17e8" ns2:_="" ns3:_="">
    <xsd:import namespace="fbc47de2-c80f-4a64-b04d-526f59bcd896"/>
    <xsd:import namespace="97f00594-8d8f-4dd8-b3e4-de154a7fcc3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c47de2-c80f-4a64-b04d-526f59bcd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f00594-8d8f-4dd8-b3e4-de154a7fcc3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7f00594-8d8f-4dd8-b3e4-de154a7fcc36">
      <UserInfo>
        <DisplayName>Elshan Nakath</DisplayName>
        <AccountId>166</AccountId>
        <AccountType/>
      </UserInfo>
      <UserInfo>
        <DisplayName>Anil Gupta</DisplayName>
        <AccountId>167</AccountId>
        <AccountType/>
      </UserInfo>
    </SharedWithUsers>
  </documentManagement>
</p:properties>
</file>

<file path=customXml/itemProps1.xml><?xml version="1.0" encoding="utf-8"?>
<ds:datastoreItem xmlns:ds="http://schemas.openxmlformats.org/officeDocument/2006/customXml" ds:itemID="{A35B27CF-3764-4F31-A0B8-43366C320812}">
  <ds:schemaRefs>
    <ds:schemaRef ds:uri="http://schemas.microsoft.com/sharepoint/v3/contenttype/forms"/>
  </ds:schemaRefs>
</ds:datastoreItem>
</file>

<file path=customXml/itemProps2.xml><?xml version="1.0" encoding="utf-8"?>
<ds:datastoreItem xmlns:ds="http://schemas.openxmlformats.org/officeDocument/2006/customXml" ds:itemID="{65BD62E3-C756-415F-894D-6E4DBC837862}">
  <ds:schemaRefs>
    <ds:schemaRef ds:uri="97f00594-8d8f-4dd8-b3e4-de154a7fcc36"/>
    <ds:schemaRef ds:uri="fbc47de2-c80f-4a64-b04d-526f59bcd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D0CFE9-B37D-4C9D-BF2A-E9F2D1AB6DE1}">
  <ds:schemaRefs>
    <ds:schemaRef ds:uri="fbc47de2-c80f-4a64-b04d-526f59bcd896"/>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97f00594-8d8f-4dd8-b3e4-de154a7fcc3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2186</TotalTime>
  <Words>4029</Words>
  <Application>Microsoft Macintosh PowerPoint</Application>
  <PresentationFormat>Widescreen</PresentationFormat>
  <Paragraphs>331</Paragraphs>
  <Slides>30</Slides>
  <Notes>5</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43" baseType="lpstr">
      <vt:lpstr>Aptos</vt:lpstr>
      <vt:lpstr>Arial</vt:lpstr>
      <vt:lpstr>Bierstadt</vt:lpstr>
      <vt:lpstr>Calibri</vt:lpstr>
      <vt:lpstr>Courier New</vt:lpstr>
      <vt:lpstr>Helvetica</vt:lpstr>
      <vt:lpstr>Wingdings</vt:lpstr>
      <vt:lpstr>Office Theme</vt:lpstr>
      <vt:lpstr>1_Office Theme</vt:lpstr>
      <vt:lpstr>12_Office Theme</vt:lpstr>
      <vt:lpstr>5_Office Theme</vt:lpstr>
      <vt:lpstr>6_Office Theme</vt:lpstr>
      <vt:lpstr>CS ChemDraw Drawing</vt:lpstr>
      <vt:lpstr>PowerPoint Presentation</vt:lpstr>
      <vt:lpstr>PowerPoint Presentation</vt:lpstr>
      <vt:lpstr>PowerPoint Presentation</vt:lpstr>
      <vt:lpstr>A Sampling of Scientific, Medical and Technological Advances </vt:lpstr>
      <vt:lpstr>PowerPoint Presentation</vt:lpstr>
      <vt:lpstr>Healthy Aging | Facing an Aging Population</vt:lpstr>
      <vt:lpstr>Aging | Targeting the Causes and Consequences of Aging </vt:lpstr>
      <vt:lpstr>Aging: Regeneration | Reversing the Damage of Disease </vt:lpstr>
      <vt:lpstr>Aging: Prevention | Activating Natural Protective Mechanisms for  Neurodegenerative Disease and Stroke </vt:lpstr>
      <vt:lpstr>Aging: Longevity | Selective mTORC1 Pathway Inhibition to Expand Lifespan</vt:lpstr>
      <vt:lpstr>PowerPoint Presentation</vt:lpstr>
      <vt:lpstr>Aging | Massively Parallel Genetic Tools to Study the Aging Brain</vt:lpstr>
      <vt:lpstr>Artificial Intelligence in Biomedical Research </vt:lpstr>
      <vt:lpstr>AI | Examples of Future Directions in AI Research</vt:lpstr>
      <vt:lpstr>Impacting Global Health | Tuberculosis</vt:lpstr>
      <vt:lpstr>PowerPoint Presentation</vt:lpstr>
      <vt:lpstr>PowerPoint Presentation</vt:lpstr>
      <vt:lpstr>PowerPoint Presentation</vt:lpstr>
      <vt:lpstr>PowerPoint Presentation</vt:lpstr>
      <vt:lpstr>Broadening our impact on human health; building success-based sustainable research funding</vt:lpstr>
      <vt:lpstr>PowerPoint Presentation</vt:lpstr>
      <vt:lpstr>Heart and Lung Repair</vt:lpstr>
      <vt:lpstr>Cancer Treatment</vt:lpstr>
      <vt:lpstr>Preventing Infectious Disease</vt:lpstr>
      <vt:lpstr>Age-related Macular Degeneration and Pain</vt:lpstr>
      <vt:lpstr>Funding of New Medicines for Unmet Needs</vt:lpstr>
      <vt:lpstr>Philanthropy Remains a Critical Need: Endowed Chairs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 | Bridging the Translational Divide</dc:title>
  <dc:creator>Mary Wang</dc:creator>
  <cp:lastModifiedBy>Desi McCoy</cp:lastModifiedBy>
  <cp:revision>41</cp:revision>
  <dcterms:created xsi:type="dcterms:W3CDTF">2023-01-04T00:14:21Z</dcterms:created>
  <dcterms:modified xsi:type="dcterms:W3CDTF">2026-04-23T20:23:43Z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0x0101007B3D9EFBCE78644C8C2794654E44EBAF</vt:lpwstr>
  </property>
  <property fmtid="{D5CDD505-2E9C-101B-9397-08002B2CF9AE}" pid="3" name="MediaServiceImageTags">
    <vt:lpwstr/>
  </property>
</Properties>
</file>